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2" r:id="rId5"/>
    <p:sldId id="264" r:id="rId6"/>
    <p:sldId id="265" r:id="rId7"/>
    <p:sldId id="267" r:id="rId8"/>
    <p:sldId id="273" r:id="rId9"/>
    <p:sldId id="270" r:id="rId10"/>
    <p:sldId id="27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876" autoAdjust="0"/>
  </p:normalViewPr>
  <p:slideViewPr>
    <p:cSldViewPr snapToGrid="0">
      <p:cViewPr varScale="1">
        <p:scale>
          <a:sx n="89" d="100"/>
          <a:sy n="89" d="100"/>
        </p:scale>
        <p:origin x="22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D60FE-4EB4-4D75-899B-1C79F5F297AA}" type="datetimeFigureOut">
              <a:rPr lang="zh-CN" altLang="en-US" smtClean="0"/>
              <a:t>2020/10/11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C1559-72DA-424E-A767-AA7F36B3DFB4}" type="slidenum">
              <a:rPr lang="zh-CN" altLang="en-US" smtClean="0"/>
              <a:t>‹#›</a:t>
            </a:fld>
            <a:endParaRPr lang="zh-CN" altLang="en-US"/>
          </a:p>
        </p:txBody>
      </p:sp>
    </p:spTree>
    <p:extLst>
      <p:ext uri="{BB962C8B-B14F-4D97-AF65-F5344CB8AC3E}">
        <p14:creationId xmlns:p14="http://schemas.microsoft.com/office/powerpoint/2010/main" val="680285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92C1559-72DA-424E-A767-AA7F36B3DFB4}" type="slidenum">
              <a:rPr lang="zh-CN" altLang="en-US" smtClean="0"/>
              <a:t>3</a:t>
            </a:fld>
            <a:endParaRPr lang="zh-CN" altLang="en-US"/>
          </a:p>
        </p:txBody>
      </p:sp>
    </p:spTree>
    <p:extLst>
      <p:ext uri="{BB962C8B-B14F-4D97-AF65-F5344CB8AC3E}">
        <p14:creationId xmlns:p14="http://schemas.microsoft.com/office/powerpoint/2010/main" val="316878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92C1559-72DA-424E-A767-AA7F36B3DFB4}" type="slidenum">
              <a:rPr lang="zh-CN" altLang="en-US" smtClean="0"/>
              <a:t>4</a:t>
            </a:fld>
            <a:endParaRPr lang="zh-CN" altLang="en-US"/>
          </a:p>
        </p:txBody>
      </p:sp>
    </p:spTree>
    <p:extLst>
      <p:ext uri="{BB962C8B-B14F-4D97-AF65-F5344CB8AC3E}">
        <p14:creationId xmlns:p14="http://schemas.microsoft.com/office/powerpoint/2010/main" val="2008438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针对反向翻译需要额外的单语语料并且需要训练一个反向的模型，受</a:t>
            </a:r>
            <a:r>
              <a:rPr lang="en-US" altLang="zh-CN" dirty="0" smtClean="0"/>
              <a:t>BERT</a:t>
            </a:r>
            <a:r>
              <a:rPr lang="zh-CN" altLang="en-US" dirty="0" smtClean="0"/>
              <a:t>预训练模型的启发。我们提出了一种在不引入外部语料的情况下，对目标端数据动态扩充的方法，也就是在加载目标端数据时。。。。。</a:t>
            </a:r>
            <a:endParaRPr lang="zh-CN" altLang="en-US" dirty="0"/>
          </a:p>
        </p:txBody>
      </p:sp>
      <p:sp>
        <p:nvSpPr>
          <p:cNvPr id="4" name="灯片编号占位符 3"/>
          <p:cNvSpPr>
            <a:spLocks noGrp="1"/>
          </p:cNvSpPr>
          <p:nvPr>
            <p:ph type="sldNum" sz="quarter" idx="10"/>
          </p:nvPr>
        </p:nvSpPr>
        <p:spPr/>
        <p:txBody>
          <a:bodyPr/>
          <a:lstStyle/>
          <a:p>
            <a:fld id="{C92C1559-72DA-424E-A767-AA7F36B3DFB4}" type="slidenum">
              <a:rPr lang="zh-CN" altLang="en-US" smtClean="0"/>
              <a:t>5</a:t>
            </a:fld>
            <a:endParaRPr lang="zh-CN" altLang="en-US"/>
          </a:p>
        </p:txBody>
      </p:sp>
    </p:spTree>
    <p:extLst>
      <p:ext uri="{BB962C8B-B14F-4D97-AF65-F5344CB8AC3E}">
        <p14:creationId xmlns:p14="http://schemas.microsoft.com/office/powerpoint/2010/main" val="2168707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与</a:t>
            </a:r>
            <a:r>
              <a:rPr lang="en-US" altLang="zh-CN" dirty="0" smtClean="0"/>
              <a:t>BERT</a:t>
            </a:r>
            <a:r>
              <a:rPr lang="zh-CN" altLang="en-US" dirty="0" smtClean="0"/>
              <a:t>预训练模型的不同点在于，我们并不是预测被</a:t>
            </a:r>
            <a:r>
              <a:rPr lang="en-US" altLang="zh-CN" dirty="0" smtClean="0"/>
              <a:t>mask</a:t>
            </a:r>
            <a:r>
              <a:rPr lang="zh-CN" altLang="en-US" dirty="0" smtClean="0"/>
              <a:t>掉的单词，而是重构目标端句子的原始形态。</a:t>
            </a:r>
            <a:endParaRPr lang="zh-CN" altLang="en-US" dirty="0"/>
          </a:p>
        </p:txBody>
      </p:sp>
      <p:sp>
        <p:nvSpPr>
          <p:cNvPr id="4" name="灯片编号占位符 3"/>
          <p:cNvSpPr>
            <a:spLocks noGrp="1"/>
          </p:cNvSpPr>
          <p:nvPr>
            <p:ph type="sldNum" sz="quarter" idx="10"/>
          </p:nvPr>
        </p:nvSpPr>
        <p:spPr/>
        <p:txBody>
          <a:bodyPr/>
          <a:lstStyle/>
          <a:p>
            <a:fld id="{C92C1559-72DA-424E-A767-AA7F36B3DFB4}" type="slidenum">
              <a:rPr lang="zh-CN" altLang="en-US" smtClean="0"/>
              <a:t>6</a:t>
            </a:fld>
            <a:endParaRPr lang="zh-CN" altLang="en-US"/>
          </a:p>
        </p:txBody>
      </p:sp>
    </p:spTree>
    <p:extLst>
      <p:ext uri="{BB962C8B-B14F-4D97-AF65-F5344CB8AC3E}">
        <p14:creationId xmlns:p14="http://schemas.microsoft.com/office/powerpoint/2010/main" val="16152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92C1559-72DA-424E-A767-AA7F36B3DFB4}" type="slidenum">
              <a:rPr lang="zh-CN" altLang="en-US" smtClean="0"/>
              <a:t>7</a:t>
            </a:fld>
            <a:endParaRPr lang="zh-CN" altLang="en-US"/>
          </a:p>
        </p:txBody>
      </p:sp>
    </p:spTree>
    <p:extLst>
      <p:ext uri="{BB962C8B-B14F-4D97-AF65-F5344CB8AC3E}">
        <p14:creationId xmlns:p14="http://schemas.microsoft.com/office/powerpoint/2010/main" val="1498223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92C1559-72DA-424E-A767-AA7F36B3DFB4}" type="slidenum">
              <a:rPr lang="zh-CN" altLang="en-US" smtClean="0"/>
              <a:t>8</a:t>
            </a:fld>
            <a:endParaRPr lang="zh-CN" altLang="en-US"/>
          </a:p>
        </p:txBody>
      </p:sp>
    </p:spTree>
    <p:extLst>
      <p:ext uri="{BB962C8B-B14F-4D97-AF65-F5344CB8AC3E}">
        <p14:creationId xmlns:p14="http://schemas.microsoft.com/office/powerpoint/2010/main" val="405313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339007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1737712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63178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70580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43455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727894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334042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190759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344723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79039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26AB7375-0C79-4055-ADEB-DD7B17F57B68}" type="datetimeFigureOut">
              <a:rPr lang="zh-CN" altLang="en-US" smtClean="0"/>
              <a:t>2020/10/11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305204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B7375-0C79-4055-ADEB-DD7B17F57B68}" type="datetimeFigureOut">
              <a:rPr lang="zh-CN" altLang="en-US" smtClean="0"/>
              <a:t>2020/10/11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F1C87-31E7-4F08-9B8E-D3037621FFAD}" type="slidenum">
              <a:rPr lang="zh-CN" altLang="en-US" smtClean="0"/>
              <a:t>‹#›</a:t>
            </a:fld>
            <a:endParaRPr lang="zh-CN" altLang="en-US"/>
          </a:p>
        </p:txBody>
      </p:sp>
    </p:spTree>
    <p:extLst>
      <p:ext uri="{BB962C8B-B14F-4D97-AF65-F5344CB8AC3E}">
        <p14:creationId xmlns:p14="http://schemas.microsoft.com/office/powerpoint/2010/main" val="716352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799" y="1122362"/>
            <a:ext cx="7743497" cy="1831045"/>
          </a:xfrm>
        </p:spPr>
        <p:txBody>
          <a:bodyPr>
            <a:normAutofit/>
          </a:bodyPr>
          <a:lstStyle/>
          <a:p>
            <a:r>
              <a:rPr lang="zh-CN" altLang="en-US" sz="3200" dirty="0"/>
              <a:t>一种简单的神经机器翻译数据扩充</a:t>
            </a:r>
            <a:r>
              <a:rPr lang="zh-CN" altLang="en-US" sz="3200" dirty="0" smtClean="0"/>
              <a:t>方法</a:t>
            </a:r>
            <a:endParaRPr lang="zh-CN" altLang="en-US" sz="3200" dirty="0"/>
          </a:p>
        </p:txBody>
      </p:sp>
      <p:sp>
        <p:nvSpPr>
          <p:cNvPr id="3" name="副标题 2"/>
          <p:cNvSpPr>
            <a:spLocks noGrp="1"/>
          </p:cNvSpPr>
          <p:nvPr>
            <p:ph type="subTitle" idx="1"/>
          </p:nvPr>
        </p:nvSpPr>
        <p:spPr>
          <a:xfrm>
            <a:off x="3584986" y="3935525"/>
            <a:ext cx="6858000" cy="1655762"/>
          </a:xfrm>
        </p:spPr>
        <p:txBody>
          <a:bodyPr/>
          <a:lstStyle/>
          <a:p>
            <a:r>
              <a:rPr lang="zh-CN" altLang="en-US" dirty="0" smtClean="0"/>
              <a:t>汇报人：</a:t>
            </a:r>
            <a:r>
              <a:rPr lang="zh-CN" altLang="en-US" dirty="0"/>
              <a:t>刘志东</a:t>
            </a:r>
          </a:p>
        </p:txBody>
      </p:sp>
    </p:spTree>
    <p:extLst>
      <p:ext uri="{BB962C8B-B14F-4D97-AF65-F5344CB8AC3E}">
        <p14:creationId xmlns:p14="http://schemas.microsoft.com/office/powerpoint/2010/main" val="49300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57451" y="2098580"/>
            <a:ext cx="3875110" cy="2705432"/>
          </a:xfrm>
        </p:spPr>
        <p:txBody>
          <a:bodyPr/>
          <a:lstStyle/>
          <a:p>
            <a:endParaRPr lang="en-US" altLang="zh-CN" b="1" dirty="0"/>
          </a:p>
          <a:p>
            <a:endParaRPr lang="en-US" altLang="zh-CN" b="1" dirty="0" smtClean="0"/>
          </a:p>
          <a:p>
            <a:pPr marL="0" indent="0">
              <a:buNone/>
            </a:pPr>
            <a:r>
              <a:rPr lang="zh-CN" altLang="en-US" sz="4800" dirty="0" smtClean="0">
                <a:latin typeface="微软雅黑" panose="020B0503020204020204" pitchFamily="34" charset="-122"/>
                <a:ea typeface="微软雅黑" panose="020B0503020204020204" pitchFamily="34" charset="-122"/>
              </a:rPr>
              <a:t>谢 谢 观 看</a:t>
            </a:r>
            <a:endParaRPr lang="zh-CN" altLang="en-US" sz="48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74610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defTabSz="457200"/>
            <a:r>
              <a:rPr lang="en-US" altLang="zh-CN" dirty="0" smtClean="0"/>
              <a:t>      </a:t>
            </a:r>
            <a:r>
              <a:rPr lang="zh-CN" altLang="en-US" sz="3200" dirty="0">
                <a:latin typeface="+mn-lt"/>
                <a:ea typeface="+mn-ea"/>
                <a:cs typeface="+mn-cs"/>
              </a:rPr>
              <a:t>目录</a:t>
            </a:r>
            <a:endParaRPr lang="zh-CN" altLang="en-US" sz="3200" dirty="0">
              <a:latin typeface="+mn-lt"/>
              <a:ea typeface="+mn-ea"/>
              <a:cs typeface="+mn-cs"/>
            </a:endParaRPr>
          </a:p>
        </p:txBody>
      </p:sp>
      <p:sp>
        <p:nvSpPr>
          <p:cNvPr id="3" name="内容占位符 2"/>
          <p:cNvSpPr>
            <a:spLocks noGrp="1"/>
          </p:cNvSpPr>
          <p:nvPr>
            <p:ph idx="1"/>
          </p:nvPr>
        </p:nvSpPr>
        <p:spPr>
          <a:xfrm>
            <a:off x="628650" y="2000675"/>
            <a:ext cx="8515350" cy="4099035"/>
          </a:xfrm>
        </p:spPr>
        <p:txBody>
          <a:bodyPr>
            <a:normAutofit/>
          </a:bodyPr>
          <a:lstStyle/>
          <a:p>
            <a:r>
              <a:rPr lang="zh-CN" altLang="en-US" dirty="0" smtClean="0"/>
              <a:t>研究背景介绍</a:t>
            </a:r>
            <a:endParaRPr lang="zh-CN" altLang="en-US" dirty="0"/>
          </a:p>
          <a:p>
            <a:r>
              <a:rPr lang="zh-CN" altLang="en-US" dirty="0"/>
              <a:t>研究方法</a:t>
            </a:r>
          </a:p>
          <a:p>
            <a:r>
              <a:rPr lang="zh-CN" altLang="en-US" dirty="0" smtClean="0"/>
              <a:t>实验结果</a:t>
            </a:r>
            <a:endParaRPr lang="en-US" altLang="zh-CN" dirty="0" smtClean="0"/>
          </a:p>
          <a:p>
            <a:r>
              <a:rPr lang="zh-CN" altLang="en-US" dirty="0" smtClean="0"/>
              <a:t>工作展望</a:t>
            </a:r>
            <a:endParaRPr lang="zh-CN" altLang="en-US" dirty="0"/>
          </a:p>
        </p:txBody>
      </p:sp>
    </p:spTree>
    <p:extLst>
      <p:ext uri="{BB962C8B-B14F-4D97-AF65-F5344CB8AC3E}">
        <p14:creationId xmlns:p14="http://schemas.microsoft.com/office/powerpoint/2010/main" val="81233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11037" y="119467"/>
            <a:ext cx="8711293" cy="1325563"/>
          </a:xfrm>
        </p:spPr>
        <p:txBody>
          <a:bodyPr>
            <a:normAutofit/>
          </a:bodyPr>
          <a:lstStyle/>
          <a:p>
            <a:pPr defTabSz="457200"/>
            <a:r>
              <a:rPr lang="zh-CN" altLang="en-US" sz="3200" dirty="0">
                <a:latin typeface="+mn-lt"/>
                <a:ea typeface="+mn-ea"/>
                <a:cs typeface="+mn-cs"/>
              </a:rPr>
              <a:t>研究背景介绍</a:t>
            </a:r>
          </a:p>
        </p:txBody>
      </p:sp>
      <p:sp>
        <p:nvSpPr>
          <p:cNvPr id="3" name="内容占位符 2"/>
          <p:cNvSpPr>
            <a:spLocks noGrp="1"/>
          </p:cNvSpPr>
          <p:nvPr>
            <p:ph idx="1"/>
          </p:nvPr>
        </p:nvSpPr>
        <p:spPr>
          <a:xfrm>
            <a:off x="470993" y="1690689"/>
            <a:ext cx="8318165" cy="4409860"/>
          </a:xfrm>
        </p:spPr>
        <p:txBody>
          <a:bodyPr>
            <a:normAutofit/>
          </a:bodyPr>
          <a:lstStyle/>
          <a:p>
            <a:pPr marL="0" indent="0">
              <a:lnSpc>
                <a:spcPct val="150000"/>
              </a:lnSpc>
              <a:buNone/>
            </a:pPr>
            <a:r>
              <a:rPr lang="zh-CN" altLang="en-US" dirty="0" smtClean="0"/>
              <a:t>神经机器翻译：</a:t>
            </a:r>
            <a:endParaRPr lang="en-US" altLang="zh-CN" dirty="0" smtClean="0"/>
          </a:p>
          <a:p>
            <a:pPr marL="0" indent="0">
              <a:lnSpc>
                <a:spcPct val="150000"/>
              </a:lnSpc>
              <a:buNone/>
            </a:pPr>
            <a:r>
              <a:rPr lang="en-US" altLang="zh-CN" dirty="0" smtClean="0"/>
              <a:t>	</a:t>
            </a:r>
            <a:r>
              <a:rPr lang="zh-CN" altLang="en-US" dirty="0" smtClean="0"/>
              <a:t>作为一种数据驱动的方法，大量的数据有利于神经网络学习到更合理的参数。因此如何更多更好获得大量平行数据成为许多研究者日益关注的问题。</a:t>
            </a:r>
            <a:endParaRPr lang="en-US" altLang="zh-CN" dirty="0" smtClean="0"/>
          </a:p>
          <a:p>
            <a:pPr marL="0" indent="0">
              <a:buNone/>
            </a:pPr>
            <a:endParaRPr lang="en-US" altLang="zh-CN" dirty="0" smtClean="0"/>
          </a:p>
        </p:txBody>
      </p:sp>
    </p:spTree>
    <p:extLst>
      <p:ext uri="{BB962C8B-B14F-4D97-AF65-F5344CB8AC3E}">
        <p14:creationId xmlns:p14="http://schemas.microsoft.com/office/powerpoint/2010/main" val="279654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19199" y="809296"/>
            <a:ext cx="7794171" cy="584775"/>
          </a:xfrm>
          <a:prstGeom prst="rect">
            <a:avLst/>
          </a:prstGeom>
          <a:noFill/>
        </p:spPr>
        <p:txBody>
          <a:bodyPr wrap="square" rtlCol="0">
            <a:spAutoFit/>
          </a:bodyPr>
          <a:lstStyle/>
          <a:p>
            <a:r>
              <a:rPr lang="zh-CN" altLang="en-US" sz="3200" dirty="0" smtClean="0"/>
              <a:t>研究内容</a:t>
            </a:r>
            <a:endParaRPr lang="zh-CN" altLang="en-US" sz="3200" dirty="0"/>
          </a:p>
        </p:txBody>
      </p:sp>
      <p:sp>
        <p:nvSpPr>
          <p:cNvPr id="6" name="内容占位符 2"/>
          <p:cNvSpPr txBox="1">
            <a:spLocks/>
          </p:cNvSpPr>
          <p:nvPr/>
        </p:nvSpPr>
        <p:spPr>
          <a:xfrm>
            <a:off x="470993" y="1690689"/>
            <a:ext cx="8536373" cy="34407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Ø"/>
            </a:pPr>
            <a:r>
              <a:rPr lang="zh-CN" altLang="en-US" dirty="0" smtClean="0"/>
              <a:t>反向翻译技术</a:t>
            </a:r>
            <a:endParaRPr lang="en-US" altLang="zh-CN" dirty="0" smtClean="0"/>
          </a:p>
          <a:p>
            <a:pPr lvl="1">
              <a:lnSpc>
                <a:spcPct val="100000"/>
              </a:lnSpc>
            </a:pPr>
            <a:r>
              <a:rPr lang="zh-CN" altLang="en-US" dirty="0" smtClean="0"/>
              <a:t>可以获得句子级别的伪平行数据</a:t>
            </a:r>
            <a:endParaRPr lang="en-US" altLang="zh-CN" dirty="0" smtClean="0"/>
          </a:p>
          <a:p>
            <a:pPr lvl="1">
              <a:lnSpc>
                <a:spcPct val="100000"/>
              </a:lnSpc>
            </a:pPr>
            <a:r>
              <a:rPr lang="zh-CN" altLang="en-US" dirty="0" smtClean="0"/>
              <a:t>额外训练一个反向的翻译模型</a:t>
            </a:r>
            <a:endParaRPr lang="en-US" altLang="zh-CN" dirty="0" smtClean="0"/>
          </a:p>
          <a:p>
            <a:pPr lvl="1">
              <a:lnSpc>
                <a:spcPct val="100000"/>
              </a:lnSpc>
            </a:pPr>
            <a:r>
              <a:rPr lang="zh-CN" altLang="en-US" dirty="0" smtClean="0"/>
              <a:t>收集到的单语数据可能存在噪声</a:t>
            </a:r>
            <a:endParaRPr lang="en-US" altLang="zh-CN" dirty="0"/>
          </a:p>
          <a:p>
            <a:pPr>
              <a:lnSpc>
                <a:spcPct val="100000"/>
              </a:lnSpc>
              <a:buFont typeface="Wingdings" panose="05000000000000000000" pitchFamily="2" charset="2"/>
              <a:buChar char="Ø"/>
            </a:pPr>
            <a:r>
              <a:rPr lang="zh-CN" altLang="en-US" dirty="0" smtClean="0">
                <a:latin typeface="Times New Roman" panose="02020603050405020304" pitchFamily="18" charset="0"/>
                <a:cs typeface="Times New Roman" panose="02020603050405020304" pitchFamily="18" charset="0"/>
              </a:rPr>
              <a:t>单词级别的替换</a:t>
            </a:r>
            <a:endParaRPr lang="en-US" altLang="zh-CN" dirty="0" smtClean="0">
              <a:latin typeface="Times New Roman" panose="02020603050405020304" pitchFamily="18" charset="0"/>
              <a:cs typeface="Times New Roman" panose="02020603050405020304" pitchFamily="18" charset="0"/>
            </a:endParaRPr>
          </a:p>
          <a:p>
            <a:pPr lvl="1">
              <a:lnSpc>
                <a:spcPct val="100000"/>
              </a:lnSpc>
            </a:pPr>
            <a:r>
              <a:rPr lang="zh-CN" altLang="en-US" dirty="0" smtClean="0">
                <a:latin typeface="Times New Roman" panose="02020603050405020304" pitchFamily="18" charset="0"/>
                <a:cs typeface="Times New Roman" panose="02020603050405020304" pitchFamily="18" charset="0"/>
              </a:rPr>
              <a:t>实现容易</a:t>
            </a:r>
            <a:endParaRPr lang="en-US" altLang="zh-CN" dirty="0" smtClean="0">
              <a:latin typeface="Times New Roman" panose="02020603050405020304" pitchFamily="18" charset="0"/>
              <a:cs typeface="Times New Roman" panose="02020603050405020304" pitchFamily="18" charset="0"/>
            </a:endParaRPr>
          </a:p>
          <a:p>
            <a:pPr lvl="1">
              <a:lnSpc>
                <a:spcPct val="100000"/>
              </a:lnSpc>
            </a:pPr>
            <a:r>
              <a:rPr lang="zh-CN" altLang="en-US" dirty="0" smtClean="0">
                <a:latin typeface="Times New Roman" panose="02020603050405020304" pitchFamily="18" charset="0"/>
                <a:cs typeface="Times New Roman" panose="02020603050405020304" pitchFamily="18" charset="0"/>
              </a:rPr>
              <a:t>并没有对句子表达方式</a:t>
            </a:r>
            <a:endParaRPr lang="en-US" altLang="zh-CN" dirty="0">
              <a:latin typeface="Times New Roman" panose="02020603050405020304" pitchFamily="18" charset="0"/>
              <a:cs typeface="Times New Roman" panose="02020603050405020304" pitchFamily="18" charset="0"/>
            </a:endParaRPr>
          </a:p>
          <a:p>
            <a:pPr lvl="1"/>
            <a:endParaRPr lang="en-US" altLang="zh-CN" dirty="0" smtClean="0"/>
          </a:p>
          <a:p>
            <a:endParaRPr lang="en-US" altLang="zh-CN" dirty="0" smtClean="0"/>
          </a:p>
          <a:p>
            <a:endParaRPr lang="zh-CN" altLang="en-US" dirty="0"/>
          </a:p>
        </p:txBody>
      </p:sp>
    </p:spTree>
    <p:extLst>
      <p:ext uri="{BB962C8B-B14F-4D97-AF65-F5344CB8AC3E}">
        <p14:creationId xmlns:p14="http://schemas.microsoft.com/office/powerpoint/2010/main" val="4181740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2426" y="204938"/>
            <a:ext cx="7886700" cy="1325563"/>
          </a:xfrm>
        </p:spPr>
        <p:txBody>
          <a:bodyPr/>
          <a:lstStyle/>
          <a:p>
            <a:pPr defTabSz="457200"/>
            <a:r>
              <a:rPr lang="en-US" altLang="zh-CN" b="1" dirty="0" smtClean="0"/>
              <a:t>    </a:t>
            </a:r>
            <a:r>
              <a:rPr lang="zh-CN" altLang="en-US" sz="3200" dirty="0">
                <a:latin typeface="+mn-lt"/>
                <a:ea typeface="+mn-ea"/>
                <a:cs typeface="+mn-cs"/>
              </a:rPr>
              <a:t>研究方法</a:t>
            </a:r>
            <a:endParaRPr lang="zh-CN" altLang="en-US" sz="3200" dirty="0">
              <a:latin typeface="+mn-lt"/>
              <a:ea typeface="+mn-ea"/>
              <a:cs typeface="+mn-cs"/>
            </a:endParaRPr>
          </a:p>
        </p:txBody>
      </p:sp>
      <p:sp>
        <p:nvSpPr>
          <p:cNvPr id="3" name="内容占位符 2"/>
          <p:cNvSpPr>
            <a:spLocks noGrp="1"/>
          </p:cNvSpPr>
          <p:nvPr>
            <p:ph idx="1"/>
          </p:nvPr>
        </p:nvSpPr>
        <p:spPr>
          <a:xfrm>
            <a:off x="628650" y="1825625"/>
            <a:ext cx="7886700" cy="3854413"/>
          </a:xfrm>
        </p:spPr>
        <p:txBody>
          <a:bodyPr>
            <a:normAutofit/>
          </a:bodyPr>
          <a:lstStyle/>
          <a:p>
            <a:pPr marL="0" indent="0">
              <a:buNone/>
            </a:pPr>
            <a:r>
              <a:rPr lang="zh-CN" altLang="en-US" dirty="0"/>
              <a:t>目标</a:t>
            </a:r>
            <a:r>
              <a:rPr lang="zh-CN" altLang="en-US" dirty="0" smtClean="0"/>
              <a:t>端动态数据扩充：</a:t>
            </a:r>
            <a:endParaRPr lang="zh-CN" altLang="en-US" dirty="0"/>
          </a:p>
          <a:p>
            <a:pPr marL="457200" lvl="1" indent="0">
              <a:buFont typeface="Wingdings" panose="05000000000000000000" charset="0"/>
              <a:buNone/>
            </a:pPr>
            <a:endParaRPr lang="zh-CN" altLang="en-US" dirty="0"/>
          </a:p>
          <a:p>
            <a:pPr marL="457200" lvl="1" indent="0">
              <a:buNone/>
            </a:pPr>
            <a:endParaRPr lang="zh-CN" altLang="en-US" dirty="0"/>
          </a:p>
        </p:txBody>
      </p:sp>
      <p:pic>
        <p:nvPicPr>
          <p:cNvPr id="4" name="图片 3"/>
          <p:cNvPicPr>
            <a:picLocks noChangeAspect="1"/>
          </p:cNvPicPr>
          <p:nvPr/>
        </p:nvPicPr>
        <p:blipFill>
          <a:blip r:embed="rId3"/>
          <a:stretch>
            <a:fillRect/>
          </a:stretch>
        </p:blipFill>
        <p:spPr>
          <a:xfrm>
            <a:off x="1763888" y="2574272"/>
            <a:ext cx="5210118" cy="3400890"/>
          </a:xfrm>
          <a:prstGeom prst="rect">
            <a:avLst/>
          </a:prstGeom>
        </p:spPr>
      </p:pic>
    </p:spTree>
    <p:extLst>
      <p:ext uri="{BB962C8B-B14F-4D97-AF65-F5344CB8AC3E}">
        <p14:creationId xmlns:p14="http://schemas.microsoft.com/office/powerpoint/2010/main" val="290423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txBox="1">
            <a:spLocks/>
          </p:cNvSpPr>
          <p:nvPr/>
        </p:nvSpPr>
        <p:spPr>
          <a:xfrm>
            <a:off x="890232" y="193004"/>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457200"/>
            <a:r>
              <a:rPr lang="en-US" altLang="zh-CN" b="1" dirty="0" smtClean="0"/>
              <a:t>    </a:t>
            </a:r>
            <a:r>
              <a:rPr lang="zh-CN" altLang="en-US" sz="3200" dirty="0">
                <a:latin typeface="+mn-lt"/>
                <a:ea typeface="+mn-ea"/>
                <a:cs typeface="+mn-cs"/>
              </a:rPr>
              <a:t>研究方法</a:t>
            </a:r>
            <a:endParaRPr lang="zh-CN" altLang="en-US" sz="3200" dirty="0">
              <a:latin typeface="+mn-lt"/>
              <a:ea typeface="+mn-ea"/>
              <a:cs typeface="+mn-cs"/>
            </a:endParaRPr>
          </a:p>
        </p:txBody>
      </p:sp>
      <p:sp>
        <p:nvSpPr>
          <p:cNvPr id="7" name="内容占位符 2"/>
          <p:cNvSpPr txBox="1">
            <a:spLocks/>
          </p:cNvSpPr>
          <p:nvPr/>
        </p:nvSpPr>
        <p:spPr>
          <a:xfrm>
            <a:off x="409433" y="1690689"/>
            <a:ext cx="8597933" cy="397313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zh-CN" altLang="en-US" dirty="0" smtClean="0"/>
              <a:t>对每个序列</a:t>
            </a:r>
            <a:r>
              <a:rPr lang="en-US" altLang="zh-CN" dirty="0" smtClean="0"/>
              <a:t>15%</a:t>
            </a:r>
            <a:r>
              <a:rPr lang="zh-CN" altLang="en-US" dirty="0" smtClean="0"/>
              <a:t>的单词随机覆盖得到其噪声表示，并保证最不覆盖不超过</a:t>
            </a:r>
            <a:r>
              <a:rPr lang="en-US" altLang="zh-CN" dirty="0" smtClean="0"/>
              <a:t>20</a:t>
            </a:r>
            <a:r>
              <a:rPr lang="zh-CN" altLang="en-US" dirty="0" smtClean="0"/>
              <a:t>个单词：</a:t>
            </a:r>
            <a:endParaRPr lang="en-US" altLang="zh-CN" dirty="0" smtClean="0"/>
          </a:p>
          <a:p>
            <a:pPr marL="0" indent="0">
              <a:lnSpc>
                <a:spcPct val="110000"/>
              </a:lnSpc>
              <a:buNone/>
            </a:pPr>
            <a:r>
              <a:rPr lang="zh-CN" altLang="en-US" sz="2400" dirty="0" smtClean="0"/>
              <a:t>例：</a:t>
            </a:r>
            <a:r>
              <a:rPr lang="en-US" altLang="zh-CN" sz="2400" dirty="0" smtClean="0"/>
              <a:t>y = </a:t>
            </a:r>
            <a:r>
              <a:rPr lang="zh-CN" altLang="en-US" sz="2400" dirty="0" smtClean="0"/>
              <a:t>中国 </a:t>
            </a:r>
            <a:r>
              <a:rPr lang="zh-CN" altLang="en-US" sz="2400" dirty="0">
                <a:solidFill>
                  <a:srgbClr val="FF0000"/>
                </a:solidFill>
              </a:rPr>
              <a:t>消费者</a:t>
            </a:r>
            <a:r>
              <a:rPr lang="zh-CN" altLang="en-US" sz="2400" dirty="0" smtClean="0"/>
              <a:t> 信心 支持 </a:t>
            </a:r>
            <a:r>
              <a:rPr lang="zh-CN" altLang="en-US" sz="2400" dirty="0">
                <a:solidFill>
                  <a:srgbClr val="FF0000"/>
                </a:solidFill>
              </a:rPr>
              <a:t>中国</a:t>
            </a:r>
            <a:r>
              <a:rPr lang="zh-CN" altLang="en-US" sz="2400" dirty="0" smtClean="0"/>
              <a:t> 经济 </a:t>
            </a:r>
            <a:r>
              <a:rPr lang="zh-CN" altLang="en-US" sz="2400" dirty="0">
                <a:solidFill>
                  <a:srgbClr val="FF0000"/>
                </a:solidFill>
              </a:rPr>
              <a:t>增长</a:t>
            </a:r>
            <a:r>
              <a:rPr lang="zh-CN" altLang="en-US" sz="2400" dirty="0" smtClean="0"/>
              <a:t> 。</a:t>
            </a:r>
            <a:endParaRPr lang="en-US" altLang="zh-CN" sz="2400" dirty="0" smtClean="0"/>
          </a:p>
          <a:p>
            <a:pPr marL="0" indent="0">
              <a:lnSpc>
                <a:spcPct val="110000"/>
              </a:lnSpc>
              <a:buNone/>
            </a:pPr>
            <a:endParaRPr lang="en-US" altLang="zh-CN" sz="2400" dirty="0"/>
          </a:p>
          <a:p>
            <a:pPr marL="0" indent="0">
              <a:lnSpc>
                <a:spcPct val="110000"/>
              </a:lnSpc>
              <a:buNone/>
            </a:pPr>
            <a:endParaRPr lang="en-US" altLang="zh-CN" sz="2400" dirty="0" smtClean="0"/>
          </a:p>
          <a:p>
            <a:pPr marL="0" indent="0">
              <a:lnSpc>
                <a:spcPct val="110000"/>
              </a:lnSpc>
              <a:buNone/>
            </a:pPr>
            <a:endParaRPr lang="en-US" altLang="zh-CN" sz="2400" dirty="0"/>
          </a:p>
          <a:p>
            <a:pPr marL="0" indent="0">
              <a:lnSpc>
                <a:spcPct val="110000"/>
              </a:lnSpc>
              <a:buNone/>
            </a:pPr>
            <a:endParaRPr lang="en-US" altLang="zh-CN" sz="2000" dirty="0" smtClean="0"/>
          </a:p>
          <a:p>
            <a:pPr marL="0" indent="0">
              <a:lnSpc>
                <a:spcPct val="110000"/>
              </a:lnSpc>
              <a:buNone/>
            </a:pPr>
            <a:endParaRPr lang="en-US" altLang="zh-CN" sz="2400" dirty="0" smtClean="0"/>
          </a:p>
          <a:p>
            <a:pPr marL="0" indent="0">
              <a:lnSpc>
                <a:spcPct val="110000"/>
              </a:lnSpc>
              <a:buNone/>
            </a:pPr>
            <a:r>
              <a:rPr lang="en-US" altLang="zh-CN" sz="2400" dirty="0" smtClean="0"/>
              <a:t>y’ =  </a:t>
            </a:r>
            <a:r>
              <a:rPr lang="zh-CN" altLang="en-US" sz="2400" dirty="0" smtClean="0"/>
              <a:t>中国 </a:t>
            </a:r>
            <a:r>
              <a:rPr lang="en-US" altLang="zh-CN" sz="2400" dirty="0">
                <a:solidFill>
                  <a:srgbClr val="FF0000"/>
                </a:solidFill>
              </a:rPr>
              <a:t>[MASK]</a:t>
            </a:r>
            <a:r>
              <a:rPr lang="zh-CN" altLang="en-US" sz="2400" dirty="0">
                <a:solidFill>
                  <a:srgbClr val="FF0000"/>
                </a:solidFill>
              </a:rPr>
              <a:t> </a:t>
            </a:r>
            <a:r>
              <a:rPr lang="zh-CN" altLang="en-US" sz="2400" dirty="0"/>
              <a:t>信心 </a:t>
            </a:r>
            <a:r>
              <a:rPr lang="zh-CN" altLang="en-US" sz="2400" dirty="0" smtClean="0"/>
              <a:t>支持 </a:t>
            </a:r>
            <a:r>
              <a:rPr lang="zh-CN" altLang="en-US" sz="2400" dirty="0">
                <a:solidFill>
                  <a:srgbClr val="FF0000"/>
                </a:solidFill>
              </a:rPr>
              <a:t>世界</a:t>
            </a:r>
            <a:r>
              <a:rPr lang="zh-CN" altLang="en-US" sz="2400" dirty="0" smtClean="0"/>
              <a:t> </a:t>
            </a:r>
            <a:r>
              <a:rPr lang="zh-CN" altLang="en-US" sz="2400" dirty="0"/>
              <a:t>经济 </a:t>
            </a:r>
            <a:r>
              <a:rPr lang="zh-CN" altLang="en-US" sz="2400" dirty="0">
                <a:solidFill>
                  <a:srgbClr val="FF0000"/>
                </a:solidFill>
              </a:rPr>
              <a:t>增长</a:t>
            </a:r>
            <a:r>
              <a:rPr lang="zh-CN" altLang="en-US" sz="2400" dirty="0"/>
              <a:t> 。</a:t>
            </a:r>
            <a:endParaRPr lang="en-US" altLang="zh-CN" sz="2400" dirty="0"/>
          </a:p>
          <a:p>
            <a:pPr marL="0" indent="0">
              <a:buNone/>
            </a:pPr>
            <a:endParaRPr lang="en-US" altLang="zh-CN" dirty="0" smtClean="0"/>
          </a:p>
          <a:p>
            <a:pPr marL="0" indent="0">
              <a:buNone/>
            </a:pPr>
            <a:endParaRPr lang="en-US" altLang="zh-CN" dirty="0"/>
          </a:p>
          <a:p>
            <a:endParaRPr lang="en-US" altLang="zh-CN" dirty="0" smtClean="0"/>
          </a:p>
          <a:p>
            <a:endParaRPr lang="zh-CN" altLang="en-US" dirty="0"/>
          </a:p>
        </p:txBody>
      </p:sp>
      <p:pic>
        <p:nvPicPr>
          <p:cNvPr id="8" name="图片 7"/>
          <p:cNvPicPr>
            <a:picLocks noChangeAspect="1"/>
          </p:cNvPicPr>
          <p:nvPr/>
        </p:nvPicPr>
        <p:blipFill rotWithShape="1">
          <a:blip r:embed="rId3"/>
          <a:srcRect l="6496" t="3007" r="18724"/>
          <a:stretch/>
        </p:blipFill>
        <p:spPr>
          <a:xfrm>
            <a:off x="641444" y="3261815"/>
            <a:ext cx="7451678" cy="1419206"/>
          </a:xfrm>
          <a:prstGeom prst="rect">
            <a:avLst/>
          </a:prstGeom>
        </p:spPr>
      </p:pic>
    </p:spTree>
    <p:extLst>
      <p:ext uri="{BB962C8B-B14F-4D97-AF65-F5344CB8AC3E}">
        <p14:creationId xmlns:p14="http://schemas.microsoft.com/office/powerpoint/2010/main" val="834381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5614" y="591350"/>
            <a:ext cx="7299736" cy="516367"/>
          </a:xfrm>
        </p:spPr>
        <p:txBody>
          <a:bodyPr>
            <a:normAutofit fontScale="90000"/>
          </a:bodyPr>
          <a:lstStyle/>
          <a:p>
            <a:pPr defTabSz="457200"/>
            <a:r>
              <a:rPr lang="en-US" altLang="zh-CN" dirty="0" smtClean="0"/>
              <a:t> </a:t>
            </a:r>
            <a:r>
              <a:rPr lang="zh-CN" altLang="en-US" sz="3600" dirty="0">
                <a:latin typeface="+mn-lt"/>
                <a:ea typeface="+mn-ea"/>
                <a:cs typeface="+mn-cs"/>
              </a:rPr>
              <a:t>实验</a:t>
            </a:r>
            <a:r>
              <a:rPr lang="zh-CN" altLang="en-US" sz="3600" dirty="0">
                <a:latin typeface="+mn-lt"/>
                <a:ea typeface="+mn-ea"/>
                <a:cs typeface="+mn-cs"/>
              </a:rPr>
              <a:t>结果</a:t>
            </a:r>
          </a:p>
        </p:txBody>
      </p:sp>
      <p:sp>
        <p:nvSpPr>
          <p:cNvPr id="4" name="内容占位符 3"/>
          <p:cNvSpPr>
            <a:spLocks noGrp="1"/>
          </p:cNvSpPr>
          <p:nvPr>
            <p:ph idx="1"/>
          </p:nvPr>
        </p:nvSpPr>
        <p:spPr/>
        <p:txBody>
          <a:bodyPr/>
          <a:lstStyle/>
          <a:p>
            <a:pPr marL="0" indent="0">
              <a:buNone/>
            </a:pPr>
            <a:r>
              <a:rPr lang="en-US" altLang="zh-CN" dirty="0" smtClean="0">
                <a:latin typeface="Times New Roman" panose="02020603050405020304" pitchFamily="18" charset="0"/>
                <a:cs typeface="Times New Roman" panose="02020603050405020304" pitchFamily="18" charset="0"/>
              </a:rPr>
              <a:t>NIST</a:t>
            </a:r>
            <a:r>
              <a:rPr lang="zh-CN" altLang="en-US" dirty="0" smtClean="0"/>
              <a:t>中英数据集上静态扩充和动态扩充性能对比</a:t>
            </a:r>
            <a:endParaRPr lang="en-US" altLang="zh-CN" dirty="0" smtClean="0"/>
          </a:p>
          <a:p>
            <a:pPr marL="0" indent="0">
              <a:buNone/>
            </a:pP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2707335122"/>
              </p:ext>
            </p:extLst>
          </p:nvPr>
        </p:nvGraphicFramePr>
        <p:xfrm>
          <a:off x="409860" y="2577566"/>
          <a:ext cx="8105490" cy="2847455"/>
        </p:xfrm>
        <a:graphic>
          <a:graphicData uri="http://schemas.openxmlformats.org/drawingml/2006/table">
            <a:tbl>
              <a:tblPr firstRow="1" bandRow="1">
                <a:tableStyleId>{F5AB1C69-6EDB-4FF4-983F-18BD219EF322}</a:tableStyleId>
              </a:tblPr>
              <a:tblGrid>
                <a:gridCol w="1581396">
                  <a:extLst>
                    <a:ext uri="{9D8B030D-6E8A-4147-A177-3AD203B41FA5}">
                      <a16:colId xmlns:a16="http://schemas.microsoft.com/office/drawing/2014/main" val="1476130221"/>
                    </a:ext>
                  </a:extLst>
                </a:gridCol>
                <a:gridCol w="956660">
                  <a:extLst>
                    <a:ext uri="{9D8B030D-6E8A-4147-A177-3AD203B41FA5}">
                      <a16:colId xmlns:a16="http://schemas.microsoft.com/office/drawing/2014/main" val="2056978720"/>
                    </a:ext>
                  </a:extLst>
                </a:gridCol>
                <a:gridCol w="982639">
                  <a:extLst>
                    <a:ext uri="{9D8B030D-6E8A-4147-A177-3AD203B41FA5}">
                      <a16:colId xmlns:a16="http://schemas.microsoft.com/office/drawing/2014/main" val="1688327257"/>
                    </a:ext>
                  </a:extLst>
                </a:gridCol>
                <a:gridCol w="955344">
                  <a:extLst>
                    <a:ext uri="{9D8B030D-6E8A-4147-A177-3AD203B41FA5}">
                      <a16:colId xmlns:a16="http://schemas.microsoft.com/office/drawing/2014/main" val="3525967565"/>
                    </a:ext>
                  </a:extLst>
                </a:gridCol>
                <a:gridCol w="955343">
                  <a:extLst>
                    <a:ext uri="{9D8B030D-6E8A-4147-A177-3AD203B41FA5}">
                      <a16:colId xmlns:a16="http://schemas.microsoft.com/office/drawing/2014/main" val="3954500398"/>
                    </a:ext>
                  </a:extLst>
                </a:gridCol>
                <a:gridCol w="955343">
                  <a:extLst>
                    <a:ext uri="{9D8B030D-6E8A-4147-A177-3AD203B41FA5}">
                      <a16:colId xmlns:a16="http://schemas.microsoft.com/office/drawing/2014/main" val="3231982953"/>
                    </a:ext>
                  </a:extLst>
                </a:gridCol>
                <a:gridCol w="955343">
                  <a:extLst>
                    <a:ext uri="{9D8B030D-6E8A-4147-A177-3AD203B41FA5}">
                      <a16:colId xmlns:a16="http://schemas.microsoft.com/office/drawing/2014/main" val="2037222058"/>
                    </a:ext>
                  </a:extLst>
                </a:gridCol>
                <a:gridCol w="763422">
                  <a:extLst>
                    <a:ext uri="{9D8B030D-6E8A-4147-A177-3AD203B41FA5}">
                      <a16:colId xmlns:a16="http://schemas.microsoft.com/office/drawing/2014/main" val="4009907808"/>
                    </a:ext>
                  </a:extLst>
                </a:gridCol>
              </a:tblGrid>
              <a:tr h="569491">
                <a:tc>
                  <a:txBody>
                    <a:bodyPr/>
                    <a:lstStyle/>
                    <a:p>
                      <a:pPr algn="ctr"/>
                      <a:r>
                        <a:rPr lang="zh-CN" altLang="en-US" dirty="0" smtClean="0">
                          <a:solidFill>
                            <a:schemeClr val="tx1"/>
                          </a:solidFill>
                          <a:latin typeface="微软雅黑" panose="020B0503020204020204" pitchFamily="34" charset="-122"/>
                          <a:ea typeface="微软雅黑" panose="020B0503020204020204" pitchFamily="34" charset="-122"/>
                        </a:rPr>
                        <a:t>系统</a:t>
                      </a:r>
                      <a:endParaRPr lang="zh-CN" altLang="en-US" dirty="0">
                        <a:solidFill>
                          <a:schemeClr val="tx1"/>
                        </a:solidFill>
                        <a:latin typeface="微软雅黑" panose="020B0503020204020204" pitchFamily="34" charset="-122"/>
                        <a:ea typeface="微软雅黑" panose="020B0503020204020204" pitchFamily="34" charset="-122"/>
                      </a:endParaRPr>
                    </a:p>
                  </a:txBody>
                  <a:tcPr/>
                </a:tc>
                <a:tc>
                  <a:txBody>
                    <a:bodyPr/>
                    <a:lstStyle/>
                    <a:p>
                      <a:r>
                        <a:rPr lang="en-US" altLang="zh-CN" dirty="0" smtClean="0">
                          <a:solidFill>
                            <a:schemeClr val="tx1"/>
                          </a:solidFill>
                          <a:latin typeface="Times New Roman" panose="02020603050405020304" pitchFamily="18" charset="0"/>
                          <a:cs typeface="Times New Roman" panose="02020603050405020304" pitchFamily="18" charset="0"/>
                        </a:rPr>
                        <a:t>NIST06</a:t>
                      </a:r>
                      <a:endParaRPr lang="zh-CN" altLang="en-US"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dirty="0" smtClean="0">
                          <a:solidFill>
                            <a:schemeClr val="tx1"/>
                          </a:solidFill>
                          <a:latin typeface="Times New Roman" panose="02020603050405020304" pitchFamily="18" charset="0"/>
                          <a:cs typeface="Times New Roman" panose="02020603050405020304" pitchFamily="18" charset="0"/>
                        </a:rPr>
                        <a:t>NIST02</a:t>
                      </a:r>
                      <a:endParaRPr lang="zh-CN" altLang="en-US"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dirty="0" smtClean="0">
                          <a:solidFill>
                            <a:schemeClr val="tx1"/>
                          </a:solidFill>
                          <a:latin typeface="Times New Roman" panose="02020603050405020304" pitchFamily="18" charset="0"/>
                          <a:cs typeface="Times New Roman" panose="02020603050405020304" pitchFamily="18" charset="0"/>
                        </a:rPr>
                        <a:t>NIST03</a:t>
                      </a:r>
                      <a:endParaRPr lang="zh-CN" altLang="en-US"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dirty="0" smtClean="0">
                          <a:solidFill>
                            <a:schemeClr val="tx1"/>
                          </a:solidFill>
                          <a:latin typeface="Times New Roman" panose="02020603050405020304" pitchFamily="18" charset="0"/>
                          <a:cs typeface="Times New Roman" panose="02020603050405020304" pitchFamily="18" charset="0"/>
                        </a:rPr>
                        <a:t>NIST04</a:t>
                      </a:r>
                      <a:endParaRPr lang="zh-CN" altLang="en-US"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dirty="0" smtClean="0">
                          <a:solidFill>
                            <a:schemeClr val="tx1"/>
                          </a:solidFill>
                          <a:latin typeface="Times New Roman" panose="02020603050405020304" pitchFamily="18" charset="0"/>
                          <a:cs typeface="Times New Roman" panose="02020603050405020304" pitchFamily="18" charset="0"/>
                        </a:rPr>
                        <a:t>NIST05</a:t>
                      </a:r>
                      <a:endParaRPr lang="zh-CN" altLang="en-US"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dirty="0" smtClean="0">
                          <a:solidFill>
                            <a:schemeClr val="tx1"/>
                          </a:solidFill>
                          <a:latin typeface="Times New Roman" panose="02020603050405020304" pitchFamily="18" charset="0"/>
                          <a:cs typeface="Times New Roman" panose="02020603050405020304" pitchFamily="18" charset="0"/>
                        </a:rPr>
                        <a:t>NIST08</a:t>
                      </a:r>
                      <a:endParaRPr lang="zh-CN" altLang="en-US"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zh-CN" altLang="en-US" dirty="0" smtClean="0">
                          <a:solidFill>
                            <a:schemeClr val="tx1"/>
                          </a:solidFill>
                          <a:latin typeface="Times New Roman" panose="02020603050405020304" pitchFamily="18" charset="0"/>
                          <a:cs typeface="Times New Roman" panose="02020603050405020304" pitchFamily="18" charset="0"/>
                        </a:rPr>
                        <a:t>均值</a:t>
                      </a:r>
                      <a:endParaRPr lang="zh-CN" altLang="en-US"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16573607"/>
                  </a:ext>
                </a:extLst>
              </a:tr>
              <a:tr h="569491">
                <a:tc>
                  <a:txBody>
                    <a:bodyPr/>
                    <a:lstStyle/>
                    <a:p>
                      <a:r>
                        <a:rPr lang="en-US" altLang="zh-CN" dirty="0" smtClean="0">
                          <a:latin typeface="Times New Roman" panose="02020603050405020304" pitchFamily="18" charset="0"/>
                          <a:cs typeface="Times New Roman" panose="02020603050405020304" pitchFamily="18" charset="0"/>
                        </a:rPr>
                        <a:t>Transformer</a:t>
                      </a:r>
                      <a:endParaRPr lang="zh-CN" altLang="en-US" dirty="0">
                        <a:latin typeface="Times New Roman" panose="02020603050405020304" pitchFamily="18" charset="0"/>
                        <a:cs typeface="Times New Roman" panose="02020603050405020304" pitchFamily="18" charset="0"/>
                      </a:endParaRPr>
                    </a:p>
                  </a:txBody>
                  <a:tcPr/>
                </a:tc>
                <a:tc>
                  <a:txBody>
                    <a:bodyPr/>
                    <a:lstStyle/>
                    <a:p>
                      <a:r>
                        <a:rPr lang="en-US" altLang="zh-CN" dirty="0" smtClean="0"/>
                        <a:t>45.66</a:t>
                      </a:r>
                      <a:endParaRPr lang="zh-CN" altLang="en-US" dirty="0"/>
                    </a:p>
                  </a:txBody>
                  <a:tcPr/>
                </a:tc>
                <a:tc>
                  <a:txBody>
                    <a:bodyPr/>
                    <a:lstStyle/>
                    <a:p>
                      <a:r>
                        <a:rPr lang="en-US" altLang="zh-CN" dirty="0" smtClean="0"/>
                        <a:t>46.89</a:t>
                      </a:r>
                      <a:endParaRPr lang="zh-CN" altLang="en-US" dirty="0"/>
                    </a:p>
                  </a:txBody>
                  <a:tcPr/>
                </a:tc>
                <a:tc>
                  <a:txBody>
                    <a:bodyPr/>
                    <a:lstStyle/>
                    <a:p>
                      <a:r>
                        <a:rPr lang="en-US" altLang="zh-CN" dirty="0" smtClean="0"/>
                        <a:t>46.04</a:t>
                      </a:r>
                      <a:endParaRPr lang="zh-CN" altLang="en-US" dirty="0"/>
                    </a:p>
                  </a:txBody>
                  <a:tcPr/>
                </a:tc>
                <a:tc>
                  <a:txBody>
                    <a:bodyPr/>
                    <a:lstStyle/>
                    <a:p>
                      <a:r>
                        <a:rPr lang="en-US" altLang="zh-CN" dirty="0" smtClean="0"/>
                        <a:t>47.29</a:t>
                      </a:r>
                      <a:endParaRPr lang="zh-CN" altLang="en-US" dirty="0"/>
                    </a:p>
                  </a:txBody>
                  <a:tcPr/>
                </a:tc>
                <a:tc>
                  <a:txBody>
                    <a:bodyPr/>
                    <a:lstStyle/>
                    <a:p>
                      <a:r>
                        <a:rPr lang="en-US" altLang="zh-CN" dirty="0" smtClean="0"/>
                        <a:t>46.42</a:t>
                      </a:r>
                      <a:endParaRPr lang="zh-CN" altLang="en-US" dirty="0"/>
                    </a:p>
                  </a:txBody>
                  <a:tcPr/>
                </a:tc>
                <a:tc>
                  <a:txBody>
                    <a:bodyPr/>
                    <a:lstStyle/>
                    <a:p>
                      <a:r>
                        <a:rPr lang="en-US" altLang="zh-CN" dirty="0" smtClean="0"/>
                        <a:t>36.21</a:t>
                      </a:r>
                      <a:endParaRPr lang="zh-CN" altLang="en-US" dirty="0"/>
                    </a:p>
                  </a:txBody>
                  <a:tcPr/>
                </a:tc>
                <a:tc>
                  <a:txBody>
                    <a:bodyPr/>
                    <a:lstStyle/>
                    <a:p>
                      <a:r>
                        <a:rPr lang="en-US" altLang="zh-CN" dirty="0" smtClean="0"/>
                        <a:t>44.57</a:t>
                      </a:r>
                      <a:endParaRPr lang="zh-CN" altLang="en-US" dirty="0"/>
                    </a:p>
                  </a:txBody>
                  <a:tcPr/>
                </a:tc>
                <a:extLst>
                  <a:ext uri="{0D108BD9-81ED-4DB2-BD59-A6C34878D82A}">
                    <a16:rowId xmlns:a16="http://schemas.microsoft.com/office/drawing/2014/main" val="166613918"/>
                  </a:ext>
                </a:extLst>
              </a:tr>
              <a:tr h="569491">
                <a:tc>
                  <a:txBody>
                    <a:bodyPr/>
                    <a:lstStyle/>
                    <a:p>
                      <a:pPr algn="ctr"/>
                      <a:r>
                        <a:rPr lang="en-US" altLang="zh-CN" dirty="0" smtClean="0">
                          <a:latin typeface="Times New Roman" panose="02020603050405020304" pitchFamily="18" charset="0"/>
                          <a:cs typeface="Times New Roman" panose="02020603050405020304" pitchFamily="18" charset="0"/>
                        </a:rPr>
                        <a:t>+</a:t>
                      </a:r>
                      <a:r>
                        <a:rPr lang="en-US" altLang="zh-CN" dirty="0" err="1" smtClean="0">
                          <a:latin typeface="Times New Roman" panose="02020603050405020304" pitchFamily="18" charset="0"/>
                          <a:cs typeface="Times New Roman" panose="02020603050405020304" pitchFamily="18" charset="0"/>
                        </a:rPr>
                        <a:t>src</a:t>
                      </a:r>
                      <a:r>
                        <a:rPr lang="en-US" altLang="zh-CN" dirty="0" smtClean="0">
                          <a:latin typeface="Times New Roman" panose="02020603050405020304" pitchFamily="18" charset="0"/>
                          <a:cs typeface="Times New Roman" panose="02020603050405020304" pitchFamily="18" charset="0"/>
                        </a:rPr>
                        <a:t>-DA</a:t>
                      </a:r>
                      <a:endParaRPr lang="zh-CN" altLang="en-US" dirty="0">
                        <a:latin typeface="Times New Roman" panose="02020603050405020304" pitchFamily="18" charset="0"/>
                        <a:cs typeface="Times New Roman" panose="02020603050405020304" pitchFamily="18" charset="0"/>
                      </a:endParaRPr>
                    </a:p>
                  </a:txBody>
                  <a:tcPr/>
                </a:tc>
                <a:tc>
                  <a:txBody>
                    <a:bodyPr/>
                    <a:lstStyle/>
                    <a:p>
                      <a:r>
                        <a:rPr lang="en-US" altLang="zh-CN" dirty="0" smtClean="0"/>
                        <a:t>45.47</a:t>
                      </a:r>
                      <a:endParaRPr lang="zh-CN" altLang="en-US" dirty="0"/>
                    </a:p>
                  </a:txBody>
                  <a:tcPr/>
                </a:tc>
                <a:tc>
                  <a:txBody>
                    <a:bodyPr/>
                    <a:lstStyle/>
                    <a:p>
                      <a:r>
                        <a:rPr lang="en-US" altLang="zh-CN" dirty="0" smtClean="0"/>
                        <a:t>47.51</a:t>
                      </a:r>
                      <a:endParaRPr lang="zh-CN" altLang="en-US" dirty="0"/>
                    </a:p>
                  </a:txBody>
                  <a:tcPr/>
                </a:tc>
                <a:tc>
                  <a:txBody>
                    <a:bodyPr/>
                    <a:lstStyle/>
                    <a:p>
                      <a:r>
                        <a:rPr lang="en-US" altLang="zh-CN" dirty="0" smtClean="0"/>
                        <a:t>45.72</a:t>
                      </a:r>
                      <a:endParaRPr lang="zh-CN" altLang="en-US" dirty="0"/>
                    </a:p>
                  </a:txBody>
                  <a:tcPr/>
                </a:tc>
                <a:tc>
                  <a:txBody>
                    <a:bodyPr/>
                    <a:lstStyle/>
                    <a:p>
                      <a:r>
                        <a:rPr lang="en-US" altLang="zh-CN" dirty="0" smtClean="0"/>
                        <a:t>47.43</a:t>
                      </a:r>
                      <a:endParaRPr lang="zh-CN" altLang="en-US" dirty="0"/>
                    </a:p>
                  </a:txBody>
                  <a:tcPr/>
                </a:tc>
                <a:tc>
                  <a:txBody>
                    <a:bodyPr/>
                    <a:lstStyle/>
                    <a:p>
                      <a:r>
                        <a:rPr lang="en-US" altLang="zh-CN" dirty="0" smtClean="0"/>
                        <a:t>45.72</a:t>
                      </a:r>
                      <a:endParaRPr lang="zh-CN" altLang="en-US" dirty="0"/>
                    </a:p>
                  </a:txBody>
                  <a:tcPr/>
                </a:tc>
                <a:tc>
                  <a:txBody>
                    <a:bodyPr/>
                    <a:lstStyle/>
                    <a:p>
                      <a:r>
                        <a:rPr lang="en-US" altLang="zh-CN" dirty="0" smtClean="0"/>
                        <a:t>35.92</a:t>
                      </a:r>
                      <a:endParaRPr lang="zh-CN" altLang="en-US" dirty="0"/>
                    </a:p>
                  </a:txBody>
                  <a:tcPr/>
                </a:tc>
                <a:tc>
                  <a:txBody>
                    <a:bodyPr/>
                    <a:lstStyle/>
                    <a:p>
                      <a:r>
                        <a:rPr lang="en-US" altLang="zh-CN" dirty="0" smtClean="0"/>
                        <a:t>44.46</a:t>
                      </a:r>
                      <a:endParaRPr lang="zh-CN" altLang="en-US" dirty="0"/>
                    </a:p>
                  </a:txBody>
                  <a:tcPr/>
                </a:tc>
                <a:extLst>
                  <a:ext uri="{0D108BD9-81ED-4DB2-BD59-A6C34878D82A}">
                    <a16:rowId xmlns:a16="http://schemas.microsoft.com/office/drawing/2014/main" val="4240628339"/>
                  </a:ext>
                </a:extLst>
              </a:tr>
              <a:tr h="569491">
                <a:tc>
                  <a:txBody>
                    <a:bodyPr/>
                    <a:lstStyle/>
                    <a:p>
                      <a:pPr algn="ctr"/>
                      <a:r>
                        <a:rPr lang="en-US" altLang="zh-CN" dirty="0" smtClean="0">
                          <a:latin typeface="Times New Roman" panose="02020603050405020304" pitchFamily="18" charset="0"/>
                          <a:cs typeface="Times New Roman" panose="02020603050405020304" pitchFamily="18" charset="0"/>
                        </a:rPr>
                        <a:t>+</a:t>
                      </a:r>
                      <a:r>
                        <a:rPr lang="en-US" altLang="zh-CN" dirty="0" err="1" smtClean="0">
                          <a:latin typeface="Times New Roman" panose="02020603050405020304" pitchFamily="18" charset="0"/>
                          <a:cs typeface="Times New Roman" panose="02020603050405020304" pitchFamily="18" charset="0"/>
                        </a:rPr>
                        <a:t>tgt</a:t>
                      </a:r>
                      <a:r>
                        <a:rPr lang="en-US" altLang="zh-CN" dirty="0" smtClean="0">
                          <a:latin typeface="Times New Roman" panose="02020603050405020304" pitchFamily="18" charset="0"/>
                          <a:cs typeface="Times New Roman" panose="02020603050405020304" pitchFamily="18" charset="0"/>
                        </a:rPr>
                        <a:t>-SA</a:t>
                      </a:r>
                      <a:endParaRPr lang="zh-CN" altLang="en-US" dirty="0">
                        <a:latin typeface="Times New Roman" panose="02020603050405020304" pitchFamily="18" charset="0"/>
                        <a:cs typeface="Times New Roman" panose="02020603050405020304" pitchFamily="18" charset="0"/>
                      </a:endParaRPr>
                    </a:p>
                  </a:txBody>
                  <a:tcPr/>
                </a:tc>
                <a:tc>
                  <a:txBody>
                    <a:bodyPr/>
                    <a:lstStyle/>
                    <a:p>
                      <a:r>
                        <a:rPr lang="en-US" altLang="zh-CN" dirty="0" smtClean="0"/>
                        <a:t>45.51</a:t>
                      </a:r>
                      <a:endParaRPr lang="zh-CN" altLang="en-US" dirty="0"/>
                    </a:p>
                  </a:txBody>
                  <a:tcPr/>
                </a:tc>
                <a:tc>
                  <a:txBody>
                    <a:bodyPr/>
                    <a:lstStyle/>
                    <a:p>
                      <a:r>
                        <a:rPr lang="en-US" altLang="zh-CN" dirty="0" smtClean="0"/>
                        <a:t>47.40</a:t>
                      </a:r>
                      <a:endParaRPr lang="zh-CN" altLang="en-US" dirty="0"/>
                    </a:p>
                  </a:txBody>
                  <a:tcPr/>
                </a:tc>
                <a:tc>
                  <a:txBody>
                    <a:bodyPr/>
                    <a:lstStyle/>
                    <a:p>
                      <a:r>
                        <a:rPr lang="en-US" altLang="zh-CN" dirty="0" smtClean="0"/>
                        <a:t>46.05</a:t>
                      </a:r>
                      <a:endParaRPr lang="zh-CN" altLang="en-US" dirty="0"/>
                    </a:p>
                  </a:txBody>
                  <a:tcPr/>
                </a:tc>
                <a:tc>
                  <a:txBody>
                    <a:bodyPr/>
                    <a:lstStyle/>
                    <a:p>
                      <a:r>
                        <a:rPr lang="en-US" altLang="zh-CN" dirty="0" smtClean="0"/>
                        <a:t>47.51</a:t>
                      </a:r>
                      <a:endParaRPr lang="zh-CN" altLang="en-US" dirty="0"/>
                    </a:p>
                  </a:txBody>
                  <a:tcPr/>
                </a:tc>
                <a:tc>
                  <a:txBody>
                    <a:bodyPr/>
                    <a:lstStyle/>
                    <a:p>
                      <a:r>
                        <a:rPr lang="en-US" altLang="zh-CN" dirty="0" smtClean="0"/>
                        <a:t>46.85</a:t>
                      </a:r>
                      <a:endParaRPr lang="zh-CN" altLang="en-US" dirty="0"/>
                    </a:p>
                  </a:txBody>
                  <a:tcPr/>
                </a:tc>
                <a:tc>
                  <a:txBody>
                    <a:bodyPr/>
                    <a:lstStyle/>
                    <a:p>
                      <a:r>
                        <a:rPr lang="en-US" altLang="zh-CN" dirty="0" smtClean="0"/>
                        <a:t>36.31</a:t>
                      </a:r>
                      <a:endParaRPr lang="zh-CN" altLang="en-US" dirty="0"/>
                    </a:p>
                  </a:txBody>
                  <a:tcPr/>
                </a:tc>
                <a:tc>
                  <a:txBody>
                    <a:bodyPr/>
                    <a:lstStyle/>
                    <a:p>
                      <a:r>
                        <a:rPr lang="en-US" altLang="zh-CN" dirty="0" smtClean="0"/>
                        <a:t>44.82</a:t>
                      </a:r>
                      <a:endParaRPr lang="zh-CN" altLang="en-US" dirty="0"/>
                    </a:p>
                  </a:txBody>
                  <a:tcPr/>
                </a:tc>
                <a:extLst>
                  <a:ext uri="{0D108BD9-81ED-4DB2-BD59-A6C34878D82A}">
                    <a16:rowId xmlns:a16="http://schemas.microsoft.com/office/drawing/2014/main" val="2568355680"/>
                  </a:ext>
                </a:extLst>
              </a:tr>
              <a:tr h="569491">
                <a:tc>
                  <a:txBody>
                    <a:bodyPr/>
                    <a:lstStyle/>
                    <a:p>
                      <a:pPr algn="ctr"/>
                      <a:r>
                        <a:rPr lang="en-US" altLang="zh-CN" b="1" dirty="0" smtClean="0">
                          <a:solidFill>
                            <a:schemeClr val="tx1"/>
                          </a:solidFill>
                          <a:latin typeface="Times New Roman" panose="02020603050405020304" pitchFamily="18" charset="0"/>
                          <a:cs typeface="Times New Roman" panose="02020603050405020304" pitchFamily="18" charset="0"/>
                        </a:rPr>
                        <a:t>+</a:t>
                      </a:r>
                      <a:r>
                        <a:rPr lang="en-US" altLang="zh-CN" b="1" dirty="0" err="1" smtClean="0">
                          <a:solidFill>
                            <a:schemeClr val="tx1"/>
                          </a:solidFill>
                          <a:latin typeface="Times New Roman" panose="02020603050405020304" pitchFamily="18" charset="0"/>
                          <a:cs typeface="Times New Roman" panose="02020603050405020304" pitchFamily="18" charset="0"/>
                        </a:rPr>
                        <a:t>tgt</a:t>
                      </a:r>
                      <a:r>
                        <a:rPr lang="en-US" altLang="zh-CN" b="1" dirty="0" smtClean="0">
                          <a:solidFill>
                            <a:schemeClr val="tx1"/>
                          </a:solidFill>
                          <a:latin typeface="Times New Roman" panose="02020603050405020304" pitchFamily="18" charset="0"/>
                          <a:cs typeface="Times New Roman" panose="02020603050405020304" pitchFamily="18" charset="0"/>
                        </a:rPr>
                        <a:t>-DA</a:t>
                      </a:r>
                      <a:endParaRPr lang="zh-CN" alt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b="1" dirty="0" smtClean="0">
                          <a:solidFill>
                            <a:schemeClr val="tx1"/>
                          </a:solidFill>
                        </a:rPr>
                        <a:t>46.17</a:t>
                      </a:r>
                      <a:endParaRPr lang="zh-CN" altLang="en-US" b="1" dirty="0">
                        <a:solidFill>
                          <a:schemeClr val="tx1"/>
                        </a:solidFill>
                      </a:endParaRPr>
                    </a:p>
                  </a:txBody>
                  <a:tcPr/>
                </a:tc>
                <a:tc>
                  <a:txBody>
                    <a:bodyPr/>
                    <a:lstStyle/>
                    <a:p>
                      <a:r>
                        <a:rPr lang="en-US" altLang="zh-CN" b="1" dirty="0" smtClean="0">
                          <a:solidFill>
                            <a:schemeClr val="tx1"/>
                          </a:solidFill>
                        </a:rPr>
                        <a:t>47.71</a:t>
                      </a:r>
                      <a:endParaRPr lang="zh-CN" altLang="en-US" b="1" dirty="0">
                        <a:solidFill>
                          <a:schemeClr val="tx1"/>
                        </a:solidFill>
                      </a:endParaRPr>
                    </a:p>
                  </a:txBody>
                  <a:tcPr/>
                </a:tc>
                <a:tc>
                  <a:txBody>
                    <a:bodyPr/>
                    <a:lstStyle/>
                    <a:p>
                      <a:r>
                        <a:rPr lang="en-US" altLang="zh-CN" b="1" dirty="0" smtClean="0">
                          <a:solidFill>
                            <a:schemeClr val="tx1"/>
                          </a:solidFill>
                        </a:rPr>
                        <a:t>46.38</a:t>
                      </a:r>
                      <a:endParaRPr lang="zh-CN" altLang="en-US" b="1" dirty="0">
                        <a:solidFill>
                          <a:schemeClr val="tx1"/>
                        </a:solidFill>
                      </a:endParaRPr>
                    </a:p>
                  </a:txBody>
                  <a:tcPr/>
                </a:tc>
                <a:tc>
                  <a:txBody>
                    <a:bodyPr/>
                    <a:lstStyle/>
                    <a:p>
                      <a:r>
                        <a:rPr lang="en-US" altLang="zh-CN" b="1" dirty="0" smtClean="0">
                          <a:solidFill>
                            <a:schemeClr val="tx1"/>
                          </a:solidFill>
                        </a:rPr>
                        <a:t>48.05</a:t>
                      </a:r>
                      <a:endParaRPr lang="zh-CN" altLang="en-US" b="1" dirty="0">
                        <a:solidFill>
                          <a:schemeClr val="tx1"/>
                        </a:solidFill>
                      </a:endParaRPr>
                    </a:p>
                  </a:txBody>
                  <a:tcPr/>
                </a:tc>
                <a:tc>
                  <a:txBody>
                    <a:bodyPr/>
                    <a:lstStyle/>
                    <a:p>
                      <a:r>
                        <a:rPr lang="en-US" altLang="zh-CN" b="1" dirty="0" smtClean="0">
                          <a:solidFill>
                            <a:schemeClr val="tx1"/>
                          </a:solidFill>
                        </a:rPr>
                        <a:t>47.19</a:t>
                      </a:r>
                      <a:endParaRPr lang="zh-CN" altLang="en-US" b="1" dirty="0">
                        <a:solidFill>
                          <a:schemeClr val="tx1"/>
                        </a:solidFill>
                      </a:endParaRPr>
                    </a:p>
                  </a:txBody>
                  <a:tcPr/>
                </a:tc>
                <a:tc>
                  <a:txBody>
                    <a:bodyPr/>
                    <a:lstStyle/>
                    <a:p>
                      <a:r>
                        <a:rPr lang="en-US" altLang="zh-CN" b="1" dirty="0" smtClean="0">
                          <a:solidFill>
                            <a:schemeClr val="tx1"/>
                          </a:solidFill>
                        </a:rPr>
                        <a:t>36.84</a:t>
                      </a:r>
                      <a:endParaRPr lang="zh-CN" altLang="en-US" b="1" dirty="0">
                        <a:solidFill>
                          <a:schemeClr val="tx1"/>
                        </a:solidFill>
                      </a:endParaRPr>
                    </a:p>
                  </a:txBody>
                  <a:tcPr/>
                </a:tc>
                <a:tc>
                  <a:txBody>
                    <a:bodyPr/>
                    <a:lstStyle/>
                    <a:p>
                      <a:r>
                        <a:rPr lang="en-US" altLang="zh-CN" b="1" dirty="0" smtClean="0">
                          <a:solidFill>
                            <a:schemeClr val="tx1"/>
                          </a:solidFill>
                        </a:rPr>
                        <a:t>45.23</a:t>
                      </a:r>
                      <a:endParaRPr lang="zh-CN" altLang="en-US" b="1" dirty="0">
                        <a:solidFill>
                          <a:schemeClr val="tx1"/>
                        </a:solidFill>
                      </a:endParaRPr>
                    </a:p>
                  </a:txBody>
                  <a:tcPr/>
                </a:tc>
                <a:extLst>
                  <a:ext uri="{0D108BD9-81ED-4DB2-BD59-A6C34878D82A}">
                    <a16:rowId xmlns:a16="http://schemas.microsoft.com/office/drawing/2014/main" val="3141131319"/>
                  </a:ext>
                </a:extLst>
              </a:tr>
            </a:tbl>
          </a:graphicData>
        </a:graphic>
      </p:graphicFrame>
    </p:spTree>
    <p:extLst>
      <p:ext uri="{BB962C8B-B14F-4D97-AF65-F5344CB8AC3E}">
        <p14:creationId xmlns:p14="http://schemas.microsoft.com/office/powerpoint/2010/main" val="1625420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5614" y="591350"/>
            <a:ext cx="7299736" cy="516367"/>
          </a:xfrm>
        </p:spPr>
        <p:txBody>
          <a:bodyPr>
            <a:normAutofit fontScale="90000"/>
          </a:bodyPr>
          <a:lstStyle/>
          <a:p>
            <a:pPr defTabSz="457200"/>
            <a:r>
              <a:rPr lang="en-US" altLang="zh-CN" dirty="0" smtClean="0"/>
              <a:t> </a:t>
            </a:r>
            <a:r>
              <a:rPr lang="zh-CN" altLang="en-US" sz="3600" dirty="0">
                <a:latin typeface="+mn-lt"/>
                <a:ea typeface="+mn-ea"/>
                <a:cs typeface="+mn-cs"/>
              </a:rPr>
              <a:t>实验</a:t>
            </a:r>
            <a:r>
              <a:rPr lang="zh-CN" altLang="en-US" sz="3600" dirty="0">
                <a:latin typeface="+mn-lt"/>
                <a:ea typeface="+mn-ea"/>
                <a:cs typeface="+mn-cs"/>
              </a:rPr>
              <a:t>结果</a:t>
            </a:r>
          </a:p>
        </p:txBody>
      </p:sp>
      <p:sp>
        <p:nvSpPr>
          <p:cNvPr id="4" name="内容占位符 3"/>
          <p:cNvSpPr>
            <a:spLocks noGrp="1"/>
          </p:cNvSpPr>
          <p:nvPr>
            <p:ph idx="1"/>
          </p:nvPr>
        </p:nvSpPr>
        <p:spPr/>
        <p:txBody>
          <a:bodyPr/>
          <a:lstStyle/>
          <a:p>
            <a:pPr marL="0" indent="0">
              <a:buNone/>
            </a:pPr>
            <a:r>
              <a:rPr lang="en-US" altLang="zh-CN" dirty="0" smtClean="0">
                <a:latin typeface="Times New Roman" panose="02020603050405020304" pitchFamily="18" charset="0"/>
                <a:cs typeface="Times New Roman" panose="02020603050405020304" pitchFamily="18" charset="0"/>
              </a:rPr>
              <a:t>WMT14</a:t>
            </a:r>
            <a:r>
              <a:rPr lang="zh-CN" altLang="en-US" dirty="0" smtClean="0">
                <a:latin typeface="Times New Roman" panose="02020603050405020304" pitchFamily="18" charset="0"/>
                <a:cs typeface="Times New Roman" panose="02020603050405020304" pitchFamily="18" charset="0"/>
              </a:rPr>
              <a:t>英德数据集上翻译性能</a:t>
            </a:r>
            <a:endParaRPr lang="en-US" altLang="zh-CN" dirty="0" smtClean="0"/>
          </a:p>
          <a:p>
            <a:pPr marL="0" indent="0">
              <a:buNone/>
            </a:pP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560795924"/>
              </p:ext>
            </p:extLst>
          </p:nvPr>
        </p:nvGraphicFramePr>
        <p:xfrm>
          <a:off x="1215614" y="2601469"/>
          <a:ext cx="5826632" cy="2799650"/>
        </p:xfrm>
        <a:graphic>
          <a:graphicData uri="http://schemas.openxmlformats.org/drawingml/2006/table">
            <a:tbl>
              <a:tblPr firstRow="1" bandRow="1">
                <a:tableStyleId>{F5AB1C69-6EDB-4FF4-983F-18BD219EF322}</a:tableStyleId>
              </a:tblPr>
              <a:tblGrid>
                <a:gridCol w="2557669">
                  <a:extLst>
                    <a:ext uri="{9D8B030D-6E8A-4147-A177-3AD203B41FA5}">
                      <a16:colId xmlns:a16="http://schemas.microsoft.com/office/drawing/2014/main" val="1476130221"/>
                    </a:ext>
                  </a:extLst>
                </a:gridCol>
                <a:gridCol w="1701766">
                  <a:extLst>
                    <a:ext uri="{9D8B030D-6E8A-4147-A177-3AD203B41FA5}">
                      <a16:colId xmlns:a16="http://schemas.microsoft.com/office/drawing/2014/main" val="2056978720"/>
                    </a:ext>
                  </a:extLst>
                </a:gridCol>
                <a:gridCol w="1567197">
                  <a:extLst>
                    <a:ext uri="{9D8B030D-6E8A-4147-A177-3AD203B41FA5}">
                      <a16:colId xmlns:a16="http://schemas.microsoft.com/office/drawing/2014/main" val="1688327257"/>
                    </a:ext>
                  </a:extLst>
                </a:gridCol>
              </a:tblGrid>
              <a:tr h="559930">
                <a:tc>
                  <a:txBody>
                    <a:bodyPr/>
                    <a:lstStyle/>
                    <a:p>
                      <a:pPr algn="ctr"/>
                      <a:r>
                        <a:rPr lang="zh-CN" altLang="en-US" sz="2000" dirty="0" smtClean="0">
                          <a:solidFill>
                            <a:schemeClr val="tx1"/>
                          </a:solidFill>
                          <a:latin typeface="微软雅黑" panose="020B0503020204020204" pitchFamily="34" charset="-122"/>
                          <a:ea typeface="微软雅黑" panose="020B0503020204020204" pitchFamily="34" charset="-122"/>
                        </a:rPr>
                        <a:t>系统</a:t>
                      </a:r>
                      <a:endParaRPr lang="zh-CN" altLang="en-US" sz="2000" dirty="0">
                        <a:solidFill>
                          <a:schemeClr val="tx1"/>
                        </a:solidFill>
                        <a:latin typeface="微软雅黑" panose="020B0503020204020204" pitchFamily="34" charset="-122"/>
                        <a:ea typeface="微软雅黑" panose="020B0503020204020204" pitchFamily="34" charset="-122"/>
                      </a:endParaRPr>
                    </a:p>
                  </a:txBody>
                  <a:tcPr/>
                </a:tc>
                <a:tc>
                  <a:txBody>
                    <a:bodyPr/>
                    <a:lstStyle/>
                    <a:p>
                      <a:r>
                        <a:rPr lang="zh-CN" altLang="en-US" sz="2000" dirty="0" smtClean="0">
                          <a:solidFill>
                            <a:schemeClr val="tx1"/>
                          </a:solidFill>
                        </a:rPr>
                        <a:t>开发集</a:t>
                      </a:r>
                      <a:endParaRPr lang="zh-CN" altLang="en-US" sz="2000" dirty="0">
                        <a:solidFill>
                          <a:schemeClr val="tx1"/>
                        </a:solidFill>
                      </a:endParaRPr>
                    </a:p>
                  </a:txBody>
                  <a:tcPr/>
                </a:tc>
                <a:tc>
                  <a:txBody>
                    <a:bodyPr/>
                    <a:lstStyle/>
                    <a:p>
                      <a:r>
                        <a:rPr lang="zh-CN" altLang="en-US" sz="2000" dirty="0" smtClean="0">
                          <a:solidFill>
                            <a:schemeClr val="tx1"/>
                          </a:solidFill>
                        </a:rPr>
                        <a:t>测试集</a:t>
                      </a:r>
                      <a:endParaRPr lang="zh-CN" altLang="en-US" sz="2000" dirty="0">
                        <a:solidFill>
                          <a:schemeClr val="tx1"/>
                        </a:solidFill>
                      </a:endParaRPr>
                    </a:p>
                  </a:txBody>
                  <a:tcPr/>
                </a:tc>
                <a:extLst>
                  <a:ext uri="{0D108BD9-81ED-4DB2-BD59-A6C34878D82A}">
                    <a16:rowId xmlns:a16="http://schemas.microsoft.com/office/drawing/2014/main" val="1416573607"/>
                  </a:ext>
                </a:extLst>
              </a:tr>
              <a:tr h="559930">
                <a:tc>
                  <a:txBody>
                    <a:bodyPr/>
                    <a:lstStyle/>
                    <a:p>
                      <a:r>
                        <a:rPr lang="en-US" altLang="zh-CN" sz="2400" dirty="0" smtClean="0">
                          <a:latin typeface="Times New Roman" panose="02020603050405020304" pitchFamily="18" charset="0"/>
                          <a:cs typeface="Times New Roman" panose="02020603050405020304" pitchFamily="18" charset="0"/>
                        </a:rPr>
                        <a:t>Transformer</a:t>
                      </a:r>
                      <a:endParaRPr lang="zh-CN" altLang="en-US" sz="2000" dirty="0">
                        <a:latin typeface="Times New Roman" panose="02020603050405020304" pitchFamily="18" charset="0"/>
                        <a:cs typeface="Times New Roman" panose="02020603050405020304" pitchFamily="18" charset="0"/>
                      </a:endParaRPr>
                    </a:p>
                  </a:txBody>
                  <a:tcPr/>
                </a:tc>
                <a:tc>
                  <a:txBody>
                    <a:bodyPr/>
                    <a:lstStyle/>
                    <a:p>
                      <a:r>
                        <a:rPr lang="en-US" altLang="zh-CN" sz="2000" dirty="0" smtClean="0"/>
                        <a:t>26.12</a:t>
                      </a:r>
                      <a:endParaRPr lang="zh-CN" altLang="en-US" sz="2000" dirty="0"/>
                    </a:p>
                  </a:txBody>
                  <a:tcPr/>
                </a:tc>
                <a:tc>
                  <a:txBody>
                    <a:bodyPr/>
                    <a:lstStyle/>
                    <a:p>
                      <a:r>
                        <a:rPr lang="en-US" altLang="zh-CN" sz="2000" dirty="0" smtClean="0"/>
                        <a:t>27.05</a:t>
                      </a:r>
                      <a:endParaRPr lang="zh-CN" altLang="en-US" sz="2000" dirty="0"/>
                    </a:p>
                  </a:txBody>
                  <a:tcPr/>
                </a:tc>
                <a:extLst>
                  <a:ext uri="{0D108BD9-81ED-4DB2-BD59-A6C34878D82A}">
                    <a16:rowId xmlns:a16="http://schemas.microsoft.com/office/drawing/2014/main" val="166613918"/>
                  </a:ext>
                </a:extLst>
              </a:tr>
              <a:tr h="559930">
                <a:tc>
                  <a:txBody>
                    <a:bodyPr/>
                    <a:lstStyle/>
                    <a:p>
                      <a:pPr algn="ctr"/>
                      <a:r>
                        <a:rPr lang="en-US" altLang="zh-CN" sz="2000" dirty="0" smtClean="0">
                          <a:latin typeface="Times New Roman" panose="02020603050405020304" pitchFamily="18" charset="0"/>
                          <a:cs typeface="Times New Roman" panose="02020603050405020304" pitchFamily="18" charset="0"/>
                        </a:rPr>
                        <a:t>+</a:t>
                      </a:r>
                      <a:r>
                        <a:rPr lang="en-US" altLang="zh-CN" sz="2000" dirty="0" err="1" smtClean="0">
                          <a:latin typeface="Times New Roman" panose="02020603050405020304" pitchFamily="18" charset="0"/>
                          <a:cs typeface="Times New Roman" panose="02020603050405020304" pitchFamily="18" charset="0"/>
                        </a:rPr>
                        <a:t>src</a:t>
                      </a:r>
                      <a:r>
                        <a:rPr lang="en-US" altLang="zh-CN" sz="2000" dirty="0" smtClean="0">
                          <a:latin typeface="Times New Roman" panose="02020603050405020304" pitchFamily="18" charset="0"/>
                          <a:cs typeface="Times New Roman" panose="02020603050405020304" pitchFamily="18" charset="0"/>
                        </a:rPr>
                        <a:t>-DA</a:t>
                      </a:r>
                      <a:endParaRPr lang="zh-CN" altLang="en-US" sz="2000" dirty="0">
                        <a:latin typeface="Times New Roman" panose="02020603050405020304" pitchFamily="18" charset="0"/>
                        <a:cs typeface="Times New Roman" panose="02020603050405020304" pitchFamily="18" charset="0"/>
                      </a:endParaRPr>
                    </a:p>
                  </a:txBody>
                  <a:tcPr/>
                </a:tc>
                <a:tc>
                  <a:txBody>
                    <a:bodyPr/>
                    <a:lstStyle/>
                    <a:p>
                      <a:r>
                        <a:rPr lang="en-US" altLang="zh-CN" sz="2000" dirty="0" smtClean="0"/>
                        <a:t>25.96</a:t>
                      </a:r>
                      <a:endParaRPr lang="zh-CN" altLang="en-US" sz="2000" dirty="0"/>
                    </a:p>
                  </a:txBody>
                  <a:tcPr/>
                </a:tc>
                <a:tc>
                  <a:txBody>
                    <a:bodyPr/>
                    <a:lstStyle/>
                    <a:p>
                      <a:r>
                        <a:rPr lang="en-US" altLang="zh-CN" sz="2000" dirty="0" smtClean="0"/>
                        <a:t>27.22</a:t>
                      </a:r>
                      <a:endParaRPr lang="zh-CN" altLang="en-US" sz="2000" dirty="0"/>
                    </a:p>
                  </a:txBody>
                  <a:tcPr/>
                </a:tc>
                <a:extLst>
                  <a:ext uri="{0D108BD9-81ED-4DB2-BD59-A6C34878D82A}">
                    <a16:rowId xmlns:a16="http://schemas.microsoft.com/office/drawing/2014/main" val="4240628339"/>
                  </a:ext>
                </a:extLst>
              </a:tr>
              <a:tr h="559930">
                <a:tc>
                  <a:txBody>
                    <a:bodyPr/>
                    <a:lstStyle/>
                    <a:p>
                      <a:pPr algn="ctr"/>
                      <a:r>
                        <a:rPr lang="en-US" altLang="zh-CN" sz="2000" dirty="0" smtClean="0">
                          <a:latin typeface="Times New Roman" panose="02020603050405020304" pitchFamily="18" charset="0"/>
                          <a:cs typeface="Times New Roman" panose="02020603050405020304" pitchFamily="18" charset="0"/>
                        </a:rPr>
                        <a:t>+</a:t>
                      </a:r>
                      <a:r>
                        <a:rPr lang="en-US" altLang="zh-CN" sz="2000" dirty="0" err="1" smtClean="0">
                          <a:latin typeface="Times New Roman" panose="02020603050405020304" pitchFamily="18" charset="0"/>
                          <a:cs typeface="Times New Roman" panose="02020603050405020304" pitchFamily="18" charset="0"/>
                        </a:rPr>
                        <a:t>tgt</a:t>
                      </a:r>
                      <a:r>
                        <a:rPr lang="en-US" altLang="zh-CN" sz="2000" dirty="0" smtClean="0">
                          <a:latin typeface="Times New Roman" panose="02020603050405020304" pitchFamily="18" charset="0"/>
                          <a:cs typeface="Times New Roman" panose="02020603050405020304" pitchFamily="18" charset="0"/>
                        </a:rPr>
                        <a:t>-SA</a:t>
                      </a:r>
                      <a:endParaRPr lang="zh-CN" altLang="en-US" sz="2000" dirty="0">
                        <a:latin typeface="Times New Roman" panose="02020603050405020304" pitchFamily="18" charset="0"/>
                        <a:cs typeface="Times New Roman" panose="02020603050405020304" pitchFamily="18" charset="0"/>
                      </a:endParaRPr>
                    </a:p>
                  </a:txBody>
                  <a:tcPr/>
                </a:tc>
                <a:tc>
                  <a:txBody>
                    <a:bodyPr/>
                    <a:lstStyle/>
                    <a:p>
                      <a:r>
                        <a:rPr lang="en-US" altLang="zh-CN" sz="2000" dirty="0" smtClean="0"/>
                        <a:t>26.11</a:t>
                      </a:r>
                      <a:endParaRPr lang="zh-CN" altLang="en-US" sz="2000" dirty="0"/>
                    </a:p>
                  </a:txBody>
                  <a:tcPr/>
                </a:tc>
                <a:tc>
                  <a:txBody>
                    <a:bodyPr/>
                    <a:lstStyle/>
                    <a:p>
                      <a:r>
                        <a:rPr lang="en-US" altLang="zh-CN" sz="2000" dirty="0" smtClean="0"/>
                        <a:t>26.96</a:t>
                      </a:r>
                      <a:endParaRPr lang="zh-CN" altLang="en-US" sz="2000" dirty="0"/>
                    </a:p>
                  </a:txBody>
                  <a:tcPr/>
                </a:tc>
                <a:extLst>
                  <a:ext uri="{0D108BD9-81ED-4DB2-BD59-A6C34878D82A}">
                    <a16:rowId xmlns:a16="http://schemas.microsoft.com/office/drawing/2014/main" val="2568355680"/>
                  </a:ext>
                </a:extLst>
              </a:tr>
              <a:tr h="559930">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a:t>
                      </a:r>
                      <a:r>
                        <a:rPr lang="en-US" altLang="zh-CN" sz="2000" b="1" dirty="0" err="1" smtClean="0">
                          <a:solidFill>
                            <a:schemeClr val="tx1"/>
                          </a:solidFill>
                          <a:latin typeface="Times New Roman" panose="02020603050405020304" pitchFamily="18" charset="0"/>
                          <a:cs typeface="Times New Roman" panose="02020603050405020304" pitchFamily="18" charset="0"/>
                        </a:rPr>
                        <a:t>tgt</a:t>
                      </a:r>
                      <a:r>
                        <a:rPr lang="en-US" altLang="zh-CN" sz="2000" b="1" dirty="0" smtClean="0">
                          <a:solidFill>
                            <a:schemeClr val="tx1"/>
                          </a:solidFill>
                          <a:latin typeface="Times New Roman" panose="02020603050405020304" pitchFamily="18" charset="0"/>
                          <a:cs typeface="Times New Roman" panose="02020603050405020304" pitchFamily="18" charset="0"/>
                        </a:rPr>
                        <a:t>-DA</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2000" b="1" dirty="0" smtClean="0">
                          <a:solidFill>
                            <a:schemeClr val="tx1"/>
                          </a:solidFill>
                        </a:rPr>
                        <a:t>26.19</a:t>
                      </a:r>
                      <a:endParaRPr lang="zh-CN" altLang="en-US" sz="2000" b="1" dirty="0">
                        <a:solidFill>
                          <a:schemeClr val="tx1"/>
                        </a:solidFill>
                      </a:endParaRPr>
                    </a:p>
                  </a:txBody>
                  <a:tcPr/>
                </a:tc>
                <a:tc>
                  <a:txBody>
                    <a:bodyPr/>
                    <a:lstStyle/>
                    <a:p>
                      <a:r>
                        <a:rPr lang="en-US" altLang="zh-CN" sz="2000" b="1" dirty="0" smtClean="0">
                          <a:solidFill>
                            <a:schemeClr val="tx1"/>
                          </a:solidFill>
                        </a:rPr>
                        <a:t>27.74</a:t>
                      </a:r>
                      <a:endParaRPr lang="zh-CN" altLang="en-US" sz="2000" b="1" dirty="0">
                        <a:solidFill>
                          <a:schemeClr val="tx1"/>
                        </a:solidFill>
                      </a:endParaRPr>
                    </a:p>
                  </a:txBody>
                  <a:tcPr/>
                </a:tc>
                <a:extLst>
                  <a:ext uri="{0D108BD9-81ED-4DB2-BD59-A6C34878D82A}">
                    <a16:rowId xmlns:a16="http://schemas.microsoft.com/office/drawing/2014/main" val="3141131319"/>
                  </a:ext>
                </a:extLst>
              </a:tr>
            </a:tbl>
          </a:graphicData>
        </a:graphic>
      </p:graphicFrame>
    </p:spTree>
    <p:extLst>
      <p:ext uri="{BB962C8B-B14F-4D97-AF65-F5344CB8AC3E}">
        <p14:creationId xmlns:p14="http://schemas.microsoft.com/office/powerpoint/2010/main" val="3226108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3367" y="155788"/>
            <a:ext cx="7886700" cy="1325563"/>
          </a:xfrm>
        </p:spPr>
        <p:txBody>
          <a:bodyPr/>
          <a:lstStyle/>
          <a:p>
            <a:pPr defTabSz="457200"/>
            <a:r>
              <a:rPr lang="en-US" altLang="zh-CN" dirty="0" smtClean="0"/>
              <a:t>     </a:t>
            </a:r>
            <a:r>
              <a:rPr lang="zh-CN" altLang="en-US" sz="3200" dirty="0">
                <a:latin typeface="+mn-lt"/>
                <a:ea typeface="+mn-ea"/>
                <a:cs typeface="+mn-cs"/>
              </a:rPr>
              <a:t>工作</a:t>
            </a:r>
            <a:r>
              <a:rPr lang="zh-CN" altLang="en-US" sz="3200" dirty="0">
                <a:latin typeface="+mn-lt"/>
                <a:ea typeface="+mn-ea"/>
                <a:cs typeface="+mn-cs"/>
              </a:rPr>
              <a:t>展望</a:t>
            </a:r>
            <a:endParaRPr lang="zh-CN" altLang="en-US" sz="3200" dirty="0">
              <a:latin typeface="+mn-lt"/>
              <a:ea typeface="+mn-ea"/>
              <a:cs typeface="+mn-cs"/>
            </a:endParaRPr>
          </a:p>
        </p:txBody>
      </p:sp>
      <p:sp>
        <p:nvSpPr>
          <p:cNvPr id="10" name="内容占位符 2"/>
          <p:cNvSpPr txBox="1">
            <a:spLocks noGrp="1"/>
          </p:cNvSpPr>
          <p:nvPr>
            <p:ph idx="1"/>
          </p:nvPr>
        </p:nvSpPr>
        <p:spPr>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Ø"/>
            </a:pPr>
            <a:r>
              <a:rPr lang="zh-CN" altLang="en-US" dirty="0" smtClean="0"/>
              <a:t>考虑加入句子的句法信息</a:t>
            </a:r>
            <a:endParaRPr lang="en-US" altLang="zh-CN" dirty="0" smtClean="0"/>
          </a:p>
          <a:p>
            <a:pPr>
              <a:lnSpc>
                <a:spcPct val="150000"/>
              </a:lnSpc>
              <a:buFont typeface="Wingdings" panose="05000000000000000000" pitchFamily="2" charset="2"/>
              <a:buChar char="Ø"/>
            </a:pPr>
            <a:r>
              <a:rPr lang="zh-CN" altLang="en-US" dirty="0" smtClean="0"/>
              <a:t>在扩充数据的同时尽可能保持句子原本语义</a:t>
            </a:r>
            <a:endParaRPr lang="en-US" altLang="zh-CN" sz="3200" dirty="0" smtClean="0"/>
          </a:p>
          <a:p>
            <a:pPr marL="0" indent="0">
              <a:buNone/>
            </a:pPr>
            <a:endParaRPr lang="en-US" altLang="zh-CN" dirty="0"/>
          </a:p>
          <a:p>
            <a:endParaRPr lang="en-US" altLang="zh-CN" dirty="0" smtClean="0"/>
          </a:p>
          <a:p>
            <a:pPr marL="0" indent="0">
              <a:buNone/>
            </a:pPr>
            <a:endParaRPr lang="zh-CN" altLang="en-US" dirty="0"/>
          </a:p>
        </p:txBody>
      </p:sp>
    </p:spTree>
    <p:extLst>
      <p:ext uri="{BB962C8B-B14F-4D97-AF65-F5344CB8AC3E}">
        <p14:creationId xmlns:p14="http://schemas.microsoft.com/office/powerpoint/2010/main" val="306629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CCE8C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4645</TotalTime>
  <Words>372</Words>
  <Application>Microsoft Office PowerPoint</Application>
  <PresentationFormat>全屏显示(4:3)</PresentationFormat>
  <Paragraphs>106</Paragraphs>
  <Slides>10</Slides>
  <Notes>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等线</vt:lpstr>
      <vt:lpstr>等线 Light</vt:lpstr>
      <vt:lpstr>微软雅黑</vt:lpstr>
      <vt:lpstr>Arial</vt:lpstr>
      <vt:lpstr>Calibri</vt:lpstr>
      <vt:lpstr>Calibri Light</vt:lpstr>
      <vt:lpstr>Times New Roman</vt:lpstr>
      <vt:lpstr>Wingdings</vt:lpstr>
      <vt:lpstr>Office 主题​​</vt:lpstr>
      <vt:lpstr>一种简单的神经机器翻译数据扩充方法</vt:lpstr>
      <vt:lpstr>      目录</vt:lpstr>
      <vt:lpstr>研究背景介绍</vt:lpstr>
      <vt:lpstr>PowerPoint 演示文稿</vt:lpstr>
      <vt:lpstr>    研究方法</vt:lpstr>
      <vt:lpstr>PowerPoint 演示文稿</vt:lpstr>
      <vt:lpstr> 实验结果</vt:lpstr>
      <vt:lpstr> 实验结果</vt:lpstr>
      <vt:lpstr>     工作展望</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137242002@smail.nju.edu.cn</dc:creator>
  <cp:lastModifiedBy>liuzhidong</cp:lastModifiedBy>
  <cp:revision>137</cp:revision>
  <dcterms:created xsi:type="dcterms:W3CDTF">2018-04-09T03:50:43Z</dcterms:created>
  <dcterms:modified xsi:type="dcterms:W3CDTF">2020-10-11T03:21:33Z</dcterms:modified>
</cp:coreProperties>
</file>