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7"/>
  </p:notesMasterIdLst>
  <p:sldIdLst>
    <p:sldId id="261" r:id="rId2"/>
    <p:sldId id="290" r:id="rId3"/>
    <p:sldId id="289" r:id="rId4"/>
    <p:sldId id="269" r:id="rId5"/>
    <p:sldId id="285" r:id="rId6"/>
    <p:sldId id="296" r:id="rId7"/>
    <p:sldId id="291" r:id="rId8"/>
    <p:sldId id="284" r:id="rId9"/>
    <p:sldId id="271" r:id="rId10"/>
    <p:sldId id="295" r:id="rId11"/>
    <p:sldId id="297" r:id="rId12"/>
    <p:sldId id="298" r:id="rId13"/>
    <p:sldId id="293" r:id="rId14"/>
    <p:sldId id="281" r:id="rId15"/>
    <p:sldId id="294" r:id="rId16"/>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4772"/>
    <a:srgbClr val="3D3836"/>
    <a:srgbClr val="5B9BD5"/>
    <a:srgbClr val="559DE2"/>
    <a:srgbClr val="000000"/>
    <a:srgbClr val="3A27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084" autoAdjust="0"/>
  </p:normalViewPr>
  <p:slideViewPr>
    <p:cSldViewPr snapToGrid="0">
      <p:cViewPr varScale="1">
        <p:scale>
          <a:sx n="90" d="100"/>
          <a:sy n="90" d="100"/>
        </p:scale>
        <p:origin x="1332" y="84"/>
      </p:cViewPr>
      <p:guideLst>
        <p:guide orient="horz" pos="2160"/>
        <p:guide pos="3840"/>
      </p:guideLst>
    </p:cSldViewPr>
  </p:slideViewPr>
  <p:notesTextViewPr>
    <p:cViewPr>
      <p:scale>
        <a:sx n="3" d="2"/>
        <a:sy n="3" d="2"/>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B9F7A2-B2EC-4060-8CCA-D98EE2BF61D1}" type="datetimeFigureOut">
              <a:rPr lang="zh-CN" altLang="en-US" smtClean="0"/>
              <a:t>2020/10/11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AA882-1486-4003-B534-8E395E6DAB33}" type="slidenum">
              <a:rPr lang="zh-CN" altLang="en-US" smtClean="0"/>
              <a:t>‹#›</a:t>
            </a:fld>
            <a:endParaRPr lang="zh-CN" altLang="en-US"/>
          </a:p>
        </p:txBody>
      </p:sp>
    </p:spTree>
    <p:extLst>
      <p:ext uri="{BB962C8B-B14F-4D97-AF65-F5344CB8AC3E}">
        <p14:creationId xmlns:p14="http://schemas.microsoft.com/office/powerpoint/2010/main" val="2533643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8AAA882-1486-4003-B534-8E395E6DAB33}" type="slidenum">
              <a:rPr lang="zh-CN" altLang="en-US" smtClean="0"/>
              <a:t>1</a:t>
            </a:fld>
            <a:endParaRPr lang="zh-CN" altLang="en-US"/>
          </a:p>
        </p:txBody>
      </p:sp>
    </p:spTree>
    <p:extLst>
      <p:ext uri="{BB962C8B-B14F-4D97-AF65-F5344CB8AC3E}">
        <p14:creationId xmlns:p14="http://schemas.microsoft.com/office/powerpoint/2010/main" val="768298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带门控机制的残差网络区别于传统的残差网络，通过计算上下文注意力子层与自注意力层的关系，得到</a:t>
            </a:r>
            <a:r>
              <a:rPr lang="zh-CN" altLang="zh-CN" sz="1200" kern="1200" dirty="0" smtClean="0">
                <a:solidFill>
                  <a:schemeClr val="tx1"/>
                </a:solidFill>
                <a:effectLst/>
                <a:latin typeface="+mn-lt"/>
                <a:ea typeface="+mn-ea"/>
                <a:cs typeface="+mn-cs"/>
              </a:rPr>
              <a:t>衡量该篇章上下文信息重要程度的</a:t>
            </a:r>
            <a:r>
              <a:rPr lang="zh-CN" altLang="en-US" sz="1200" kern="1200" dirty="0" smtClean="0">
                <a:solidFill>
                  <a:schemeClr val="tx1"/>
                </a:solidFill>
                <a:effectLst/>
                <a:latin typeface="+mn-lt"/>
                <a:ea typeface="+mn-ea"/>
                <a:cs typeface="+mn-cs"/>
              </a:rPr>
              <a:t>权重指标，按该权重一定比例的融合篇章上下文，这样就能够使得编码端识别筛选出来的信息在解码端得到充分利用。</a:t>
            </a:r>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10</a:t>
            </a:fld>
            <a:endParaRPr lang="zh-CN" altLang="en-US"/>
          </a:p>
        </p:txBody>
      </p:sp>
    </p:spTree>
    <p:extLst>
      <p:ext uri="{BB962C8B-B14F-4D97-AF65-F5344CB8AC3E}">
        <p14:creationId xmlns:p14="http://schemas.microsoft.com/office/powerpoint/2010/main" val="32648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11</a:t>
            </a:fld>
            <a:endParaRPr lang="zh-CN" altLang="en-US"/>
          </a:p>
        </p:txBody>
      </p:sp>
    </p:spTree>
    <p:extLst>
      <p:ext uri="{BB962C8B-B14F-4D97-AF65-F5344CB8AC3E}">
        <p14:creationId xmlns:p14="http://schemas.microsoft.com/office/powerpoint/2010/main" val="978644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12</a:t>
            </a:fld>
            <a:endParaRPr lang="zh-CN" altLang="en-US"/>
          </a:p>
        </p:txBody>
      </p:sp>
    </p:spTree>
    <p:extLst>
      <p:ext uri="{BB962C8B-B14F-4D97-AF65-F5344CB8AC3E}">
        <p14:creationId xmlns:p14="http://schemas.microsoft.com/office/powerpoint/2010/main" val="139832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8AAA882-1486-4003-B534-8E395E6DAB33}" type="slidenum">
              <a:rPr lang="zh-CN" altLang="en-US" smtClean="0"/>
              <a:t>13</a:t>
            </a:fld>
            <a:endParaRPr lang="zh-CN" altLang="en-US"/>
          </a:p>
        </p:txBody>
      </p:sp>
    </p:spTree>
    <p:extLst>
      <p:ext uri="{BB962C8B-B14F-4D97-AF65-F5344CB8AC3E}">
        <p14:creationId xmlns:p14="http://schemas.microsoft.com/office/powerpoint/2010/main" val="3235243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8AAA882-1486-4003-B534-8E395E6DAB33}" type="slidenum">
              <a:rPr lang="zh-CN" altLang="en-US" smtClean="0"/>
              <a:t>14</a:t>
            </a:fld>
            <a:endParaRPr lang="zh-CN" altLang="en-US"/>
          </a:p>
        </p:txBody>
      </p:sp>
    </p:spTree>
    <p:extLst>
      <p:ext uri="{BB962C8B-B14F-4D97-AF65-F5344CB8AC3E}">
        <p14:creationId xmlns:p14="http://schemas.microsoft.com/office/powerpoint/2010/main" val="101445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15</a:t>
            </a:fld>
            <a:endParaRPr lang="zh-CN" altLang="en-US"/>
          </a:p>
        </p:txBody>
      </p:sp>
    </p:spTree>
    <p:extLst>
      <p:ext uri="{BB962C8B-B14F-4D97-AF65-F5344CB8AC3E}">
        <p14:creationId xmlns:p14="http://schemas.microsoft.com/office/powerpoint/2010/main" val="3303062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8AAA882-1486-4003-B534-8E395E6DAB33}" type="slidenum">
              <a:rPr lang="zh-CN" altLang="en-US" smtClean="0"/>
              <a:t>2</a:t>
            </a:fld>
            <a:endParaRPr lang="zh-CN" altLang="en-US"/>
          </a:p>
        </p:txBody>
      </p:sp>
    </p:spTree>
    <p:extLst>
      <p:ext uri="{BB962C8B-B14F-4D97-AF65-F5344CB8AC3E}">
        <p14:creationId xmlns:p14="http://schemas.microsoft.com/office/powerpoint/2010/main" val="1177149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8AAA882-1486-4003-B534-8E395E6DAB33}" type="slidenum">
              <a:rPr lang="zh-CN" altLang="en-US" smtClean="0"/>
              <a:t>3</a:t>
            </a:fld>
            <a:endParaRPr lang="zh-CN" altLang="en-US"/>
          </a:p>
        </p:txBody>
      </p:sp>
    </p:spTree>
    <p:extLst>
      <p:ext uri="{BB962C8B-B14F-4D97-AF65-F5344CB8AC3E}">
        <p14:creationId xmlns:p14="http://schemas.microsoft.com/office/powerpoint/2010/main" val="3296819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4</a:t>
            </a:fld>
            <a:endParaRPr lang="zh-CN" altLang="en-US"/>
          </a:p>
        </p:txBody>
      </p:sp>
    </p:spTree>
    <p:extLst>
      <p:ext uri="{BB962C8B-B14F-4D97-AF65-F5344CB8AC3E}">
        <p14:creationId xmlns:p14="http://schemas.microsoft.com/office/powerpoint/2010/main" val="684265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smtClean="0"/>
              <a:t>前人对于篇章级别的</a:t>
            </a:r>
            <a:r>
              <a:rPr lang="en-US" altLang="zh-CN" dirty="0" smtClean="0"/>
              <a:t>NMT</a:t>
            </a:r>
            <a:r>
              <a:rPr lang="zh-CN" altLang="en-US" dirty="0" smtClean="0"/>
              <a:t>研究做出了非常多的成果。</a:t>
            </a:r>
            <a:r>
              <a:rPr lang="en-US" altLang="zh-CN" sz="1200" kern="1200" dirty="0" smtClean="0">
                <a:solidFill>
                  <a:schemeClr val="tx1"/>
                </a:solidFill>
                <a:effectLst/>
                <a:latin typeface="+mn-lt"/>
                <a:ea typeface="+mn-ea"/>
                <a:cs typeface="+mn-cs"/>
              </a:rPr>
              <a:t>Zhang</a:t>
            </a:r>
            <a:r>
              <a:rPr lang="zh-CN" altLang="zh-CN" sz="1200" kern="1200" dirty="0" smtClean="0">
                <a:solidFill>
                  <a:schemeClr val="tx1"/>
                </a:solidFill>
                <a:effectLst/>
                <a:latin typeface="+mn-lt"/>
                <a:ea typeface="+mn-ea"/>
                <a:cs typeface="+mn-cs"/>
              </a:rPr>
              <a:t>等</a:t>
            </a:r>
            <a:r>
              <a:rPr lang="en-US" altLang="zh-CN" sz="1200" kern="1200" baseline="30000" dirty="0" smtClean="0">
                <a:solidFill>
                  <a:schemeClr val="tx1"/>
                </a:solidFill>
                <a:effectLst/>
                <a:latin typeface="+mn-lt"/>
                <a:ea typeface="+mn-ea"/>
                <a:cs typeface="+mn-cs"/>
              </a:rPr>
              <a:t>[7]</a:t>
            </a:r>
            <a:r>
              <a:rPr lang="zh-CN" altLang="zh-CN" sz="1200" kern="1200" dirty="0" smtClean="0">
                <a:solidFill>
                  <a:schemeClr val="tx1"/>
                </a:solidFill>
                <a:effectLst/>
                <a:latin typeface="+mn-lt"/>
                <a:ea typeface="+mn-ea"/>
                <a:cs typeface="+mn-cs"/>
              </a:rPr>
              <a:t>提出了一种基于</a:t>
            </a:r>
            <a:r>
              <a:rPr lang="en-US" altLang="zh-CN" sz="1200" kern="1200" dirty="0" smtClean="0">
                <a:solidFill>
                  <a:schemeClr val="tx1"/>
                </a:solidFill>
                <a:effectLst/>
                <a:latin typeface="+mn-lt"/>
                <a:ea typeface="+mn-ea"/>
                <a:cs typeface="+mn-cs"/>
              </a:rPr>
              <a:t>Transformer</a:t>
            </a:r>
            <a:r>
              <a:rPr lang="zh-CN" altLang="zh-CN" sz="1200" kern="1200" dirty="0" smtClean="0">
                <a:solidFill>
                  <a:schemeClr val="tx1"/>
                </a:solidFill>
                <a:effectLst/>
                <a:latin typeface="+mn-lt"/>
                <a:ea typeface="+mn-ea"/>
                <a:cs typeface="+mn-cs"/>
              </a:rPr>
              <a:t>的篇章翻译模型，通过使用两个编码器分别计算当前句的表示和篇章级上下文的表示，再将篇章级别上下文信息分别融入到当前句子的编码器和解码器中，显著地提高了篇章翻译的性能。</a:t>
            </a:r>
            <a:r>
              <a:rPr lang="en-US" altLang="zh-CN" sz="1200" kern="1200" dirty="0" smtClean="0">
                <a:solidFill>
                  <a:schemeClr val="tx1"/>
                </a:solidFill>
                <a:effectLst/>
                <a:latin typeface="+mn-lt"/>
                <a:ea typeface="+mn-ea"/>
                <a:cs typeface="+mn-cs"/>
              </a:rPr>
              <a:t>HAN</a:t>
            </a:r>
            <a:r>
              <a:rPr lang="en-US" altLang="zh-CN" sz="1200" kern="1200" baseline="30000" dirty="0" smtClean="0">
                <a:solidFill>
                  <a:schemeClr val="tx1"/>
                </a:solidFill>
                <a:effectLst/>
                <a:latin typeface="+mn-lt"/>
                <a:ea typeface="+mn-ea"/>
                <a:cs typeface="+mn-cs"/>
              </a:rPr>
              <a:t>[11]</a:t>
            </a:r>
            <a:r>
              <a:rPr lang="zh-CN" altLang="zh-CN" sz="1200" kern="1200" dirty="0" smtClean="0">
                <a:solidFill>
                  <a:schemeClr val="tx1"/>
                </a:solidFill>
                <a:effectLst/>
                <a:latin typeface="+mn-lt"/>
                <a:ea typeface="+mn-ea"/>
                <a:cs typeface="+mn-cs"/>
              </a:rPr>
              <a:t>是第一个使用分层注意力机制以结构化和动态的方式来捕捉篇章上下文信息的模型。</a:t>
            </a:r>
            <a:r>
              <a:rPr lang="en-US" altLang="zh-CN" sz="1200" kern="1200" dirty="0" smtClean="0">
                <a:solidFill>
                  <a:schemeClr val="tx1"/>
                </a:solidFill>
                <a:effectLst/>
                <a:latin typeface="+mn-lt"/>
                <a:ea typeface="+mn-ea"/>
                <a:cs typeface="+mn-cs"/>
              </a:rPr>
              <a:t>Yang</a:t>
            </a:r>
            <a:r>
              <a:rPr lang="en-US" altLang="zh-CN" sz="1200" kern="1200" baseline="30000" dirty="0" smtClean="0">
                <a:solidFill>
                  <a:schemeClr val="tx1"/>
                </a:solidFill>
                <a:effectLst/>
                <a:latin typeface="+mn-lt"/>
                <a:ea typeface="+mn-ea"/>
                <a:cs typeface="+mn-cs"/>
              </a:rPr>
              <a:t>[10]</a:t>
            </a:r>
            <a:r>
              <a:rPr lang="zh-CN" altLang="zh-CN" sz="1200" kern="1200" dirty="0" smtClean="0">
                <a:solidFill>
                  <a:schemeClr val="tx1"/>
                </a:solidFill>
                <a:effectLst/>
                <a:latin typeface="+mn-lt"/>
                <a:ea typeface="+mn-ea"/>
                <a:cs typeface="+mn-cs"/>
              </a:rPr>
              <a:t>等提出了一种以查询为导向的胶囊网络，将上下文信息聚类到目标翻译可能涉及的不同角度</a:t>
            </a:r>
            <a:r>
              <a:rPr lang="zh-CN" altLang="en-US" sz="1200" kern="1200" dirty="0" smtClean="0">
                <a:solidFill>
                  <a:schemeClr val="tx1"/>
                </a:solidFill>
                <a:effectLst/>
                <a:latin typeface="+mn-lt"/>
                <a:ea typeface="+mn-ea"/>
                <a:cs typeface="+mn-cs"/>
              </a:rPr>
              <a:t>，这里就简单介绍。</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5</a:t>
            </a:fld>
            <a:endParaRPr lang="zh-CN" altLang="en-US"/>
          </a:p>
        </p:txBody>
      </p:sp>
    </p:spTree>
    <p:extLst>
      <p:ext uri="{BB962C8B-B14F-4D97-AF65-F5344CB8AC3E}">
        <p14:creationId xmlns:p14="http://schemas.microsoft.com/office/powerpoint/2010/main" val="4097830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kern="1200" dirty="0" smtClean="0">
                <a:solidFill>
                  <a:schemeClr val="tx1"/>
                </a:solidFill>
                <a:effectLst/>
                <a:latin typeface="+mn-lt"/>
                <a:ea typeface="+mn-ea"/>
                <a:cs typeface="+mn-cs"/>
              </a:rPr>
              <a:t>前面介绍的三个模型都选取当前句的前三句作为上下文句。</a:t>
            </a:r>
            <a:r>
              <a:rPr lang="zh-CN" altLang="zh-CN" sz="1200" kern="1200" dirty="0" smtClean="0">
                <a:solidFill>
                  <a:schemeClr val="tx1"/>
                </a:solidFill>
                <a:effectLst/>
                <a:latin typeface="+mn-lt"/>
                <a:ea typeface="+mn-ea"/>
                <a:cs typeface="+mn-cs"/>
              </a:rPr>
              <a:t>然而在实际翻译场景中，</a:t>
            </a:r>
            <a:r>
              <a:rPr lang="zh-CN" altLang="en-US" sz="1200" kern="1200" dirty="0" smtClean="0">
                <a:solidFill>
                  <a:schemeClr val="tx1"/>
                </a:solidFill>
                <a:effectLst/>
                <a:latin typeface="+mn-lt"/>
                <a:ea typeface="+mn-ea"/>
                <a:cs typeface="+mn-cs"/>
              </a:rPr>
              <a:t>给定当前句的上下文</a:t>
            </a:r>
            <a:r>
              <a:rPr lang="zh-CN" altLang="zh-CN" sz="1200" kern="1200" dirty="0" smtClean="0">
                <a:solidFill>
                  <a:schemeClr val="tx1"/>
                </a:solidFill>
                <a:effectLst/>
                <a:latin typeface="+mn-lt"/>
                <a:ea typeface="+mn-ea"/>
                <a:cs typeface="+mn-cs"/>
              </a:rPr>
              <a:t>并非总能对翻译当前句发挥作用</a:t>
            </a:r>
            <a:r>
              <a:rPr lang="zh-CN" altLang="en-US" sz="1200" kern="1200" dirty="0" smtClean="0">
                <a:solidFill>
                  <a:schemeClr val="tx1"/>
                </a:solidFill>
                <a:effectLst/>
                <a:latin typeface="+mn-lt"/>
                <a:ea typeface="+mn-ea"/>
                <a:cs typeface="+mn-cs"/>
              </a:rPr>
              <a:t>。我们提出的模型是想让编码器学会识别出当前句的上下文是否为有效的上下文，并且针对识别的结果在目标端进行选择性融入篇章信息。</a:t>
            </a:r>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6</a:t>
            </a:fld>
            <a:endParaRPr lang="zh-CN" altLang="en-US"/>
          </a:p>
        </p:txBody>
      </p:sp>
    </p:spTree>
    <p:extLst>
      <p:ext uri="{BB962C8B-B14F-4D97-AF65-F5344CB8AC3E}">
        <p14:creationId xmlns:p14="http://schemas.microsoft.com/office/powerpoint/2010/main" val="263298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7</a:t>
            </a:fld>
            <a:endParaRPr lang="zh-CN" altLang="en-US"/>
          </a:p>
        </p:txBody>
      </p:sp>
    </p:spTree>
    <p:extLst>
      <p:ext uri="{BB962C8B-B14F-4D97-AF65-F5344CB8AC3E}">
        <p14:creationId xmlns:p14="http://schemas.microsoft.com/office/powerpoint/2010/main" val="1098484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我的模型的</a:t>
            </a:r>
            <a:r>
              <a:rPr lang="zh-CN" altLang="zh-CN" sz="1200" kern="1200" dirty="0" smtClean="0">
                <a:solidFill>
                  <a:schemeClr val="tx1"/>
                </a:solidFill>
                <a:effectLst/>
                <a:latin typeface="+mn-lt"/>
                <a:ea typeface="+mn-ea"/>
                <a:cs typeface="+mn-cs"/>
              </a:rPr>
              <a:t>核心思想是利用一个共享的编码器分别对当前句及其上下文进行编码，同时引入</a:t>
            </a:r>
            <a:r>
              <a:rPr lang="zh-CN" altLang="zh-CN" sz="1200" kern="1200" dirty="0" smtClean="0">
                <a:solidFill>
                  <a:schemeClr val="tx1"/>
                </a:solidFill>
                <a:effectLst/>
                <a:latin typeface="+mn-lt"/>
                <a:ea typeface="+mn-ea"/>
                <a:cs typeface="+mn-cs"/>
              </a:rPr>
              <a:t>分类</a:t>
            </a:r>
            <a:r>
              <a:rPr lang="zh-CN" altLang="en-US" sz="1200" kern="1200" dirty="0" smtClean="0">
                <a:solidFill>
                  <a:schemeClr val="tx1"/>
                </a:solidFill>
                <a:effectLst/>
                <a:latin typeface="+mn-lt"/>
                <a:ea typeface="+mn-ea"/>
                <a:cs typeface="+mn-cs"/>
              </a:rPr>
              <a:t>模块</a:t>
            </a:r>
            <a:r>
              <a:rPr lang="zh-CN"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分类器用于判断当前句的上下文编码表征是否蕴含有效的篇章信息</a:t>
            </a:r>
            <a:r>
              <a:rPr lang="zh-CN" altLang="zh-CN" sz="1200" kern="1200" dirty="0" smtClean="0">
                <a:solidFill>
                  <a:schemeClr val="tx1"/>
                </a:solidFill>
                <a:effectLst/>
                <a:latin typeface="+mn-lt"/>
                <a:ea typeface="+mn-ea"/>
                <a:cs typeface="+mn-cs"/>
              </a:rPr>
              <a:t>。</a:t>
            </a:r>
            <a:r>
              <a:rPr lang="zh-CN" altLang="en-US" sz="1200" kern="1200" dirty="0" smtClean="0">
                <a:solidFill>
                  <a:schemeClr val="tx1"/>
                </a:solidFill>
                <a:effectLst/>
                <a:latin typeface="+mn-lt"/>
                <a:ea typeface="+mn-ea"/>
                <a:cs typeface="+mn-cs"/>
              </a:rPr>
              <a:t>除此之外</a:t>
            </a:r>
            <a:r>
              <a:rPr lang="zh-CN"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模型进一步引入门控机制，通过改进基准模型的残差连接，使得编码端识别出来的上下文信息能够在解码端得到充分利用。</a:t>
            </a:r>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8</a:t>
            </a:fld>
            <a:endParaRPr lang="zh-CN" altLang="en-US"/>
          </a:p>
        </p:txBody>
      </p:sp>
    </p:spTree>
    <p:extLst>
      <p:ext uri="{BB962C8B-B14F-4D97-AF65-F5344CB8AC3E}">
        <p14:creationId xmlns:p14="http://schemas.microsoft.com/office/powerpoint/2010/main" val="2670575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kern="1200" dirty="0" smtClean="0">
                <a:solidFill>
                  <a:schemeClr val="tx1"/>
                </a:solidFill>
                <a:effectLst/>
                <a:latin typeface="+mn-lt"/>
                <a:ea typeface="+mn-ea"/>
                <a:cs typeface="+mn-cs"/>
              </a:rPr>
              <a:t>分类器模块核心是</a:t>
            </a:r>
            <a:r>
              <a:rPr lang="zh-CN" altLang="zh-CN" sz="1200" kern="1200" dirty="0" smtClean="0">
                <a:solidFill>
                  <a:schemeClr val="tx1"/>
                </a:solidFill>
                <a:effectLst/>
                <a:latin typeface="+mn-lt"/>
                <a:ea typeface="+mn-ea"/>
                <a:cs typeface="+mn-cs"/>
              </a:rPr>
              <a:t>利用编码器输出判断当前句子的上下文是不是真正有效的上下文。</a:t>
            </a:r>
            <a:r>
              <a:rPr lang="zh-CN" altLang="en-US" sz="1200" kern="1200" dirty="0" smtClean="0">
                <a:solidFill>
                  <a:schemeClr val="tx1"/>
                </a:solidFill>
                <a:effectLst/>
                <a:latin typeface="+mn-lt"/>
                <a:ea typeface="+mn-ea"/>
                <a:cs typeface="+mn-cs"/>
              </a:rPr>
              <a:t>分类器设计的核心就是构建训练语料，也就是构建正负例数据，对此我们提出了两种策略，分别计算同一篇章中各个句子之间的</a:t>
            </a:r>
            <a:r>
              <a:rPr lang="en-US" altLang="zh-CN" sz="1200" kern="1200" dirty="0" err="1" smtClean="0">
                <a:solidFill>
                  <a:schemeClr val="tx1"/>
                </a:solidFill>
                <a:effectLst/>
                <a:latin typeface="+mn-lt"/>
                <a:ea typeface="+mn-ea"/>
                <a:cs typeface="+mn-cs"/>
              </a:rPr>
              <a:t>tf-idf</a:t>
            </a:r>
            <a:r>
              <a:rPr lang="zh-CN" altLang="en-US" sz="1200" kern="1200" dirty="0" smtClean="0">
                <a:solidFill>
                  <a:schemeClr val="tx1"/>
                </a:solidFill>
                <a:effectLst/>
                <a:latin typeface="+mn-lt"/>
                <a:ea typeface="+mn-ea"/>
                <a:cs typeface="+mn-cs"/>
              </a:rPr>
              <a:t>相似度或</a:t>
            </a:r>
            <a:r>
              <a:rPr lang="en-US" altLang="zh-CN" sz="1200" kern="1200" dirty="0" smtClean="0">
                <a:solidFill>
                  <a:schemeClr val="tx1"/>
                </a:solidFill>
                <a:effectLst/>
                <a:latin typeface="+mn-lt"/>
                <a:ea typeface="+mn-ea"/>
                <a:cs typeface="+mn-cs"/>
              </a:rPr>
              <a:t>KL</a:t>
            </a:r>
            <a:r>
              <a:rPr lang="zh-CN" altLang="en-US" sz="1200" kern="1200" dirty="0" smtClean="0">
                <a:solidFill>
                  <a:schemeClr val="tx1"/>
                </a:solidFill>
                <a:effectLst/>
                <a:latin typeface="+mn-lt"/>
                <a:ea typeface="+mn-ea"/>
                <a:cs typeface="+mn-cs"/>
              </a:rPr>
              <a:t>距离，来选择相似度最低的句子来作为无效上下文，即为负</a:t>
            </a:r>
            <a:r>
              <a:rPr lang="zh-CN" altLang="en-US" sz="1200" kern="1200" dirty="0" smtClean="0">
                <a:solidFill>
                  <a:schemeClr val="tx1"/>
                </a:solidFill>
                <a:effectLst/>
                <a:latin typeface="+mn-lt"/>
                <a:ea typeface="+mn-ea"/>
                <a:cs typeface="+mn-cs"/>
              </a:rPr>
              <a:t>例，正例则是选取当前句的自然上下文句子。</a:t>
            </a:r>
            <a:r>
              <a:rPr lang="zh-CN" altLang="en-US" sz="1200" kern="1200" dirty="0" smtClean="0">
                <a:solidFill>
                  <a:schemeClr val="tx1"/>
                </a:solidFill>
                <a:effectLst/>
                <a:latin typeface="+mn-lt"/>
                <a:ea typeface="+mn-ea"/>
                <a:cs typeface="+mn-cs"/>
              </a:rPr>
              <a:t>训练过程中</a:t>
            </a:r>
            <a:r>
              <a:rPr lang="en-US" altLang="zh-CN" sz="1200" kern="1200" dirty="0" smtClean="0">
                <a:solidFill>
                  <a:schemeClr val="tx1"/>
                </a:solidFill>
                <a:effectLst/>
                <a:latin typeface="+mn-lt"/>
                <a:ea typeface="+mn-ea"/>
                <a:cs typeface="+mn-cs"/>
              </a:rPr>
              <a:t>h</a:t>
            </a:r>
            <a:r>
              <a:rPr lang="zh-CN" altLang="en-US" sz="1200" kern="1200" dirty="0" smtClean="0">
                <a:solidFill>
                  <a:schemeClr val="tx1"/>
                </a:solidFill>
                <a:effectLst/>
                <a:latin typeface="+mn-lt"/>
                <a:ea typeface="+mn-ea"/>
                <a:cs typeface="+mn-cs"/>
              </a:rPr>
              <a:t>，</a:t>
            </a:r>
            <a:r>
              <a:rPr lang="en-US" altLang="zh-CN" sz="1200" kern="1200" dirty="0" smtClean="0">
                <a:solidFill>
                  <a:schemeClr val="tx1"/>
                </a:solidFill>
                <a:effectLst/>
                <a:latin typeface="+mn-lt"/>
                <a:ea typeface="+mn-ea"/>
                <a:cs typeface="+mn-cs"/>
              </a:rPr>
              <a:t>s</a:t>
            </a:r>
            <a:r>
              <a:rPr lang="zh-CN" altLang="en-US" sz="1200" kern="1200" dirty="0" smtClean="0">
                <a:solidFill>
                  <a:schemeClr val="tx1"/>
                </a:solidFill>
                <a:effectLst/>
                <a:latin typeface="+mn-lt"/>
                <a:ea typeface="+mn-ea"/>
                <a:cs typeface="+mn-cs"/>
              </a:rPr>
              <a:t>分别是上下文和当前句的编码器输出，为了进一步捕获二者之间的关系，我们采用了拼接、相乘、相减三种方式来构建分类器的输入。</a:t>
            </a:r>
            <a:endParaRPr lang="zh-CN" altLang="en-US" dirty="0"/>
          </a:p>
        </p:txBody>
      </p:sp>
      <p:sp>
        <p:nvSpPr>
          <p:cNvPr id="4" name="灯片编号占位符 3"/>
          <p:cNvSpPr>
            <a:spLocks noGrp="1"/>
          </p:cNvSpPr>
          <p:nvPr>
            <p:ph type="sldNum" sz="quarter" idx="10"/>
          </p:nvPr>
        </p:nvSpPr>
        <p:spPr/>
        <p:txBody>
          <a:bodyPr/>
          <a:lstStyle/>
          <a:p>
            <a:fld id="{F8AAA882-1486-4003-B534-8E395E6DAB33}" type="slidenum">
              <a:rPr lang="zh-CN" altLang="en-US" smtClean="0"/>
              <a:t>9</a:t>
            </a:fld>
            <a:endParaRPr lang="zh-CN" altLang="en-US"/>
          </a:p>
        </p:txBody>
      </p:sp>
    </p:spTree>
    <p:extLst>
      <p:ext uri="{BB962C8B-B14F-4D97-AF65-F5344CB8AC3E}">
        <p14:creationId xmlns:p14="http://schemas.microsoft.com/office/powerpoint/2010/main" val="3863072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992996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20450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6698955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2"/>
            <a:ext cx="2743200" cy="365125"/>
          </a:xfrm>
          <a:prstGeom prst="rect">
            <a:avLst/>
          </a:prstGeom>
        </p:spPr>
        <p:txBody>
          <a:bodyPr/>
          <a:lstStyle>
            <a:lvl1pPr>
              <a:defRPr/>
            </a:lvl1pPr>
          </a:lstStyle>
          <a:p>
            <a:fld id="{5A079F21-3BE8-4E0A-A2CF-C18BDEAD91D7}" type="datetime1">
              <a:rPr lang="zh-CN" altLang="en-US">
                <a:solidFill>
                  <a:prstClr val="black">
                    <a:tint val="75000"/>
                  </a:prstClr>
                </a:solidFill>
              </a:rPr>
              <a:pPr/>
              <a:t>2020/10/11</a:t>
            </a:fld>
            <a:endParaRPr lang="zh-CN" altLang="en-US" sz="1867" dirty="0">
              <a:solidFill>
                <a:prstClr val="black"/>
              </a:solidFill>
            </a:endParaRPr>
          </a:p>
        </p:txBody>
      </p:sp>
      <p:sp>
        <p:nvSpPr>
          <p:cNvPr id="4" name="页脚占位符 3"/>
          <p:cNvSpPr>
            <a:spLocks noGrp="1"/>
          </p:cNvSpPr>
          <p:nvPr>
            <p:ph type="ftr" sz="quarter" idx="11"/>
          </p:nvPr>
        </p:nvSpPr>
        <p:spPr>
          <a:xfrm>
            <a:off x="4038600" y="6356352"/>
            <a:ext cx="4114800" cy="365125"/>
          </a:xfrm>
          <a:prstGeom prst="rect">
            <a:avLst/>
          </a:prstGeom>
        </p:spPr>
        <p:txBody>
          <a:bodyPr/>
          <a:lstStyle>
            <a:lvl1pPr>
              <a:defRPr/>
            </a:lvl1pPr>
          </a:lstStyle>
          <a:p>
            <a:endParaRPr lang="zh-CN" altLang="zh-CN">
              <a:solidFill>
                <a:prstClr val="black">
                  <a:tint val="75000"/>
                </a:prstClr>
              </a:solidFill>
            </a:endParaRPr>
          </a:p>
        </p:txBody>
      </p:sp>
      <p:sp>
        <p:nvSpPr>
          <p:cNvPr id="5" name="灯片编号占位符 4"/>
          <p:cNvSpPr>
            <a:spLocks noGrp="1"/>
          </p:cNvSpPr>
          <p:nvPr>
            <p:ph type="sldNum" sz="quarter" idx="12"/>
          </p:nvPr>
        </p:nvSpPr>
        <p:spPr>
          <a:xfrm>
            <a:off x="8610600" y="6356352"/>
            <a:ext cx="2743200" cy="365125"/>
          </a:xfrm>
          <a:prstGeom prst="rect">
            <a:avLst/>
          </a:prstGeom>
        </p:spPr>
        <p:txBody>
          <a:bodyPr/>
          <a:lstStyle>
            <a:lvl1pPr>
              <a:defRPr/>
            </a:lvl1pPr>
          </a:lstStyle>
          <a:p>
            <a:fld id="{70336DA7-0B35-4766-B3FA-87CC82BF78CC}" type="slidenum">
              <a:rPr lang="zh-CN" altLang="en-US">
                <a:solidFill>
                  <a:prstClr val="black">
                    <a:tint val="75000"/>
                  </a:prstClr>
                </a:solidFill>
              </a:rPr>
              <a:pPr/>
              <a:t>‹#›</a:t>
            </a:fld>
            <a:endParaRPr lang="zh-CN" altLang="en-US" sz="1867" dirty="0">
              <a:solidFill>
                <a:prstClr val="black"/>
              </a:solidFill>
            </a:endParaRPr>
          </a:p>
        </p:txBody>
      </p:sp>
    </p:spTree>
    <p:extLst>
      <p:ext uri="{BB962C8B-B14F-4D97-AF65-F5344CB8AC3E}">
        <p14:creationId xmlns:p14="http://schemas.microsoft.com/office/powerpoint/2010/main" val="8481669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8545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80367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4674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1905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5664556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531887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270236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190106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863874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70518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3F46F3CC-BCDB-4941-88CE-116BF543DCF0}" type="datetimeFigureOut">
              <a:rPr lang="zh-CN" altLang="en-US" smtClean="0">
                <a:solidFill>
                  <a:prstClr val="black">
                    <a:tint val="75000"/>
                  </a:prstClr>
                </a:solidFill>
              </a:rPr>
              <a:pPr/>
              <a:t>2020/10/11</a:t>
            </a:fld>
            <a:endParaRPr lang="zh-CN" altLang="en-US">
              <a:solidFill>
                <a:prstClr val="black">
                  <a:tint val="75000"/>
                </a:prstClr>
              </a:solidFill>
            </a:endParaRPr>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DC1CF19-ED20-4C1A-91D2-AD17D0B655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38967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064496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61" r:id="rId14"/>
    <p:sldLayoutId id="2147483663" r:id="rId15"/>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0306EC1F-A312-4C81-9ED4-5A04CD53DA68}"/>
              </a:ext>
            </a:extLst>
          </p:cNvPr>
          <p:cNvSpPr/>
          <p:nvPr/>
        </p:nvSpPr>
        <p:spPr>
          <a:xfrm>
            <a:off x="0" y="0"/>
            <a:ext cx="12192000" cy="410547"/>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a:extLst>
              <a:ext uri="{FF2B5EF4-FFF2-40B4-BE49-F238E27FC236}">
                <a16:creationId xmlns:a16="http://schemas.microsoft.com/office/drawing/2014/main" id="{9ACB0261-7FB4-47E5-A441-8056BC618637}"/>
              </a:ext>
            </a:extLst>
          </p:cNvPr>
          <p:cNvGrpSpPr/>
          <p:nvPr/>
        </p:nvGrpSpPr>
        <p:grpSpPr>
          <a:xfrm>
            <a:off x="1422505" y="1363791"/>
            <a:ext cx="9346980" cy="4579808"/>
            <a:chOff x="1593163" y="1524094"/>
            <a:chExt cx="9005668" cy="3364345"/>
          </a:xfrm>
        </p:grpSpPr>
        <p:sp>
          <p:nvSpPr>
            <p:cNvPr id="20" name="矩形 19">
              <a:extLst>
                <a:ext uri="{FF2B5EF4-FFF2-40B4-BE49-F238E27FC236}">
                  <a16:creationId xmlns:a16="http://schemas.microsoft.com/office/drawing/2014/main" id="{5B50F1CC-0F69-493A-8F0F-1F8CE10091BF}"/>
                </a:ext>
              </a:extLst>
            </p:cNvPr>
            <p:cNvSpPr/>
            <p:nvPr/>
          </p:nvSpPr>
          <p:spPr>
            <a:xfrm>
              <a:off x="2226538" y="2082190"/>
              <a:ext cx="7738918" cy="2248953"/>
            </a:xfrm>
            <a:prstGeom prst="rect">
              <a:avLst/>
            </a:prstGeom>
            <a:noFill/>
            <a:ln w="15875">
              <a:solidFill>
                <a:srgbClr val="084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FBCF7868-0DE9-499E-AE8D-3E8A3B773B8E}"/>
                </a:ext>
              </a:extLst>
            </p:cNvPr>
            <p:cNvSpPr/>
            <p:nvPr/>
          </p:nvSpPr>
          <p:spPr>
            <a:xfrm>
              <a:off x="1703999" y="1590823"/>
              <a:ext cx="530620" cy="530620"/>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a:extLst>
                <a:ext uri="{FF2B5EF4-FFF2-40B4-BE49-F238E27FC236}">
                  <a16:creationId xmlns:a16="http://schemas.microsoft.com/office/drawing/2014/main" id="{82C00F94-6160-44E3-8F93-754A0A9D83B9}"/>
                </a:ext>
              </a:extLst>
            </p:cNvPr>
            <p:cNvSpPr/>
            <p:nvPr/>
          </p:nvSpPr>
          <p:spPr>
            <a:xfrm>
              <a:off x="2005335" y="1902033"/>
              <a:ext cx="332039" cy="332039"/>
            </a:xfrm>
            <a:prstGeom prst="rect">
              <a:avLst/>
            </a:prstGeom>
            <a:solidFill>
              <a:srgbClr val="3D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a:extLst>
                <a:ext uri="{FF2B5EF4-FFF2-40B4-BE49-F238E27FC236}">
                  <a16:creationId xmlns:a16="http://schemas.microsoft.com/office/drawing/2014/main" id="{19031029-547F-4813-86B3-F7FAC36F214A}"/>
                </a:ext>
              </a:extLst>
            </p:cNvPr>
            <p:cNvSpPr/>
            <p:nvPr/>
          </p:nvSpPr>
          <p:spPr>
            <a:xfrm>
              <a:off x="1593163" y="1524094"/>
              <a:ext cx="332039" cy="332039"/>
            </a:xfrm>
            <a:prstGeom prst="rect">
              <a:avLst/>
            </a:prstGeom>
            <a:solidFill>
              <a:srgbClr val="3D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11A6C8B2-AC6C-452B-B0F7-39A2A31996F5}"/>
                </a:ext>
              </a:extLst>
            </p:cNvPr>
            <p:cNvSpPr/>
            <p:nvPr/>
          </p:nvSpPr>
          <p:spPr>
            <a:xfrm>
              <a:off x="9965456" y="4245190"/>
              <a:ext cx="530620" cy="530620"/>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a:extLst>
                <a:ext uri="{FF2B5EF4-FFF2-40B4-BE49-F238E27FC236}">
                  <a16:creationId xmlns:a16="http://schemas.microsoft.com/office/drawing/2014/main" id="{3AC5B41D-C195-4B96-998C-504D6D4BACF9}"/>
                </a:ext>
              </a:extLst>
            </p:cNvPr>
            <p:cNvSpPr/>
            <p:nvPr/>
          </p:nvSpPr>
          <p:spPr>
            <a:xfrm>
              <a:off x="10266792" y="4556400"/>
              <a:ext cx="332039" cy="332039"/>
            </a:xfrm>
            <a:prstGeom prst="rect">
              <a:avLst/>
            </a:prstGeom>
            <a:solidFill>
              <a:srgbClr val="3D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414B62F0-47B3-4937-9BDC-253040975173}"/>
                </a:ext>
              </a:extLst>
            </p:cNvPr>
            <p:cNvSpPr/>
            <p:nvPr/>
          </p:nvSpPr>
          <p:spPr>
            <a:xfrm>
              <a:off x="9854620" y="4178461"/>
              <a:ext cx="332039" cy="332039"/>
            </a:xfrm>
            <a:prstGeom prst="rect">
              <a:avLst/>
            </a:prstGeom>
            <a:solidFill>
              <a:srgbClr val="3D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a:extLst>
                <a:ext uri="{FF2B5EF4-FFF2-40B4-BE49-F238E27FC236}">
                  <a16:creationId xmlns:a16="http://schemas.microsoft.com/office/drawing/2014/main" id="{2164078F-FC4E-47CB-A426-B705735A18CA}"/>
                </a:ext>
              </a:extLst>
            </p:cNvPr>
            <p:cNvSpPr/>
            <p:nvPr/>
          </p:nvSpPr>
          <p:spPr>
            <a:xfrm>
              <a:off x="3913909" y="1823525"/>
              <a:ext cx="4364182" cy="410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文本框 30">
            <a:extLst>
              <a:ext uri="{FF2B5EF4-FFF2-40B4-BE49-F238E27FC236}">
                <a16:creationId xmlns:a16="http://schemas.microsoft.com/office/drawing/2014/main" id="{EC6FBDB3-9AB2-41A7-9CF0-43433F438522}"/>
              </a:ext>
            </a:extLst>
          </p:cNvPr>
          <p:cNvSpPr txBox="1"/>
          <p:nvPr/>
        </p:nvSpPr>
        <p:spPr>
          <a:xfrm>
            <a:off x="2489200" y="2974701"/>
            <a:ext cx="7078133" cy="1323439"/>
          </a:xfrm>
          <a:prstGeom prst="rect">
            <a:avLst/>
          </a:prstGeom>
          <a:noFill/>
        </p:spPr>
        <p:txBody>
          <a:bodyPr wrap="square" rtlCol="0">
            <a:spAutoFit/>
          </a:bodyPr>
          <a:lstStyle/>
          <a:p>
            <a:pPr algn="ctr"/>
            <a:r>
              <a:rPr lang="zh-CN" altLang="en-US" sz="4000" dirty="0" smtClean="0">
                <a:solidFill>
                  <a:srgbClr val="084772"/>
                </a:solidFill>
                <a:latin typeface="微软雅黑" panose="020B0503020204020204" pitchFamily="34" charset="-122"/>
                <a:ea typeface="微软雅黑" panose="020B0503020204020204" pitchFamily="34" charset="-122"/>
              </a:rPr>
              <a:t>融合篇章上下文有效识别的</a:t>
            </a:r>
            <a:endParaRPr lang="en-US" altLang="zh-CN" sz="4000" dirty="0" smtClean="0">
              <a:solidFill>
                <a:srgbClr val="084772"/>
              </a:solidFill>
              <a:latin typeface="微软雅黑" panose="020B0503020204020204" pitchFamily="34" charset="-122"/>
              <a:ea typeface="微软雅黑" panose="020B0503020204020204" pitchFamily="34" charset="-122"/>
            </a:endParaRPr>
          </a:p>
          <a:p>
            <a:pPr algn="ctr"/>
            <a:r>
              <a:rPr lang="zh-CN" altLang="en-US" sz="4000" dirty="0" smtClean="0">
                <a:solidFill>
                  <a:srgbClr val="084772"/>
                </a:solidFill>
                <a:latin typeface="微软雅黑" panose="020B0503020204020204" pitchFamily="34" charset="-122"/>
                <a:ea typeface="微软雅黑" panose="020B0503020204020204" pitchFamily="34" charset="-122"/>
              </a:rPr>
              <a:t>篇章级机器翻译</a:t>
            </a:r>
            <a:endParaRPr lang="zh-CN" altLang="en-US" sz="4000" dirty="0">
              <a:solidFill>
                <a:srgbClr val="084772"/>
              </a:solidFill>
              <a:latin typeface="微软雅黑" panose="020B0503020204020204" pitchFamily="34" charset="-122"/>
              <a:ea typeface="微软雅黑" panose="020B0503020204020204" pitchFamily="34" charset="-122"/>
            </a:endParaRPr>
          </a:p>
        </p:txBody>
      </p:sp>
      <p:sp>
        <p:nvSpPr>
          <p:cNvPr id="35" name="文本框 34">
            <a:extLst>
              <a:ext uri="{FF2B5EF4-FFF2-40B4-BE49-F238E27FC236}">
                <a16:creationId xmlns:a16="http://schemas.microsoft.com/office/drawing/2014/main" id="{2E1FF72D-C756-4849-97B2-789B721CF170}"/>
              </a:ext>
            </a:extLst>
          </p:cNvPr>
          <p:cNvSpPr txBox="1"/>
          <p:nvPr/>
        </p:nvSpPr>
        <p:spPr>
          <a:xfrm>
            <a:off x="3376006" y="4485255"/>
            <a:ext cx="5439977" cy="338554"/>
          </a:xfrm>
          <a:prstGeom prst="rect">
            <a:avLst/>
          </a:prstGeom>
          <a:noFill/>
        </p:spPr>
        <p:txBody>
          <a:bodyPr wrap="square" rtlCol="0">
            <a:spAutoFit/>
          </a:bodyPr>
          <a:lstStyle/>
          <a:p>
            <a:pPr algn="ctr"/>
            <a:r>
              <a:rPr lang="zh-CN" altLang="en-US" sz="1600" spc="300" dirty="0">
                <a:solidFill>
                  <a:srgbClr val="084772"/>
                </a:solidFill>
                <a:latin typeface="微软雅黑" panose="020B0503020204020204" pitchFamily="34" charset="-122"/>
                <a:ea typeface="微软雅黑" panose="020B0503020204020204" pitchFamily="34" charset="-122"/>
              </a:rPr>
              <a:t>汇报人</a:t>
            </a:r>
            <a:r>
              <a:rPr lang="zh-CN" altLang="en-US" sz="1600" spc="300" dirty="0" smtClean="0">
                <a:solidFill>
                  <a:srgbClr val="084772"/>
                </a:solidFill>
                <a:latin typeface="微软雅黑" panose="020B0503020204020204" pitchFamily="34" charset="-122"/>
                <a:ea typeface="微软雅黑" panose="020B0503020204020204" pitchFamily="34" charset="-122"/>
              </a:rPr>
              <a:t>：汪浩    机构：苏州大学</a:t>
            </a:r>
            <a:endParaRPr lang="zh-CN" altLang="en-US" sz="1600" spc="300" dirty="0">
              <a:solidFill>
                <a:srgbClr val="084772"/>
              </a:solidFill>
              <a:latin typeface="微软雅黑" panose="020B0503020204020204" pitchFamily="34" charset="-122"/>
              <a:ea typeface="微软雅黑" panose="020B0503020204020204" pitchFamily="34" charset="-122"/>
            </a:endParaRPr>
          </a:p>
        </p:txBody>
      </p:sp>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5" y="1619770"/>
            <a:ext cx="3048000" cy="1019175"/>
          </a:xfrm>
          <a:prstGeom prst="rect">
            <a:avLst/>
          </a:prstGeom>
        </p:spPr>
      </p:pic>
      <p:sp>
        <p:nvSpPr>
          <p:cNvPr id="22" name="矩形 21">
            <a:extLst>
              <a:ext uri="{FF2B5EF4-FFF2-40B4-BE49-F238E27FC236}">
                <a16:creationId xmlns:a16="http://schemas.microsoft.com/office/drawing/2014/main" id="{955C966B-7A8B-41D7-B15E-194C5F35AA1E}"/>
              </a:ext>
            </a:extLst>
          </p:cNvPr>
          <p:cNvSpPr/>
          <p:nvPr/>
        </p:nvSpPr>
        <p:spPr>
          <a:xfrm>
            <a:off x="0" y="6315948"/>
            <a:ext cx="12192000" cy="542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2182293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50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50000">
                                          <p:cBhvr additive="base">
                                            <p:cTn id="7" dur="1000" fill="hold"/>
                                            <p:tgtEl>
                                              <p:spTgt spid="5"/>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42"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left)">
                                          <p:cBhvr>
                                            <p:cTn id="2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1" grpId="0"/>
          <p:bldP spid="35"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42"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left)">
                                          <p:cBhvr>
                                            <p:cTn id="2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1" grpId="0"/>
          <p:bldP spid="35"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a:extLst>
              <a:ext uri="{FF2B5EF4-FFF2-40B4-BE49-F238E27FC236}">
                <a16:creationId xmlns:a16="http://schemas.microsoft.com/office/drawing/2014/main" id="{151A6736-23B6-4266-9180-BF83E55552AB}"/>
              </a:ext>
            </a:extLst>
          </p:cNvPr>
          <p:cNvGrpSpPr/>
          <p:nvPr/>
        </p:nvGrpSpPr>
        <p:grpSpPr>
          <a:xfrm>
            <a:off x="0" y="247949"/>
            <a:ext cx="12192000" cy="400110"/>
            <a:chOff x="0" y="247949"/>
            <a:chExt cx="12192000" cy="400110"/>
          </a:xfrm>
        </p:grpSpPr>
        <p:sp>
          <p:nvSpPr>
            <p:cNvPr id="60" name="矩形 59">
              <a:extLst>
                <a:ext uri="{FF2B5EF4-FFF2-40B4-BE49-F238E27FC236}">
                  <a16:creationId xmlns:a16="http://schemas.microsoft.com/office/drawing/2014/main" id="{F37D9ADD-4172-4A2B-8806-9413A0CE52D0}"/>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TextBox 27">
              <a:extLst>
                <a:ext uri="{FF2B5EF4-FFF2-40B4-BE49-F238E27FC236}">
                  <a16:creationId xmlns:a16="http://schemas.microsoft.com/office/drawing/2014/main" id="{9ED8B3A3-201E-412D-BC41-981000D2BDEA}"/>
                </a:ext>
              </a:extLst>
            </p:cNvPr>
            <p:cNvSpPr txBox="1"/>
            <p:nvPr/>
          </p:nvSpPr>
          <p:spPr>
            <a:xfrm>
              <a:off x="1280035" y="247949"/>
              <a:ext cx="2125903"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a:solidFill>
                    <a:srgbClr val="084772"/>
                  </a:solidFill>
                  <a:latin typeface="微软雅黑" panose="020B0503020204020204" pitchFamily="34" charset="-122"/>
                  <a:ea typeface="微软雅黑" panose="020B0503020204020204" pitchFamily="34" charset="-122"/>
                </a:rPr>
                <a:t>02 </a:t>
              </a:r>
              <a:r>
                <a:rPr lang="zh-CN" altLang="en-US" sz="2000" spc="600" dirty="0" smtClean="0">
                  <a:solidFill>
                    <a:srgbClr val="084772"/>
                  </a:solidFill>
                  <a:latin typeface="微软雅黑" panose="020B0503020204020204" pitchFamily="34" charset="-122"/>
                  <a:ea typeface="微软雅黑" panose="020B0503020204020204" pitchFamily="34" charset="-122"/>
                </a:rPr>
                <a:t>我的模型</a:t>
              </a:r>
              <a:endParaRPr lang="zh-CN" altLang="en-US" sz="2000" spc="600" dirty="0">
                <a:solidFill>
                  <a:srgbClr val="084772"/>
                </a:solidFill>
                <a:latin typeface="微软雅黑" panose="020B0503020204020204" pitchFamily="34" charset="-122"/>
                <a:ea typeface="微软雅黑" panose="020B0503020204020204" pitchFamily="34" charset="-122"/>
              </a:endParaRPr>
            </a:p>
          </p:txBody>
        </p:sp>
        <p:sp>
          <p:nvSpPr>
            <p:cNvPr id="62" name="矩形 61">
              <a:extLst>
                <a:ext uri="{FF2B5EF4-FFF2-40B4-BE49-F238E27FC236}">
                  <a16:creationId xmlns:a16="http://schemas.microsoft.com/office/drawing/2014/main" id="{1311C5B8-3C4A-4F50-B93C-007CA4942FD9}"/>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3" name="图片 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2038" y="6287073"/>
            <a:ext cx="1707446" cy="570927"/>
          </a:xfrm>
          <a:prstGeom prst="rect">
            <a:avLst/>
          </a:prstGeom>
        </p:spPr>
      </p:pic>
      <p:sp>
        <p:nvSpPr>
          <p:cNvPr id="5" name="Rectangle 4"/>
          <p:cNvSpPr>
            <a:spLocks noChangeArrowheads="1"/>
          </p:cNvSpPr>
          <p:nvPr/>
        </p:nvSpPr>
        <p:spPr bwMode="auto">
          <a:xfrm>
            <a:off x="1362075" y="173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2" name="矩形 11"/>
          <p:cNvSpPr/>
          <p:nvPr/>
        </p:nvSpPr>
        <p:spPr>
          <a:xfrm>
            <a:off x="1534872" y="2000652"/>
            <a:ext cx="2525050" cy="338554"/>
          </a:xfrm>
          <a:prstGeom prst="rect">
            <a:avLst/>
          </a:prstGeom>
        </p:spPr>
        <p:txBody>
          <a:bodyPr wrap="none">
            <a:spAutoFit/>
          </a:bodyPr>
          <a:lstStyle/>
          <a:p>
            <a:pPr marL="285750" indent="-285750">
              <a:buFont typeface="Wingdings" panose="05000000000000000000" pitchFamily="2" charset="2"/>
              <a:buChar char="Ø"/>
            </a:pPr>
            <a:r>
              <a:rPr lang="zh-CN" altLang="zh-CN" sz="1600" dirty="0">
                <a:latin typeface="微软雅黑" panose="020B0503020204020204" pitchFamily="34" charset="-122"/>
                <a:ea typeface="微软雅黑" panose="020B0503020204020204" pitchFamily="34" charset="-122"/>
              </a:rPr>
              <a:t>带门控机制的残差网络</a:t>
            </a:r>
            <a:endParaRPr lang="zh-CN" altLang="en-US" sz="1600" dirty="0">
              <a:latin typeface="微软雅黑" panose="020B0503020204020204" pitchFamily="34" charset="-122"/>
              <a:ea typeface="微软雅黑" panose="020B0503020204020204" pitchFamily="34" charset="-122"/>
            </a:endParaRPr>
          </a:p>
        </p:txBody>
      </p:sp>
      <p:pic>
        <p:nvPicPr>
          <p:cNvPr id="3" name="图片 2"/>
          <p:cNvPicPr>
            <a:picLocks noChangeAspect="1"/>
          </p:cNvPicPr>
          <p:nvPr/>
        </p:nvPicPr>
        <p:blipFill>
          <a:blip r:embed="rId4"/>
          <a:stretch>
            <a:fillRect/>
          </a:stretch>
        </p:blipFill>
        <p:spPr>
          <a:xfrm>
            <a:off x="5972005" y="1297172"/>
            <a:ext cx="5202813" cy="4780963"/>
          </a:xfrm>
          <a:prstGeom prst="rect">
            <a:avLst/>
          </a:prstGeom>
        </p:spPr>
      </p:pic>
    </p:spTree>
    <p:extLst>
      <p:ext uri="{BB962C8B-B14F-4D97-AF65-F5344CB8AC3E}">
        <p14:creationId xmlns:p14="http://schemas.microsoft.com/office/powerpoint/2010/main" val="29058054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a:extLst>
              <a:ext uri="{FF2B5EF4-FFF2-40B4-BE49-F238E27FC236}">
                <a16:creationId xmlns:a16="http://schemas.microsoft.com/office/drawing/2014/main" id="{151A6736-23B6-4266-9180-BF83E55552AB}"/>
              </a:ext>
            </a:extLst>
          </p:cNvPr>
          <p:cNvGrpSpPr/>
          <p:nvPr/>
        </p:nvGrpSpPr>
        <p:grpSpPr>
          <a:xfrm>
            <a:off x="0" y="247949"/>
            <a:ext cx="12192000" cy="400110"/>
            <a:chOff x="0" y="247949"/>
            <a:chExt cx="12192000" cy="400110"/>
          </a:xfrm>
        </p:grpSpPr>
        <p:sp>
          <p:nvSpPr>
            <p:cNvPr id="60" name="矩形 59">
              <a:extLst>
                <a:ext uri="{FF2B5EF4-FFF2-40B4-BE49-F238E27FC236}">
                  <a16:creationId xmlns:a16="http://schemas.microsoft.com/office/drawing/2014/main" id="{F37D9ADD-4172-4A2B-8806-9413A0CE52D0}"/>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TextBox 27">
              <a:extLst>
                <a:ext uri="{FF2B5EF4-FFF2-40B4-BE49-F238E27FC236}">
                  <a16:creationId xmlns:a16="http://schemas.microsoft.com/office/drawing/2014/main" id="{9ED8B3A3-201E-412D-BC41-981000D2BDEA}"/>
                </a:ext>
              </a:extLst>
            </p:cNvPr>
            <p:cNvSpPr txBox="1"/>
            <p:nvPr/>
          </p:nvSpPr>
          <p:spPr>
            <a:xfrm>
              <a:off x="1280035" y="247949"/>
              <a:ext cx="2125903"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a:solidFill>
                    <a:srgbClr val="084772"/>
                  </a:solidFill>
                  <a:latin typeface="微软雅黑" panose="020B0503020204020204" pitchFamily="34" charset="-122"/>
                  <a:ea typeface="微软雅黑" panose="020B0503020204020204" pitchFamily="34" charset="-122"/>
                </a:rPr>
                <a:t>02 </a:t>
              </a:r>
              <a:r>
                <a:rPr lang="zh-CN" altLang="en-US" sz="2000" spc="600" dirty="0" smtClean="0">
                  <a:solidFill>
                    <a:srgbClr val="084772"/>
                  </a:solidFill>
                  <a:latin typeface="微软雅黑" panose="020B0503020204020204" pitchFamily="34" charset="-122"/>
                  <a:ea typeface="微软雅黑" panose="020B0503020204020204" pitchFamily="34" charset="-122"/>
                </a:rPr>
                <a:t>我的模型</a:t>
              </a:r>
              <a:endParaRPr lang="zh-CN" altLang="en-US" sz="2000" spc="600" dirty="0">
                <a:solidFill>
                  <a:srgbClr val="084772"/>
                </a:solidFill>
                <a:latin typeface="微软雅黑" panose="020B0503020204020204" pitchFamily="34" charset="-122"/>
                <a:ea typeface="微软雅黑" panose="020B0503020204020204" pitchFamily="34" charset="-122"/>
              </a:endParaRPr>
            </a:p>
          </p:txBody>
        </p:sp>
        <p:sp>
          <p:nvSpPr>
            <p:cNvPr id="62" name="矩形 61">
              <a:extLst>
                <a:ext uri="{FF2B5EF4-FFF2-40B4-BE49-F238E27FC236}">
                  <a16:creationId xmlns:a16="http://schemas.microsoft.com/office/drawing/2014/main" id="{1311C5B8-3C4A-4F50-B93C-007CA4942FD9}"/>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3" name="图片 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2038" y="6287073"/>
            <a:ext cx="1707446" cy="570927"/>
          </a:xfrm>
          <a:prstGeom prst="rect">
            <a:avLst/>
          </a:prstGeom>
        </p:spPr>
      </p:pic>
      <p:sp>
        <p:nvSpPr>
          <p:cNvPr id="5" name="Rectangle 4"/>
          <p:cNvSpPr>
            <a:spLocks noChangeArrowheads="1"/>
          </p:cNvSpPr>
          <p:nvPr/>
        </p:nvSpPr>
        <p:spPr bwMode="auto">
          <a:xfrm>
            <a:off x="1362075" y="173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表格 6"/>
          <p:cNvGraphicFramePr>
            <a:graphicFrameLocks noGrp="1"/>
          </p:cNvGraphicFramePr>
          <p:nvPr>
            <p:extLst>
              <p:ext uri="{D42A27DB-BD31-4B8C-83A1-F6EECF244321}">
                <p14:modId xmlns:p14="http://schemas.microsoft.com/office/powerpoint/2010/main" val="1049741565"/>
              </p:ext>
            </p:extLst>
          </p:nvPr>
        </p:nvGraphicFramePr>
        <p:xfrm>
          <a:off x="1555434" y="2102881"/>
          <a:ext cx="8577392" cy="3073849"/>
        </p:xfrm>
        <a:graphic>
          <a:graphicData uri="http://schemas.openxmlformats.org/drawingml/2006/table">
            <a:tbl>
              <a:tblPr firstRow="1" bandRow="1">
                <a:tableStyleId>{5C22544A-7EE6-4342-B048-85BDC9FD1C3A}</a:tableStyleId>
              </a:tblPr>
              <a:tblGrid>
                <a:gridCol w="1087309">
                  <a:extLst>
                    <a:ext uri="{9D8B030D-6E8A-4147-A177-3AD203B41FA5}">
                      <a16:colId xmlns:a16="http://schemas.microsoft.com/office/drawing/2014/main" val="146364623"/>
                    </a:ext>
                  </a:extLst>
                </a:gridCol>
                <a:gridCol w="1057039">
                  <a:extLst>
                    <a:ext uri="{9D8B030D-6E8A-4147-A177-3AD203B41FA5}">
                      <a16:colId xmlns:a16="http://schemas.microsoft.com/office/drawing/2014/main" val="2977458455"/>
                    </a:ext>
                  </a:extLst>
                </a:gridCol>
                <a:gridCol w="1072174">
                  <a:extLst>
                    <a:ext uri="{9D8B030D-6E8A-4147-A177-3AD203B41FA5}">
                      <a16:colId xmlns:a16="http://schemas.microsoft.com/office/drawing/2014/main" val="38715175"/>
                    </a:ext>
                  </a:extLst>
                </a:gridCol>
                <a:gridCol w="1072174">
                  <a:extLst>
                    <a:ext uri="{9D8B030D-6E8A-4147-A177-3AD203B41FA5}">
                      <a16:colId xmlns:a16="http://schemas.microsoft.com/office/drawing/2014/main" val="3871335170"/>
                    </a:ext>
                  </a:extLst>
                </a:gridCol>
                <a:gridCol w="1072174">
                  <a:extLst>
                    <a:ext uri="{9D8B030D-6E8A-4147-A177-3AD203B41FA5}">
                      <a16:colId xmlns:a16="http://schemas.microsoft.com/office/drawing/2014/main" val="2934658907"/>
                    </a:ext>
                  </a:extLst>
                </a:gridCol>
                <a:gridCol w="1072174">
                  <a:extLst>
                    <a:ext uri="{9D8B030D-6E8A-4147-A177-3AD203B41FA5}">
                      <a16:colId xmlns:a16="http://schemas.microsoft.com/office/drawing/2014/main" val="4189784979"/>
                    </a:ext>
                  </a:extLst>
                </a:gridCol>
                <a:gridCol w="1072174">
                  <a:extLst>
                    <a:ext uri="{9D8B030D-6E8A-4147-A177-3AD203B41FA5}">
                      <a16:colId xmlns:a16="http://schemas.microsoft.com/office/drawing/2014/main" val="2481906873"/>
                    </a:ext>
                  </a:extLst>
                </a:gridCol>
                <a:gridCol w="1072174">
                  <a:extLst>
                    <a:ext uri="{9D8B030D-6E8A-4147-A177-3AD203B41FA5}">
                      <a16:colId xmlns:a16="http://schemas.microsoft.com/office/drawing/2014/main" val="2365203384"/>
                    </a:ext>
                  </a:extLst>
                </a:gridCol>
              </a:tblGrid>
              <a:tr h="570481">
                <a:tc>
                  <a:txBody>
                    <a:bodyPr/>
                    <a:lstStyle/>
                    <a:p>
                      <a:pPr algn="ctr"/>
                      <a:r>
                        <a:rPr lang="en-US" altLang="zh-CN" dirty="0" smtClean="0">
                          <a:solidFill>
                            <a:schemeClr val="tx1"/>
                          </a:solidFill>
                        </a:rPr>
                        <a:t>System</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NIST02</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NIST03</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NIST04</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NIST05</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NIST08</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zh-CN" sz="1600" b="1" kern="100" dirty="0">
                          <a:solidFill>
                            <a:schemeClr val="tx1"/>
                          </a:solidFill>
                          <a:effectLst/>
                          <a:latin typeface="+mn-lt"/>
                          <a:ea typeface="+mn-ea"/>
                          <a:cs typeface="+mn-cs"/>
                        </a:rPr>
                        <a:t>平均值</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zh-CN" sz="1600" b="1" kern="100" dirty="0">
                          <a:solidFill>
                            <a:schemeClr val="tx1"/>
                          </a:solidFill>
                          <a:effectLst/>
                          <a:latin typeface="+mn-lt"/>
                          <a:ea typeface="+mn-ea"/>
                          <a:cs typeface="+mn-cs"/>
                        </a:rPr>
                        <a:t>提升</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2060591"/>
                  </a:ext>
                </a:extLst>
              </a:tr>
              <a:tr h="834456">
                <a:tc>
                  <a:txBody>
                    <a:bodyPr/>
                    <a:lstStyle/>
                    <a:p>
                      <a:pPr algn="ctr"/>
                      <a:r>
                        <a:rPr lang="en-US" altLang="zh-CN" dirty="0" smtClean="0"/>
                        <a:t>Trans-</a:t>
                      </a:r>
                    </a:p>
                    <a:p>
                      <a:pPr algn="ctr"/>
                      <a:r>
                        <a:rPr lang="en-US" altLang="zh-CN" dirty="0" smtClean="0"/>
                        <a:t>former</a:t>
                      </a: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48.94</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49.22</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49.19</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49.69</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41.51</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47.71</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zh-CN" sz="1600" b="1" kern="100" dirty="0">
                          <a:solidFill>
                            <a:schemeClr val="tx1"/>
                          </a:solidFill>
                          <a:effectLst/>
                          <a:latin typeface="+mn-lt"/>
                          <a:ea typeface="+mn-ea"/>
                          <a:cs typeface="+mn-cs"/>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995968"/>
                  </a:ext>
                </a:extLst>
              </a:tr>
              <a:tr h="834456">
                <a:tc>
                  <a:txBody>
                    <a:bodyPr/>
                    <a:lstStyle/>
                    <a:p>
                      <a:pPr algn="ctr"/>
                      <a:r>
                        <a:rPr lang="en-US" altLang="zh-CN" dirty="0" smtClean="0"/>
                        <a:t>TF-IDF</a:t>
                      </a:r>
                      <a:r>
                        <a:rPr lang="zh-CN" altLang="en-US" dirty="0" smtClean="0"/>
                        <a:t>策略</a:t>
                      </a: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51.03</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51.75</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50.89</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51.25</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41.65</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49.31</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a:solidFill>
                            <a:schemeClr val="tx1"/>
                          </a:solidFill>
                          <a:effectLst/>
                          <a:latin typeface="+mn-lt"/>
                          <a:ea typeface="+mn-ea"/>
                          <a:cs typeface="+mn-cs"/>
                        </a:rPr>
                        <a:t>+1.60</a:t>
                      </a:r>
                      <a:endParaRPr lang="zh-CN" sz="1600" b="1" kern="10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7632658"/>
                  </a:ext>
                </a:extLst>
              </a:tr>
              <a:tr h="834456">
                <a:tc>
                  <a:txBody>
                    <a:bodyPr/>
                    <a:lstStyle/>
                    <a:p>
                      <a:pPr algn="ctr"/>
                      <a:r>
                        <a:rPr lang="en-US" altLang="zh-CN" dirty="0" smtClean="0"/>
                        <a:t>KL_div</a:t>
                      </a:r>
                      <a:r>
                        <a:rPr lang="zh-CN" altLang="en-US" dirty="0" smtClean="0"/>
                        <a:t>策略</a:t>
                      </a: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a:solidFill>
                            <a:schemeClr val="tx1"/>
                          </a:solidFill>
                          <a:effectLst/>
                          <a:latin typeface="+mn-lt"/>
                          <a:ea typeface="+mn-ea"/>
                          <a:cs typeface="+mn-cs"/>
                        </a:rPr>
                        <a:t>50.89</a:t>
                      </a:r>
                      <a:endParaRPr lang="zh-CN" sz="1600" b="1" kern="10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a:solidFill>
                            <a:schemeClr val="tx1"/>
                          </a:solidFill>
                          <a:effectLst/>
                          <a:latin typeface="+mn-lt"/>
                          <a:ea typeface="+mn-ea"/>
                          <a:cs typeface="+mn-cs"/>
                        </a:rPr>
                        <a:t>51.48</a:t>
                      </a:r>
                      <a:endParaRPr lang="zh-CN" sz="1600" b="1" kern="10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a:solidFill>
                            <a:schemeClr val="tx1"/>
                          </a:solidFill>
                          <a:effectLst/>
                          <a:latin typeface="+mn-lt"/>
                          <a:ea typeface="+mn-ea"/>
                          <a:cs typeface="+mn-cs"/>
                        </a:rPr>
                        <a:t>50.72</a:t>
                      </a:r>
                      <a:endParaRPr lang="zh-CN" sz="1600" b="1" kern="10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50.78</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41.94</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49.16</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+1.45</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9532680"/>
                  </a:ext>
                </a:extLst>
              </a:tr>
            </a:tbl>
          </a:graphicData>
        </a:graphic>
      </p:graphicFrame>
      <p:sp>
        <p:nvSpPr>
          <p:cNvPr id="15" name="文本框 14"/>
          <p:cNvSpPr txBox="1"/>
          <p:nvPr/>
        </p:nvSpPr>
        <p:spPr>
          <a:xfrm>
            <a:off x="1555434" y="1411043"/>
            <a:ext cx="7230110" cy="369332"/>
          </a:xfrm>
          <a:prstGeom prst="rect">
            <a:avLst/>
          </a:prstGeom>
          <a:noFill/>
        </p:spPr>
        <p:txBody>
          <a:bodyPr wrap="square" rtlCol="0">
            <a:spAutoFit/>
          </a:bodyPr>
          <a:lstStyle/>
          <a:p>
            <a:pPr marL="285750" indent="-285750">
              <a:buClrTx/>
              <a:buFont typeface="Wingdings" panose="05000000000000000000" pitchFamily="2" charset="2"/>
              <a:buChar char="Ø"/>
            </a:pPr>
            <a:r>
              <a:rPr lang="zh-CN" altLang="zh-CN" dirty="0" smtClean="0"/>
              <a:t>中</a:t>
            </a:r>
            <a:r>
              <a:rPr lang="zh-CN" altLang="zh-CN" dirty="0"/>
              <a:t>英翻译任务上</a:t>
            </a:r>
            <a:r>
              <a:rPr lang="zh-CN" altLang="zh-CN" dirty="0" smtClean="0"/>
              <a:t>，</a:t>
            </a:r>
            <a:r>
              <a:rPr lang="zh-CN" altLang="en-US" dirty="0" smtClean="0"/>
              <a:t>我们的</a:t>
            </a:r>
            <a:r>
              <a:rPr lang="zh-CN" altLang="zh-CN" dirty="0" smtClean="0"/>
              <a:t>模型</a:t>
            </a:r>
            <a:r>
              <a:rPr lang="zh-CN" altLang="zh-CN" dirty="0"/>
              <a:t>与基准系统在各测试集上的翻译性能。</a:t>
            </a:r>
            <a:endParaRPr lang="zh-CN" altLang="en-US" sz="1800" dirty="0">
              <a:solidFill>
                <a:schemeClr val="tx1"/>
              </a:solidFill>
              <a:latin typeface="+mn-ea"/>
              <a:ea typeface="+mn-ea"/>
            </a:endParaRPr>
          </a:p>
        </p:txBody>
      </p:sp>
    </p:spTree>
    <p:extLst>
      <p:ext uri="{BB962C8B-B14F-4D97-AF65-F5344CB8AC3E}">
        <p14:creationId xmlns:p14="http://schemas.microsoft.com/office/powerpoint/2010/main" val="250388654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a:extLst>
              <a:ext uri="{FF2B5EF4-FFF2-40B4-BE49-F238E27FC236}">
                <a16:creationId xmlns:a16="http://schemas.microsoft.com/office/drawing/2014/main" id="{151A6736-23B6-4266-9180-BF83E55552AB}"/>
              </a:ext>
            </a:extLst>
          </p:cNvPr>
          <p:cNvGrpSpPr/>
          <p:nvPr/>
        </p:nvGrpSpPr>
        <p:grpSpPr>
          <a:xfrm>
            <a:off x="0" y="247949"/>
            <a:ext cx="12192000" cy="400110"/>
            <a:chOff x="0" y="247949"/>
            <a:chExt cx="12192000" cy="400110"/>
          </a:xfrm>
        </p:grpSpPr>
        <p:sp>
          <p:nvSpPr>
            <p:cNvPr id="60" name="矩形 59">
              <a:extLst>
                <a:ext uri="{FF2B5EF4-FFF2-40B4-BE49-F238E27FC236}">
                  <a16:creationId xmlns:a16="http://schemas.microsoft.com/office/drawing/2014/main" id="{F37D9ADD-4172-4A2B-8806-9413A0CE52D0}"/>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TextBox 27">
              <a:extLst>
                <a:ext uri="{FF2B5EF4-FFF2-40B4-BE49-F238E27FC236}">
                  <a16:creationId xmlns:a16="http://schemas.microsoft.com/office/drawing/2014/main" id="{9ED8B3A3-201E-412D-BC41-981000D2BDEA}"/>
                </a:ext>
              </a:extLst>
            </p:cNvPr>
            <p:cNvSpPr txBox="1"/>
            <p:nvPr/>
          </p:nvSpPr>
          <p:spPr>
            <a:xfrm>
              <a:off x="1280035" y="247949"/>
              <a:ext cx="2125903"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a:solidFill>
                    <a:srgbClr val="084772"/>
                  </a:solidFill>
                  <a:latin typeface="微软雅黑" panose="020B0503020204020204" pitchFamily="34" charset="-122"/>
                  <a:ea typeface="微软雅黑" panose="020B0503020204020204" pitchFamily="34" charset="-122"/>
                </a:rPr>
                <a:t>02 </a:t>
              </a:r>
              <a:r>
                <a:rPr lang="zh-CN" altLang="en-US" sz="2000" spc="600" dirty="0" smtClean="0">
                  <a:solidFill>
                    <a:srgbClr val="084772"/>
                  </a:solidFill>
                  <a:latin typeface="微软雅黑" panose="020B0503020204020204" pitchFamily="34" charset="-122"/>
                  <a:ea typeface="微软雅黑" panose="020B0503020204020204" pitchFamily="34" charset="-122"/>
                </a:rPr>
                <a:t>我的模型</a:t>
              </a:r>
              <a:endParaRPr lang="zh-CN" altLang="en-US" sz="2000" spc="600" dirty="0">
                <a:solidFill>
                  <a:srgbClr val="084772"/>
                </a:solidFill>
                <a:latin typeface="微软雅黑" panose="020B0503020204020204" pitchFamily="34" charset="-122"/>
                <a:ea typeface="微软雅黑" panose="020B0503020204020204" pitchFamily="34" charset="-122"/>
              </a:endParaRPr>
            </a:p>
          </p:txBody>
        </p:sp>
        <p:sp>
          <p:nvSpPr>
            <p:cNvPr id="62" name="矩形 61">
              <a:extLst>
                <a:ext uri="{FF2B5EF4-FFF2-40B4-BE49-F238E27FC236}">
                  <a16:creationId xmlns:a16="http://schemas.microsoft.com/office/drawing/2014/main" id="{1311C5B8-3C4A-4F50-B93C-007CA4942FD9}"/>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3" name="图片 6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2038" y="6287073"/>
            <a:ext cx="1707446" cy="570927"/>
          </a:xfrm>
          <a:prstGeom prst="rect">
            <a:avLst/>
          </a:prstGeom>
        </p:spPr>
      </p:pic>
      <p:sp>
        <p:nvSpPr>
          <p:cNvPr id="5" name="Rectangle 4"/>
          <p:cNvSpPr>
            <a:spLocks noChangeArrowheads="1"/>
          </p:cNvSpPr>
          <p:nvPr/>
        </p:nvSpPr>
        <p:spPr bwMode="auto">
          <a:xfrm>
            <a:off x="1362075" y="173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6" name="表格 5"/>
          <p:cNvGraphicFramePr>
            <a:graphicFrameLocks noGrp="1"/>
          </p:cNvGraphicFramePr>
          <p:nvPr>
            <p:extLst>
              <p:ext uri="{D42A27DB-BD31-4B8C-83A1-F6EECF244321}">
                <p14:modId xmlns:p14="http://schemas.microsoft.com/office/powerpoint/2010/main" val="2358492378"/>
              </p:ext>
            </p:extLst>
          </p:nvPr>
        </p:nvGraphicFramePr>
        <p:xfrm>
          <a:off x="1936367" y="2549196"/>
          <a:ext cx="4410004" cy="2502988"/>
        </p:xfrm>
        <a:graphic>
          <a:graphicData uri="http://schemas.openxmlformats.org/drawingml/2006/table">
            <a:tbl>
              <a:tblPr firstRow="1" bandRow="1">
                <a:tableStyleId>{5C22544A-7EE6-4342-B048-85BDC9FD1C3A}</a:tableStyleId>
              </a:tblPr>
              <a:tblGrid>
                <a:gridCol w="1102501">
                  <a:extLst>
                    <a:ext uri="{9D8B030D-6E8A-4147-A177-3AD203B41FA5}">
                      <a16:colId xmlns:a16="http://schemas.microsoft.com/office/drawing/2014/main" val="2623730252"/>
                    </a:ext>
                  </a:extLst>
                </a:gridCol>
                <a:gridCol w="1102501">
                  <a:extLst>
                    <a:ext uri="{9D8B030D-6E8A-4147-A177-3AD203B41FA5}">
                      <a16:colId xmlns:a16="http://schemas.microsoft.com/office/drawing/2014/main" val="1493590946"/>
                    </a:ext>
                  </a:extLst>
                </a:gridCol>
                <a:gridCol w="1102501">
                  <a:extLst>
                    <a:ext uri="{9D8B030D-6E8A-4147-A177-3AD203B41FA5}">
                      <a16:colId xmlns:a16="http://schemas.microsoft.com/office/drawing/2014/main" val="1869936324"/>
                    </a:ext>
                  </a:extLst>
                </a:gridCol>
                <a:gridCol w="1102501">
                  <a:extLst>
                    <a:ext uri="{9D8B030D-6E8A-4147-A177-3AD203B41FA5}">
                      <a16:colId xmlns:a16="http://schemas.microsoft.com/office/drawing/2014/main" val="354739304"/>
                    </a:ext>
                  </a:extLst>
                </a:gridCol>
              </a:tblGrid>
              <a:tr h="582748">
                <a:tc>
                  <a:txBody>
                    <a:bodyPr/>
                    <a:lstStyle/>
                    <a:p>
                      <a:pPr algn="ctr"/>
                      <a:r>
                        <a:rPr lang="en-US" altLang="zh-CN" dirty="0" smtClean="0">
                          <a:solidFill>
                            <a:schemeClr val="tx1"/>
                          </a:solidFill>
                        </a:rPr>
                        <a:t>System</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altLang="zh-CN" sz="1800" b="1" kern="1200" dirty="0" smtClean="0">
                          <a:solidFill>
                            <a:schemeClr val="tx1"/>
                          </a:solidFill>
                          <a:latin typeface="+mn-lt"/>
                          <a:ea typeface="+mn-ea"/>
                          <a:cs typeface="+mn-cs"/>
                        </a:rPr>
                        <a:t>Dev</a:t>
                      </a:r>
                      <a:endParaRPr lang="zh-CN" altLang="en-US" sz="18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altLang="zh-CN" sz="1800" b="1" kern="1200" dirty="0" smtClean="0">
                          <a:solidFill>
                            <a:schemeClr val="tx1"/>
                          </a:solidFill>
                          <a:latin typeface="+mn-lt"/>
                          <a:ea typeface="+mn-ea"/>
                          <a:cs typeface="+mn-cs"/>
                        </a:rPr>
                        <a:t>Test</a:t>
                      </a:r>
                      <a:endParaRPr lang="zh-CN" altLang="en-US" sz="18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zh-CN" altLang="en-US" sz="1800" b="1" kern="1200" dirty="0" smtClean="0">
                          <a:solidFill>
                            <a:schemeClr val="tx1"/>
                          </a:solidFill>
                          <a:latin typeface="+mn-lt"/>
                          <a:ea typeface="+mn-ea"/>
                          <a:cs typeface="+mn-cs"/>
                        </a:rPr>
                        <a:t>提升</a:t>
                      </a:r>
                      <a:endParaRPr lang="zh-CN" altLang="en-US" sz="1800" b="1"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8108151"/>
                  </a:ext>
                </a:extLst>
              </a:tr>
              <a:tr h="582748">
                <a:tc>
                  <a:txBody>
                    <a:bodyPr/>
                    <a:lstStyle/>
                    <a:p>
                      <a:pPr algn="ctr"/>
                      <a:r>
                        <a:rPr lang="en-US" altLang="zh-CN" dirty="0" smtClean="0"/>
                        <a:t>Trans-former</a:t>
                      </a: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800"/>
                        </a:lnSpc>
                        <a:spcAft>
                          <a:spcPts val="600"/>
                        </a:spcAft>
                      </a:pPr>
                      <a:r>
                        <a:rPr lang="en-US" sz="1600" b="1" kern="100" dirty="0">
                          <a:solidFill>
                            <a:schemeClr val="tx1"/>
                          </a:solidFill>
                          <a:effectLst/>
                          <a:latin typeface="+mn-lt"/>
                          <a:ea typeface="+mn-ea"/>
                          <a:cs typeface="+mn-cs"/>
                        </a:rPr>
                        <a:t>24.22</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26.58</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zh-CN" sz="1600" b="1" kern="100" dirty="0">
                          <a:solidFill>
                            <a:schemeClr val="tx1"/>
                          </a:solidFill>
                          <a:effectLst/>
                          <a:latin typeface="+mn-lt"/>
                          <a:ea typeface="+mn-ea"/>
                          <a:cs typeface="+mn-cs"/>
                        </a:rPr>
                        <a: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8708820"/>
                  </a:ext>
                </a:extLst>
              </a:tr>
              <a:tr h="582748">
                <a:tc>
                  <a:txBody>
                    <a:bodyPr/>
                    <a:lstStyle/>
                    <a:p>
                      <a:pPr algn="ctr"/>
                      <a:r>
                        <a:rPr lang="en-US" altLang="zh-CN" dirty="0" smtClean="0"/>
                        <a:t>TF-IDF</a:t>
                      </a:r>
                      <a:r>
                        <a:rPr lang="zh-CN" altLang="en-US" dirty="0" smtClean="0"/>
                        <a:t>策略</a:t>
                      </a: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24.26</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27.11</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+0.53</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4693106"/>
                  </a:ext>
                </a:extLst>
              </a:tr>
              <a:tr h="582748">
                <a:tc>
                  <a:txBody>
                    <a:bodyPr/>
                    <a:lstStyle/>
                    <a:p>
                      <a:pPr algn="ctr"/>
                      <a:r>
                        <a:rPr lang="en-US" altLang="zh-CN" dirty="0" smtClean="0"/>
                        <a:t>KL_div</a:t>
                      </a:r>
                      <a:r>
                        <a:rPr lang="zh-CN" altLang="en-US" dirty="0" smtClean="0"/>
                        <a:t>策略</a:t>
                      </a:r>
                      <a:endParaRPr lang="zh-CN"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24.24</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26.90</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ts val="1800"/>
                        </a:lnSpc>
                        <a:spcAft>
                          <a:spcPts val="600"/>
                        </a:spcAft>
                      </a:pPr>
                      <a:r>
                        <a:rPr lang="en-US" sz="1600" b="1" kern="100" dirty="0">
                          <a:solidFill>
                            <a:schemeClr val="tx1"/>
                          </a:solidFill>
                          <a:effectLst/>
                          <a:latin typeface="+mn-lt"/>
                          <a:ea typeface="+mn-ea"/>
                          <a:cs typeface="+mn-cs"/>
                        </a:rPr>
                        <a:t>+0.32</a:t>
                      </a:r>
                      <a:endParaRPr lang="zh-CN" sz="1600" b="1" kern="100" dirty="0">
                        <a:solidFill>
                          <a:schemeClr val="tx1"/>
                        </a:solidFill>
                        <a:effectLst/>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3125206"/>
                  </a:ext>
                </a:extLst>
              </a:tr>
            </a:tbl>
          </a:graphicData>
        </a:graphic>
      </p:graphicFrame>
      <p:sp>
        <p:nvSpPr>
          <p:cNvPr id="11" name="文本框 10"/>
          <p:cNvSpPr txBox="1"/>
          <p:nvPr/>
        </p:nvSpPr>
        <p:spPr>
          <a:xfrm>
            <a:off x="1362075" y="1548884"/>
            <a:ext cx="7230110" cy="369332"/>
          </a:xfrm>
          <a:prstGeom prst="rect">
            <a:avLst/>
          </a:prstGeom>
          <a:noFill/>
        </p:spPr>
        <p:txBody>
          <a:bodyPr wrap="square" rtlCol="0">
            <a:spAutoFit/>
          </a:bodyPr>
          <a:lstStyle/>
          <a:p>
            <a:pPr marL="285750" indent="-285750">
              <a:buClrTx/>
              <a:buFont typeface="Wingdings" panose="05000000000000000000" pitchFamily="2" charset="2"/>
              <a:buChar char="Ø"/>
            </a:pPr>
            <a:r>
              <a:rPr lang="zh-CN" altLang="zh-CN" dirty="0" smtClean="0"/>
              <a:t>英</a:t>
            </a:r>
            <a:r>
              <a:rPr lang="zh-CN" altLang="zh-CN" dirty="0"/>
              <a:t>德翻译</a:t>
            </a:r>
            <a:r>
              <a:rPr lang="zh-CN" altLang="zh-CN" dirty="0" smtClean="0"/>
              <a:t>任务上，</a:t>
            </a:r>
            <a:r>
              <a:rPr lang="zh-CN" altLang="en-US" dirty="0" smtClean="0"/>
              <a:t>我们的</a:t>
            </a:r>
            <a:r>
              <a:rPr lang="zh-CN" altLang="zh-CN" dirty="0" smtClean="0"/>
              <a:t>模型</a:t>
            </a:r>
            <a:r>
              <a:rPr lang="zh-CN" altLang="zh-CN" dirty="0"/>
              <a:t>与基准系统</a:t>
            </a:r>
            <a:r>
              <a:rPr lang="zh-CN" altLang="zh-CN" dirty="0" smtClean="0"/>
              <a:t>在测试</a:t>
            </a:r>
            <a:r>
              <a:rPr lang="zh-CN" altLang="zh-CN" dirty="0"/>
              <a:t>集上的翻译性能。</a:t>
            </a:r>
            <a:endParaRPr lang="zh-CN" altLang="en-US" sz="1800" dirty="0">
              <a:solidFill>
                <a:schemeClr val="tx1"/>
              </a:solidFill>
              <a:latin typeface="+mn-ea"/>
              <a:ea typeface="+mn-ea"/>
            </a:endParaRPr>
          </a:p>
        </p:txBody>
      </p:sp>
    </p:spTree>
    <p:extLst>
      <p:ext uri="{BB962C8B-B14F-4D97-AF65-F5344CB8AC3E}">
        <p14:creationId xmlns:p14="http://schemas.microsoft.com/office/powerpoint/2010/main" val="9507397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FE11974F-BED5-4346-886F-49C87EEC19BA}"/>
              </a:ext>
            </a:extLst>
          </p:cNvPr>
          <p:cNvSpPr/>
          <p:nvPr/>
        </p:nvSpPr>
        <p:spPr>
          <a:xfrm>
            <a:off x="0" y="1992745"/>
            <a:ext cx="12192000" cy="2872509"/>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C5BBC283-1CDB-426B-A79E-3B75C3CCD869}"/>
              </a:ext>
            </a:extLst>
          </p:cNvPr>
          <p:cNvSpPr txBox="1"/>
          <p:nvPr/>
        </p:nvSpPr>
        <p:spPr>
          <a:xfrm>
            <a:off x="7666441" y="3325777"/>
            <a:ext cx="3842067" cy="646331"/>
          </a:xfrm>
          <a:prstGeom prst="rect">
            <a:avLst/>
          </a:prstGeom>
          <a:noFill/>
        </p:spPr>
        <p:txBody>
          <a:bodyPr wrap="square" rtlCol="0">
            <a:spAutoFit/>
          </a:bodyPr>
          <a:lstStyle/>
          <a:p>
            <a:r>
              <a:rPr lang="zh-CN" altLang="en-US" sz="3600" b="1" spc="600" dirty="0">
                <a:solidFill>
                  <a:schemeClr val="bg1"/>
                </a:solidFill>
                <a:latin typeface="微软雅黑" panose="020B0503020204020204" pitchFamily="34" charset="-122"/>
                <a:ea typeface="微软雅黑" panose="020B0503020204020204" pitchFamily="34" charset="-122"/>
              </a:rPr>
              <a:t>总结</a:t>
            </a:r>
          </a:p>
        </p:txBody>
      </p:sp>
      <p:grpSp>
        <p:nvGrpSpPr>
          <p:cNvPr id="2" name="组合 1">
            <a:extLst>
              <a:ext uri="{FF2B5EF4-FFF2-40B4-BE49-F238E27FC236}">
                <a16:creationId xmlns:a16="http://schemas.microsoft.com/office/drawing/2014/main" id="{8C75C424-1E74-4412-BEB2-B0F1A08CAC58}"/>
              </a:ext>
            </a:extLst>
          </p:cNvPr>
          <p:cNvGrpSpPr/>
          <p:nvPr/>
        </p:nvGrpSpPr>
        <p:grpSpPr>
          <a:xfrm>
            <a:off x="0" y="2023097"/>
            <a:ext cx="12192001" cy="1446550"/>
            <a:chOff x="0" y="2023097"/>
            <a:chExt cx="12192001" cy="1446550"/>
          </a:xfrm>
        </p:grpSpPr>
        <p:sp>
          <p:nvSpPr>
            <p:cNvPr id="10" name="矩形 9">
              <a:extLst>
                <a:ext uri="{FF2B5EF4-FFF2-40B4-BE49-F238E27FC236}">
                  <a16:creationId xmlns:a16="http://schemas.microsoft.com/office/drawing/2014/main" id="{955C966B-7A8B-41D7-B15E-194C5F35AA1E}"/>
                </a:ext>
              </a:extLst>
            </p:cNvPr>
            <p:cNvSpPr/>
            <p:nvPr/>
          </p:nvSpPr>
          <p:spPr>
            <a:xfrm>
              <a:off x="2346037" y="2475346"/>
              <a:ext cx="9845964" cy="542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CC77D4CC-3F56-4E85-8049-AAE27DA987CC}"/>
                </a:ext>
              </a:extLst>
            </p:cNvPr>
            <p:cNvSpPr/>
            <p:nvPr/>
          </p:nvSpPr>
          <p:spPr>
            <a:xfrm>
              <a:off x="0" y="2475346"/>
              <a:ext cx="1380836" cy="542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9AF45FDA-AB95-4975-81A0-488C9522AE60}"/>
                </a:ext>
              </a:extLst>
            </p:cNvPr>
            <p:cNvSpPr txBox="1"/>
            <p:nvPr/>
          </p:nvSpPr>
          <p:spPr>
            <a:xfrm>
              <a:off x="727753" y="2494178"/>
              <a:ext cx="757122" cy="523220"/>
            </a:xfrm>
            <a:prstGeom prst="rect">
              <a:avLst/>
            </a:prstGeom>
            <a:noFill/>
          </p:spPr>
          <p:txBody>
            <a:bodyPr wrap="square" rtlCol="0">
              <a:spAutoFit/>
            </a:bodyPr>
            <a:lstStyle/>
            <a:p>
              <a:r>
                <a:rPr lang="zh-CN" altLang="en-US" sz="2800" spc="300" dirty="0">
                  <a:solidFill>
                    <a:srgbClr val="084772"/>
                  </a:solidFill>
                  <a:latin typeface="微软雅黑" panose="020B0503020204020204" pitchFamily="34" charset="-122"/>
                  <a:ea typeface="微软雅黑" panose="020B0503020204020204" pitchFamily="34" charset="-122"/>
                </a:rPr>
                <a:t>第</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74E9A851-268B-4BCB-B0C5-6B6B1917830E}"/>
                </a:ext>
              </a:extLst>
            </p:cNvPr>
            <p:cNvSpPr txBox="1"/>
            <p:nvPr/>
          </p:nvSpPr>
          <p:spPr>
            <a:xfrm>
              <a:off x="2447895" y="2485661"/>
              <a:ext cx="1135813" cy="523220"/>
            </a:xfrm>
            <a:prstGeom prst="rect">
              <a:avLst/>
            </a:prstGeom>
            <a:noFill/>
          </p:spPr>
          <p:txBody>
            <a:bodyPr wrap="square" rtlCol="0">
              <a:spAutoFit/>
            </a:bodyPr>
            <a:lstStyle/>
            <a:p>
              <a:r>
                <a:rPr lang="zh-CN" altLang="en-US" sz="2800" spc="300" dirty="0">
                  <a:solidFill>
                    <a:srgbClr val="084772"/>
                  </a:solidFill>
                  <a:latin typeface="微软雅黑" panose="020B0503020204020204" pitchFamily="34" charset="-122"/>
                  <a:ea typeface="微软雅黑" panose="020B0503020204020204" pitchFamily="34" charset="-122"/>
                </a:rPr>
                <a:t>部分</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5EE0FD16-6FB2-4802-AAD1-55F8A327906C}"/>
                </a:ext>
              </a:extLst>
            </p:cNvPr>
            <p:cNvSpPr txBox="1"/>
            <p:nvPr/>
          </p:nvSpPr>
          <p:spPr>
            <a:xfrm>
              <a:off x="1422919" y="2023097"/>
              <a:ext cx="757122" cy="1446550"/>
            </a:xfrm>
            <a:prstGeom prst="rect">
              <a:avLst/>
            </a:prstGeom>
            <a:noFill/>
          </p:spPr>
          <p:txBody>
            <a:bodyPr wrap="square" rtlCol="0">
              <a:spAutoFit/>
            </a:bodyPr>
            <a:lstStyle/>
            <a:p>
              <a:r>
                <a:rPr lang="en-US" altLang="zh-CN" sz="8800" b="1" spc="300" dirty="0" smtClean="0">
                  <a:solidFill>
                    <a:schemeClr val="bg1"/>
                  </a:solidFill>
                  <a:latin typeface="微软雅黑" panose="020B0503020204020204" pitchFamily="34" charset="-122"/>
                  <a:ea typeface="微软雅黑" panose="020B0503020204020204" pitchFamily="34" charset="-122"/>
                </a:rPr>
                <a:t>3</a:t>
              </a:r>
              <a:endParaRPr lang="zh-CN" altLang="en-US" sz="8800" b="1" spc="3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76384317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9171903" y="3492408"/>
            <a:ext cx="2318088" cy="369332"/>
          </a:xfrm>
          <a:prstGeom prst="rect">
            <a:avLst/>
          </a:prstGeom>
        </p:spPr>
        <p:txBody>
          <a:bodyPr wrap="square">
            <a:spAutoFit/>
          </a:bodyPr>
          <a:lstStyle/>
          <a:p>
            <a:r>
              <a:rPr lang="zh-CN" altLang="en-US" dirty="0">
                <a:solidFill>
                  <a:schemeClr val="bg1"/>
                </a:solidFill>
                <a:latin typeface="微软雅黑" panose="020B0503020204020204" pitchFamily="34" charset="-122"/>
                <a:ea typeface="微软雅黑" panose="020B0503020204020204" pitchFamily="34" charset="-122"/>
              </a:rPr>
              <a:t>添加标题</a:t>
            </a:r>
          </a:p>
        </p:txBody>
      </p:sp>
      <p:grpSp>
        <p:nvGrpSpPr>
          <p:cNvPr id="41" name="组合 40">
            <a:extLst>
              <a:ext uri="{FF2B5EF4-FFF2-40B4-BE49-F238E27FC236}">
                <a16:creationId xmlns:a16="http://schemas.microsoft.com/office/drawing/2014/main" id="{3C972DC1-3BAD-468C-8D90-BAD826EB496A}"/>
              </a:ext>
            </a:extLst>
          </p:cNvPr>
          <p:cNvGrpSpPr/>
          <p:nvPr/>
        </p:nvGrpSpPr>
        <p:grpSpPr>
          <a:xfrm>
            <a:off x="0" y="247949"/>
            <a:ext cx="12192000" cy="400110"/>
            <a:chOff x="0" y="247949"/>
            <a:chExt cx="12192000" cy="400110"/>
          </a:xfrm>
        </p:grpSpPr>
        <p:sp>
          <p:nvSpPr>
            <p:cNvPr id="42" name="矩形 41">
              <a:extLst>
                <a:ext uri="{FF2B5EF4-FFF2-40B4-BE49-F238E27FC236}">
                  <a16:creationId xmlns:a16="http://schemas.microsoft.com/office/drawing/2014/main" id="{5D9C89FC-E495-430B-9097-8ED90780436F}"/>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TextBox 27">
              <a:extLst>
                <a:ext uri="{FF2B5EF4-FFF2-40B4-BE49-F238E27FC236}">
                  <a16:creationId xmlns:a16="http://schemas.microsoft.com/office/drawing/2014/main" id="{D52822F9-C771-4FC3-B928-FEDF02E07A33}"/>
                </a:ext>
              </a:extLst>
            </p:cNvPr>
            <p:cNvSpPr txBox="1"/>
            <p:nvPr/>
          </p:nvSpPr>
          <p:spPr>
            <a:xfrm>
              <a:off x="1946884" y="247949"/>
              <a:ext cx="1459054"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smtClean="0">
                  <a:solidFill>
                    <a:srgbClr val="084772"/>
                  </a:solidFill>
                  <a:latin typeface="微软雅黑" panose="020B0503020204020204" pitchFamily="34" charset="-122"/>
                  <a:ea typeface="微软雅黑" panose="020B0503020204020204" pitchFamily="34" charset="-122"/>
                </a:rPr>
                <a:t>03 </a:t>
              </a:r>
              <a:r>
                <a:rPr lang="zh-CN" altLang="en-US" sz="2000" spc="600" dirty="0" smtClean="0">
                  <a:solidFill>
                    <a:srgbClr val="084772"/>
                  </a:solidFill>
                  <a:latin typeface="微软雅黑" panose="020B0503020204020204" pitchFamily="34" charset="-122"/>
                  <a:ea typeface="微软雅黑" panose="020B0503020204020204" pitchFamily="34" charset="-122"/>
                </a:rPr>
                <a:t>总结</a:t>
              </a:r>
              <a:endParaRPr lang="zh-CN" altLang="en-US" sz="2000" spc="600" dirty="0">
                <a:solidFill>
                  <a:srgbClr val="084772"/>
                </a:solidFill>
                <a:latin typeface="微软雅黑" panose="020B0503020204020204" pitchFamily="34" charset="-122"/>
                <a:ea typeface="微软雅黑" panose="020B0503020204020204" pitchFamily="34" charset="-122"/>
              </a:endParaRPr>
            </a:p>
          </p:txBody>
        </p:sp>
        <p:sp>
          <p:nvSpPr>
            <p:cNvPr id="44" name="矩形 43">
              <a:extLst>
                <a:ext uri="{FF2B5EF4-FFF2-40B4-BE49-F238E27FC236}">
                  <a16:creationId xmlns:a16="http://schemas.microsoft.com/office/drawing/2014/main" id="{8D3C667D-1C8D-4760-9520-7DE27CA5C2E3}"/>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1601522" y="2339785"/>
            <a:ext cx="7570381" cy="2336537"/>
          </a:xfrm>
          <a:prstGeom prst="rect">
            <a:avLst/>
          </a:prstGeom>
        </p:spPr>
        <p:txBody>
          <a:bodyPr wrap="square">
            <a:spAutoFit/>
          </a:bodyPr>
          <a:lstStyle/>
          <a:p>
            <a:pPr marL="285750" indent="-285750">
              <a:lnSpc>
                <a:spcPts val="2500"/>
              </a:lnSpc>
              <a:spcAft>
                <a:spcPts val="0"/>
              </a:spcAft>
              <a:buFont typeface="Wingdings" panose="05000000000000000000" pitchFamily="2" charset="2"/>
              <a:buChar char="Ø"/>
            </a:pPr>
            <a:r>
              <a:rPr lang="zh-CN" altLang="zh-CN" sz="1600" dirty="0">
                <a:latin typeface="微软雅黑" panose="020B0503020204020204" pitchFamily="34" charset="-122"/>
                <a:ea typeface="微软雅黑" panose="020B0503020204020204" pitchFamily="34" charset="-122"/>
              </a:rPr>
              <a:t>针对篇章机器翻译如何更高效利用上下文信息的问题，本文提出了一种新的模型结构。首先在现有</a:t>
            </a:r>
            <a:r>
              <a:rPr lang="en-US" altLang="zh-CN" sz="1600" dirty="0">
                <a:latin typeface="微软雅黑" panose="020B0503020204020204" pitchFamily="34" charset="-122"/>
                <a:ea typeface="微软雅黑" panose="020B0503020204020204" pitchFamily="34" charset="-122"/>
              </a:rPr>
              <a:t>NMT</a:t>
            </a:r>
            <a:r>
              <a:rPr lang="zh-CN" altLang="zh-CN" sz="1600" dirty="0">
                <a:latin typeface="微软雅黑" panose="020B0503020204020204" pitchFamily="34" charset="-122"/>
                <a:ea typeface="微软雅黑" panose="020B0503020204020204" pitchFamily="34" charset="-122"/>
              </a:rPr>
              <a:t>模型基础上融入了篇章信息，其次对篇章信息进一步识别处理，最终通过解码端的改进使得识别出的有效篇章信息得到充分利用</a:t>
            </a:r>
            <a:r>
              <a:rPr lang="zh-CN" altLang="zh-CN" sz="1600" dirty="0" smtClean="0">
                <a:latin typeface="微软雅黑" panose="020B0503020204020204" pitchFamily="34" charset="-122"/>
                <a:ea typeface="微软雅黑" panose="020B0503020204020204" pitchFamily="34" charset="-122"/>
              </a:rPr>
              <a:t>。</a:t>
            </a:r>
            <a:endParaRPr lang="en-US" altLang="zh-CN" sz="1600" dirty="0" smtClean="0">
              <a:latin typeface="微软雅黑" panose="020B0503020204020204" pitchFamily="34" charset="-122"/>
              <a:ea typeface="微软雅黑" panose="020B0503020204020204" pitchFamily="34" charset="-122"/>
            </a:endParaRPr>
          </a:p>
          <a:p>
            <a:pPr indent="266700">
              <a:lnSpc>
                <a:spcPts val="2500"/>
              </a:lnSpc>
              <a:spcAft>
                <a:spcPts val="0"/>
              </a:spcAft>
            </a:pPr>
            <a:endParaRPr lang="en-US" altLang="zh-CN" sz="1600" dirty="0" smtClean="0">
              <a:latin typeface="微软雅黑" panose="020B0503020204020204" pitchFamily="34" charset="-122"/>
              <a:ea typeface="微软雅黑" panose="020B0503020204020204" pitchFamily="34" charset="-122"/>
            </a:endParaRPr>
          </a:p>
          <a:p>
            <a:pPr marL="285750" indent="-285750">
              <a:lnSpc>
                <a:spcPts val="2500"/>
              </a:lnSpc>
              <a:spcAft>
                <a:spcPts val="0"/>
              </a:spcAft>
              <a:buFont typeface="Wingdings" panose="05000000000000000000" pitchFamily="2" charset="2"/>
              <a:buChar char="Ø"/>
            </a:pPr>
            <a:r>
              <a:rPr lang="zh-CN" altLang="zh-CN" sz="1600" dirty="0" smtClean="0">
                <a:latin typeface="微软雅黑" panose="020B0503020204020204" pitchFamily="34" charset="-122"/>
                <a:ea typeface="微软雅黑" panose="020B0503020204020204" pitchFamily="34" charset="-122"/>
              </a:rPr>
              <a:t>本文</a:t>
            </a:r>
            <a:r>
              <a:rPr lang="zh-CN" altLang="zh-CN" sz="1600" dirty="0">
                <a:latin typeface="微软雅黑" panose="020B0503020204020204" pitchFamily="34" charset="-122"/>
                <a:ea typeface="微软雅黑" panose="020B0503020204020204" pitchFamily="34" charset="-122"/>
              </a:rPr>
              <a:t>模型在处理过多、过复杂的篇章上下文信息时，存在着处理能力不足，识别能力下降，无法让模型利用更有效的上下文信息。在未来的研究中，会针对模型的识别部分进行进一步改进和研究，努力完善模型，争取达到更好的效果。</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7823625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iterate type="lt">
                                    <p:tmPct val="10000"/>
                                  </p:iterate>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strVal val="#ppt_w+.3"/>
                                          </p:val>
                                        </p:tav>
                                        <p:tav tm="100000">
                                          <p:val>
                                            <p:strVal val="#ppt_w"/>
                                          </p:val>
                                        </p:tav>
                                      </p:tavLst>
                                    </p:anim>
                                    <p:anim calcmode="lin" valueType="num">
                                      <p:cBhvr>
                                        <p:cTn id="8" dur="1000" fill="hold"/>
                                        <p:tgtEl>
                                          <p:spTgt spid="20"/>
                                        </p:tgtEl>
                                        <p:attrNameLst>
                                          <p:attrName>ppt_h</p:attrName>
                                        </p:attrNameLst>
                                      </p:cBhvr>
                                      <p:tavLst>
                                        <p:tav tm="0">
                                          <p:val>
                                            <p:strVal val="#ppt_h"/>
                                          </p:val>
                                        </p:tav>
                                        <p:tav tm="100000">
                                          <p:val>
                                            <p:strVal val="#ppt_h"/>
                                          </p:val>
                                        </p:tav>
                                      </p:tavLst>
                                    </p:anim>
                                    <p:animEffect transition="in" filter="fade">
                                      <p:cBhvr>
                                        <p:cTn id="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0306EC1F-A312-4C81-9ED4-5A04CD53DA68}"/>
              </a:ext>
            </a:extLst>
          </p:cNvPr>
          <p:cNvSpPr/>
          <p:nvPr/>
        </p:nvSpPr>
        <p:spPr>
          <a:xfrm>
            <a:off x="0" y="0"/>
            <a:ext cx="12192000" cy="410547"/>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a:extLst>
              <a:ext uri="{FF2B5EF4-FFF2-40B4-BE49-F238E27FC236}">
                <a16:creationId xmlns:a16="http://schemas.microsoft.com/office/drawing/2014/main" id="{1090D867-B33D-4284-A51F-49BE9DEC7952}"/>
              </a:ext>
            </a:extLst>
          </p:cNvPr>
          <p:cNvSpPr/>
          <p:nvPr/>
        </p:nvSpPr>
        <p:spPr>
          <a:xfrm>
            <a:off x="0" y="6447453"/>
            <a:ext cx="12192000" cy="410547"/>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a:extLst>
              <a:ext uri="{FF2B5EF4-FFF2-40B4-BE49-F238E27FC236}">
                <a16:creationId xmlns:a16="http://schemas.microsoft.com/office/drawing/2014/main" id="{9ACB0261-7FB4-47E5-A441-8056BC618637}"/>
              </a:ext>
            </a:extLst>
          </p:cNvPr>
          <p:cNvGrpSpPr/>
          <p:nvPr/>
        </p:nvGrpSpPr>
        <p:grpSpPr>
          <a:xfrm>
            <a:off x="1593163" y="1524094"/>
            <a:ext cx="9005668" cy="3364345"/>
            <a:chOff x="1593163" y="1524094"/>
            <a:chExt cx="9005668" cy="3364345"/>
          </a:xfrm>
        </p:grpSpPr>
        <p:sp>
          <p:nvSpPr>
            <p:cNvPr id="20" name="矩形 19">
              <a:extLst>
                <a:ext uri="{FF2B5EF4-FFF2-40B4-BE49-F238E27FC236}">
                  <a16:creationId xmlns:a16="http://schemas.microsoft.com/office/drawing/2014/main" id="{5B50F1CC-0F69-493A-8F0F-1F8CE10091BF}"/>
                </a:ext>
              </a:extLst>
            </p:cNvPr>
            <p:cNvSpPr/>
            <p:nvPr/>
          </p:nvSpPr>
          <p:spPr>
            <a:xfrm>
              <a:off x="2226538" y="2082191"/>
              <a:ext cx="7738918" cy="2248952"/>
            </a:xfrm>
            <a:prstGeom prst="rect">
              <a:avLst/>
            </a:prstGeom>
            <a:noFill/>
            <a:ln w="15875">
              <a:solidFill>
                <a:srgbClr val="084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a:extLst>
                <a:ext uri="{FF2B5EF4-FFF2-40B4-BE49-F238E27FC236}">
                  <a16:creationId xmlns:a16="http://schemas.microsoft.com/office/drawing/2014/main" id="{FBCF7868-0DE9-499E-AE8D-3E8A3B773B8E}"/>
                </a:ext>
              </a:extLst>
            </p:cNvPr>
            <p:cNvSpPr/>
            <p:nvPr/>
          </p:nvSpPr>
          <p:spPr>
            <a:xfrm>
              <a:off x="1703999" y="1590823"/>
              <a:ext cx="530620" cy="530620"/>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a:extLst>
                <a:ext uri="{FF2B5EF4-FFF2-40B4-BE49-F238E27FC236}">
                  <a16:creationId xmlns:a16="http://schemas.microsoft.com/office/drawing/2014/main" id="{82C00F94-6160-44E3-8F93-754A0A9D83B9}"/>
                </a:ext>
              </a:extLst>
            </p:cNvPr>
            <p:cNvSpPr/>
            <p:nvPr/>
          </p:nvSpPr>
          <p:spPr>
            <a:xfrm>
              <a:off x="2005335" y="1902033"/>
              <a:ext cx="332039" cy="332039"/>
            </a:xfrm>
            <a:prstGeom prst="rect">
              <a:avLst/>
            </a:prstGeom>
            <a:solidFill>
              <a:srgbClr val="3D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a:extLst>
                <a:ext uri="{FF2B5EF4-FFF2-40B4-BE49-F238E27FC236}">
                  <a16:creationId xmlns:a16="http://schemas.microsoft.com/office/drawing/2014/main" id="{19031029-547F-4813-86B3-F7FAC36F214A}"/>
                </a:ext>
              </a:extLst>
            </p:cNvPr>
            <p:cNvSpPr/>
            <p:nvPr/>
          </p:nvSpPr>
          <p:spPr>
            <a:xfrm>
              <a:off x="1593163" y="1524094"/>
              <a:ext cx="332039" cy="332039"/>
            </a:xfrm>
            <a:prstGeom prst="rect">
              <a:avLst/>
            </a:prstGeom>
            <a:solidFill>
              <a:srgbClr val="3D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a:extLst>
                <a:ext uri="{FF2B5EF4-FFF2-40B4-BE49-F238E27FC236}">
                  <a16:creationId xmlns:a16="http://schemas.microsoft.com/office/drawing/2014/main" id="{11A6C8B2-AC6C-452B-B0F7-39A2A31996F5}"/>
                </a:ext>
              </a:extLst>
            </p:cNvPr>
            <p:cNvSpPr/>
            <p:nvPr/>
          </p:nvSpPr>
          <p:spPr>
            <a:xfrm>
              <a:off x="9965456" y="4245190"/>
              <a:ext cx="530620" cy="530620"/>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7">
              <a:extLst>
                <a:ext uri="{FF2B5EF4-FFF2-40B4-BE49-F238E27FC236}">
                  <a16:creationId xmlns:a16="http://schemas.microsoft.com/office/drawing/2014/main" id="{3AC5B41D-C195-4B96-998C-504D6D4BACF9}"/>
                </a:ext>
              </a:extLst>
            </p:cNvPr>
            <p:cNvSpPr/>
            <p:nvPr/>
          </p:nvSpPr>
          <p:spPr>
            <a:xfrm>
              <a:off x="10266792" y="4556400"/>
              <a:ext cx="332039" cy="332039"/>
            </a:xfrm>
            <a:prstGeom prst="rect">
              <a:avLst/>
            </a:prstGeom>
            <a:solidFill>
              <a:srgbClr val="3D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a:extLst>
                <a:ext uri="{FF2B5EF4-FFF2-40B4-BE49-F238E27FC236}">
                  <a16:creationId xmlns:a16="http://schemas.microsoft.com/office/drawing/2014/main" id="{414B62F0-47B3-4937-9BDC-253040975173}"/>
                </a:ext>
              </a:extLst>
            </p:cNvPr>
            <p:cNvSpPr/>
            <p:nvPr/>
          </p:nvSpPr>
          <p:spPr>
            <a:xfrm>
              <a:off x="9854620" y="4178461"/>
              <a:ext cx="332039" cy="332039"/>
            </a:xfrm>
            <a:prstGeom prst="rect">
              <a:avLst/>
            </a:prstGeom>
            <a:solidFill>
              <a:srgbClr val="3D3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a:extLst>
                <a:ext uri="{FF2B5EF4-FFF2-40B4-BE49-F238E27FC236}">
                  <a16:creationId xmlns:a16="http://schemas.microsoft.com/office/drawing/2014/main" id="{2164078F-FC4E-47CB-A426-B705735A18CA}"/>
                </a:ext>
              </a:extLst>
            </p:cNvPr>
            <p:cNvSpPr/>
            <p:nvPr/>
          </p:nvSpPr>
          <p:spPr>
            <a:xfrm>
              <a:off x="3913909" y="1823525"/>
              <a:ext cx="4364182" cy="4105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1" name="文本框 30">
            <a:extLst>
              <a:ext uri="{FF2B5EF4-FFF2-40B4-BE49-F238E27FC236}">
                <a16:creationId xmlns:a16="http://schemas.microsoft.com/office/drawing/2014/main" id="{EC6FBDB3-9AB2-41A7-9CF0-43433F438522}"/>
              </a:ext>
            </a:extLst>
          </p:cNvPr>
          <p:cNvSpPr txBox="1"/>
          <p:nvPr/>
        </p:nvSpPr>
        <p:spPr>
          <a:xfrm>
            <a:off x="4260885" y="2328995"/>
            <a:ext cx="3415379" cy="707886"/>
          </a:xfrm>
          <a:prstGeom prst="rect">
            <a:avLst/>
          </a:prstGeom>
          <a:noFill/>
        </p:spPr>
        <p:txBody>
          <a:bodyPr wrap="square" rtlCol="0">
            <a:spAutoFit/>
          </a:bodyPr>
          <a:lstStyle/>
          <a:p>
            <a:pPr algn="ctr"/>
            <a:r>
              <a:rPr lang="zh-CN" altLang="en-US" sz="4000" dirty="0" smtClean="0">
                <a:solidFill>
                  <a:srgbClr val="084772"/>
                </a:solidFill>
                <a:latin typeface="微软雅黑" panose="020B0503020204020204" pitchFamily="34" charset="-122"/>
                <a:ea typeface="微软雅黑" panose="020B0503020204020204" pitchFamily="34" charset="-122"/>
              </a:rPr>
              <a:t>谢谢</a:t>
            </a:r>
            <a:endParaRPr lang="zh-CN" altLang="en-US" sz="4000" dirty="0">
              <a:solidFill>
                <a:srgbClr val="084772"/>
              </a:solidFill>
              <a:latin typeface="微软雅黑" panose="020B0503020204020204" pitchFamily="34" charset="-122"/>
              <a:ea typeface="微软雅黑" panose="020B0503020204020204" pitchFamily="34" charset="-122"/>
            </a:endParaRPr>
          </a:p>
        </p:txBody>
      </p:sp>
      <p:cxnSp>
        <p:nvCxnSpPr>
          <p:cNvPr id="33" name="直接连接符 32">
            <a:extLst>
              <a:ext uri="{FF2B5EF4-FFF2-40B4-BE49-F238E27FC236}">
                <a16:creationId xmlns:a16="http://schemas.microsoft.com/office/drawing/2014/main" id="{64EA3C43-2FD7-4E2A-8CFB-8BB9AFFD91AD}"/>
              </a:ext>
            </a:extLst>
          </p:cNvPr>
          <p:cNvCxnSpPr/>
          <p:nvPr/>
        </p:nvCxnSpPr>
        <p:spPr>
          <a:xfrm>
            <a:off x="4056952" y="3177707"/>
            <a:ext cx="4084782" cy="0"/>
          </a:xfrm>
          <a:prstGeom prst="line">
            <a:avLst/>
          </a:prstGeom>
          <a:ln w="19050">
            <a:solidFill>
              <a:srgbClr val="084772"/>
            </a:solidFill>
          </a:ln>
        </p:spPr>
        <p:style>
          <a:lnRef idx="1">
            <a:schemeClr val="accent1"/>
          </a:lnRef>
          <a:fillRef idx="0">
            <a:schemeClr val="accent1"/>
          </a:fillRef>
          <a:effectRef idx="0">
            <a:schemeClr val="accent1"/>
          </a:effectRef>
          <a:fontRef idx="minor">
            <a:schemeClr val="tx1"/>
          </a:fontRef>
        </p:style>
      </p:cxnSp>
      <p:sp>
        <p:nvSpPr>
          <p:cNvPr id="34" name="等腰三角形 33">
            <a:extLst>
              <a:ext uri="{FF2B5EF4-FFF2-40B4-BE49-F238E27FC236}">
                <a16:creationId xmlns:a16="http://schemas.microsoft.com/office/drawing/2014/main" id="{D61B5049-1E86-40B7-A24D-C972F348938B}"/>
              </a:ext>
            </a:extLst>
          </p:cNvPr>
          <p:cNvSpPr/>
          <p:nvPr/>
        </p:nvSpPr>
        <p:spPr>
          <a:xfrm rot="10800000">
            <a:off x="5882451" y="3177707"/>
            <a:ext cx="427095" cy="368186"/>
          </a:xfrm>
          <a:prstGeom prst="triangle">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06701357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50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50000">
                                          <p:cBhvr additive="base">
                                            <p:cTn id="7" dur="1000" fill="hold"/>
                                            <p:tgtEl>
                                              <p:spTgt spid="5"/>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14:presetBounceEnd="50000">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14:bounceEnd="50000">
                                          <p:cBhvr additive="base">
                                            <p:cTn id="11" dur="1000" fill="hold"/>
                                            <p:tgtEl>
                                              <p:spTgt spid="19"/>
                                            </p:tgtEl>
                                            <p:attrNameLst>
                                              <p:attrName>ppt_x</p:attrName>
                                            </p:attrNameLst>
                                          </p:cBhvr>
                                          <p:tavLst>
                                            <p:tav tm="0">
                                              <p:val>
                                                <p:strVal val="1+#ppt_w/2"/>
                                              </p:val>
                                            </p:tav>
                                            <p:tav tm="100000">
                                              <p:val>
                                                <p:strVal val="#ppt_x"/>
                                              </p:val>
                                            </p:tav>
                                          </p:tavLst>
                                        </p:anim>
                                        <p:anim calcmode="lin" valueType="num" p14:bounceEnd="50000">
                                          <p:cBhvr additive="base">
                                            <p:cTn id="12" dur="1000" fill="hold"/>
                                            <p:tgtEl>
                                              <p:spTgt spid="1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1000"/>
                                            <p:tgtEl>
                                              <p:spTgt spid="33"/>
                                            </p:tgtEl>
                                          </p:cBhvr>
                                        </p:animEffect>
                                        <p:anim calcmode="lin" valueType="num">
                                          <p:cBhvr>
                                            <p:cTn id="27" dur="1000" fill="hold"/>
                                            <p:tgtEl>
                                              <p:spTgt spid="33"/>
                                            </p:tgtEl>
                                            <p:attrNameLst>
                                              <p:attrName>ppt_x</p:attrName>
                                            </p:attrNameLst>
                                          </p:cBhvr>
                                          <p:tavLst>
                                            <p:tav tm="0">
                                              <p:val>
                                                <p:strVal val="#ppt_x"/>
                                              </p:val>
                                            </p:tav>
                                            <p:tav tm="100000">
                                              <p:val>
                                                <p:strVal val="#ppt_x"/>
                                              </p:val>
                                            </p:tav>
                                          </p:tavLst>
                                        </p:anim>
                                        <p:anim calcmode="lin" valueType="num">
                                          <p:cBhvr>
                                            <p:cTn id="28" dur="1000" fill="hold"/>
                                            <p:tgtEl>
                                              <p:spTgt spid="33"/>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31" grpId="0"/>
          <p:bldP spid="34"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1+#ppt_w/2"/>
                                              </p:val>
                                            </p:tav>
                                            <p:tav tm="100000">
                                              <p:val>
                                                <p:strVal val="#ppt_x"/>
                                              </p:val>
                                            </p:tav>
                                          </p:tavLst>
                                        </p:anim>
                                        <p:anim calcmode="lin" valueType="num">
                                          <p:cBhvr additive="base">
                                            <p:cTn id="12" dur="1000" fill="hold"/>
                                            <p:tgtEl>
                                              <p:spTgt spid="1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000"/>
                                            <p:tgtEl>
                                              <p:spTgt spid="31"/>
                                            </p:tgtEl>
                                          </p:cBhvr>
                                        </p:animEffect>
                                        <p:anim calcmode="lin" valueType="num">
                                          <p:cBhvr>
                                            <p:cTn id="22" dur="1000" fill="hold"/>
                                            <p:tgtEl>
                                              <p:spTgt spid="31"/>
                                            </p:tgtEl>
                                            <p:attrNameLst>
                                              <p:attrName>ppt_x</p:attrName>
                                            </p:attrNameLst>
                                          </p:cBhvr>
                                          <p:tavLst>
                                            <p:tav tm="0">
                                              <p:val>
                                                <p:strVal val="#ppt_x"/>
                                              </p:val>
                                            </p:tav>
                                            <p:tav tm="100000">
                                              <p:val>
                                                <p:strVal val="#ppt_x"/>
                                              </p:val>
                                            </p:tav>
                                          </p:tavLst>
                                        </p:anim>
                                        <p:anim calcmode="lin" valueType="num">
                                          <p:cBhvr>
                                            <p:cTn id="23" dur="1000" fill="hold"/>
                                            <p:tgtEl>
                                              <p:spTgt spid="31"/>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fade">
                                          <p:cBhvr>
                                            <p:cTn id="26" dur="1000"/>
                                            <p:tgtEl>
                                              <p:spTgt spid="33"/>
                                            </p:tgtEl>
                                          </p:cBhvr>
                                        </p:animEffect>
                                        <p:anim calcmode="lin" valueType="num">
                                          <p:cBhvr>
                                            <p:cTn id="27" dur="1000" fill="hold"/>
                                            <p:tgtEl>
                                              <p:spTgt spid="33"/>
                                            </p:tgtEl>
                                            <p:attrNameLst>
                                              <p:attrName>ppt_x</p:attrName>
                                            </p:attrNameLst>
                                          </p:cBhvr>
                                          <p:tavLst>
                                            <p:tav tm="0">
                                              <p:val>
                                                <p:strVal val="#ppt_x"/>
                                              </p:val>
                                            </p:tav>
                                            <p:tav tm="100000">
                                              <p:val>
                                                <p:strVal val="#ppt_x"/>
                                              </p:val>
                                            </p:tav>
                                          </p:tavLst>
                                        </p:anim>
                                        <p:anim calcmode="lin" valueType="num">
                                          <p:cBhvr>
                                            <p:cTn id="28" dur="1000" fill="hold"/>
                                            <p:tgtEl>
                                              <p:spTgt spid="33"/>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31" grpId="0"/>
          <p:bldP spid="34" grpId="0" animBg="1"/>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a:extLst>
              <a:ext uri="{FF2B5EF4-FFF2-40B4-BE49-F238E27FC236}">
                <a16:creationId xmlns:a16="http://schemas.microsoft.com/office/drawing/2014/main" id="{CEF4BFCE-D77D-4168-865A-33765A75B8B6}"/>
              </a:ext>
            </a:extLst>
          </p:cNvPr>
          <p:cNvSpPr/>
          <p:nvPr/>
        </p:nvSpPr>
        <p:spPr>
          <a:xfrm>
            <a:off x="0" y="0"/>
            <a:ext cx="12192000" cy="410547"/>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1">
            <a:extLst>
              <a:ext uri="{FF2B5EF4-FFF2-40B4-BE49-F238E27FC236}">
                <a16:creationId xmlns:a16="http://schemas.microsoft.com/office/drawing/2014/main" id="{E51EFF6E-C0B0-4269-849A-CCF82A9AE91D}"/>
              </a:ext>
            </a:extLst>
          </p:cNvPr>
          <p:cNvGrpSpPr/>
          <p:nvPr/>
        </p:nvGrpSpPr>
        <p:grpSpPr>
          <a:xfrm>
            <a:off x="4029642" y="658476"/>
            <a:ext cx="4132716" cy="901599"/>
            <a:chOff x="4029642" y="658476"/>
            <a:chExt cx="4132716" cy="901599"/>
          </a:xfrm>
        </p:grpSpPr>
        <p:sp>
          <p:nvSpPr>
            <p:cNvPr id="21" name="文本框 20">
              <a:extLst>
                <a:ext uri="{FF2B5EF4-FFF2-40B4-BE49-F238E27FC236}">
                  <a16:creationId xmlns:a16="http://schemas.microsoft.com/office/drawing/2014/main" id="{C8858CF8-549D-4E83-A23A-CFCADC508E30}"/>
                </a:ext>
              </a:extLst>
            </p:cNvPr>
            <p:cNvSpPr txBox="1"/>
            <p:nvPr/>
          </p:nvSpPr>
          <p:spPr>
            <a:xfrm>
              <a:off x="4029642" y="658476"/>
              <a:ext cx="4132716" cy="461665"/>
            </a:xfrm>
            <a:prstGeom prst="rect">
              <a:avLst/>
            </a:prstGeom>
            <a:noFill/>
          </p:spPr>
          <p:txBody>
            <a:bodyPr wrap="square" rtlCol="0">
              <a:spAutoFit/>
            </a:bodyPr>
            <a:lstStyle/>
            <a:p>
              <a:r>
                <a:rPr lang="en-US" altLang="zh-CN" sz="2400" spc="300" dirty="0" smtClean="0">
                  <a:solidFill>
                    <a:srgbClr val="084772"/>
                  </a:solidFill>
                  <a:latin typeface="造字工房悦黑体验版纤细体" pitchFamily="50" charset="-122"/>
                  <a:ea typeface="造字工房悦黑体验版纤细体" pitchFamily="50" charset="-122"/>
                </a:rPr>
                <a:t>  THE </a:t>
              </a:r>
              <a:r>
                <a:rPr lang="en-US" altLang="zh-CN" sz="2400" spc="300" dirty="0">
                  <a:solidFill>
                    <a:srgbClr val="084772"/>
                  </a:solidFill>
                  <a:latin typeface="造字工房悦黑体验版纤细体" pitchFamily="50" charset="-122"/>
                  <a:ea typeface="造字工房悦黑体验版纤细体" pitchFamily="50" charset="-122"/>
                </a:rPr>
                <a:t>MAIN CONTENTS</a:t>
              </a:r>
              <a:endParaRPr lang="zh-CN" altLang="en-US" sz="2400" spc="300" dirty="0">
                <a:solidFill>
                  <a:srgbClr val="084772"/>
                </a:solidFill>
                <a:latin typeface="造字工房悦黑体验版纤细体" pitchFamily="50" charset="-122"/>
                <a:ea typeface="造字工房悦黑体验版纤细体" pitchFamily="50" charset="-122"/>
              </a:endParaRPr>
            </a:p>
          </p:txBody>
        </p:sp>
        <p:cxnSp>
          <p:nvCxnSpPr>
            <p:cNvPr id="22" name="直接连接符 21">
              <a:extLst>
                <a:ext uri="{FF2B5EF4-FFF2-40B4-BE49-F238E27FC236}">
                  <a16:creationId xmlns:a16="http://schemas.microsoft.com/office/drawing/2014/main" id="{40F70483-74DE-4FC7-80E6-5DF8AE1200D3}"/>
                </a:ext>
              </a:extLst>
            </p:cNvPr>
            <p:cNvCxnSpPr/>
            <p:nvPr/>
          </p:nvCxnSpPr>
          <p:spPr>
            <a:xfrm>
              <a:off x="4053609" y="1191889"/>
              <a:ext cx="4084782" cy="0"/>
            </a:xfrm>
            <a:prstGeom prst="line">
              <a:avLst/>
            </a:prstGeom>
            <a:ln w="19050">
              <a:solidFill>
                <a:srgbClr val="084772"/>
              </a:solidFill>
            </a:ln>
          </p:spPr>
          <p:style>
            <a:lnRef idx="1">
              <a:schemeClr val="accent1"/>
            </a:lnRef>
            <a:fillRef idx="0">
              <a:schemeClr val="accent1"/>
            </a:fillRef>
            <a:effectRef idx="0">
              <a:schemeClr val="accent1"/>
            </a:effectRef>
            <a:fontRef idx="minor">
              <a:schemeClr val="tx1"/>
            </a:fontRef>
          </p:style>
        </p:cxnSp>
        <p:sp>
          <p:nvSpPr>
            <p:cNvPr id="23" name="等腰三角形 22">
              <a:extLst>
                <a:ext uri="{FF2B5EF4-FFF2-40B4-BE49-F238E27FC236}">
                  <a16:creationId xmlns:a16="http://schemas.microsoft.com/office/drawing/2014/main" id="{03FEFFC7-934D-4953-B045-6B35C2F6578C}"/>
                </a:ext>
              </a:extLst>
            </p:cNvPr>
            <p:cNvSpPr/>
            <p:nvPr/>
          </p:nvSpPr>
          <p:spPr>
            <a:xfrm rot="10800000">
              <a:off x="5882452" y="1191889"/>
              <a:ext cx="427095" cy="368186"/>
            </a:xfrm>
            <a:prstGeom prst="triangle">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a:extLst>
              <a:ext uri="{FF2B5EF4-FFF2-40B4-BE49-F238E27FC236}">
                <a16:creationId xmlns:a16="http://schemas.microsoft.com/office/drawing/2014/main" id="{35B8A047-ABA2-4AAB-B572-96D04B7233C8}"/>
              </a:ext>
            </a:extLst>
          </p:cNvPr>
          <p:cNvGrpSpPr/>
          <p:nvPr/>
        </p:nvGrpSpPr>
        <p:grpSpPr>
          <a:xfrm>
            <a:off x="3903226" y="2401429"/>
            <a:ext cx="4579551" cy="651773"/>
            <a:chOff x="1302901" y="2422429"/>
            <a:chExt cx="4579551" cy="651773"/>
          </a:xfrm>
        </p:grpSpPr>
        <p:sp>
          <p:nvSpPr>
            <p:cNvPr id="24" name="矩形 23">
              <a:extLst>
                <a:ext uri="{FF2B5EF4-FFF2-40B4-BE49-F238E27FC236}">
                  <a16:creationId xmlns:a16="http://schemas.microsoft.com/office/drawing/2014/main" id="{99381D08-81D8-4188-A45E-DCB7E901AE77}"/>
                </a:ext>
              </a:extLst>
            </p:cNvPr>
            <p:cNvSpPr/>
            <p:nvPr/>
          </p:nvSpPr>
          <p:spPr>
            <a:xfrm>
              <a:off x="1302901" y="2422429"/>
              <a:ext cx="682917" cy="651773"/>
            </a:xfrm>
            <a:prstGeom prst="rect">
              <a:avLst/>
            </a:prstGeom>
            <a:noFill/>
            <a:ln w="15875">
              <a:solidFill>
                <a:srgbClr val="084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a:extLst>
                <a:ext uri="{FF2B5EF4-FFF2-40B4-BE49-F238E27FC236}">
                  <a16:creationId xmlns:a16="http://schemas.microsoft.com/office/drawing/2014/main" id="{39F3EE1C-9038-4FC8-BBE0-ABB8A3074CDC}"/>
                </a:ext>
              </a:extLst>
            </p:cNvPr>
            <p:cNvSpPr/>
            <p:nvPr/>
          </p:nvSpPr>
          <p:spPr>
            <a:xfrm>
              <a:off x="2157263" y="2422429"/>
              <a:ext cx="3513863" cy="651773"/>
            </a:xfrm>
            <a:prstGeom prst="rect">
              <a:avLst/>
            </a:prstGeom>
            <a:noFill/>
            <a:ln w="15875">
              <a:solidFill>
                <a:srgbClr val="084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a:extLst>
                <a:ext uri="{FF2B5EF4-FFF2-40B4-BE49-F238E27FC236}">
                  <a16:creationId xmlns:a16="http://schemas.microsoft.com/office/drawing/2014/main" id="{49CD06AB-3EF3-4B11-AE44-0AB88F729808}"/>
                </a:ext>
              </a:extLst>
            </p:cNvPr>
            <p:cNvSpPr txBox="1"/>
            <p:nvPr/>
          </p:nvSpPr>
          <p:spPr>
            <a:xfrm>
              <a:off x="1328821" y="2486705"/>
              <a:ext cx="886449" cy="523220"/>
            </a:xfrm>
            <a:prstGeom prst="rect">
              <a:avLst/>
            </a:prstGeom>
            <a:noFill/>
          </p:spPr>
          <p:txBody>
            <a:bodyPr wrap="square" rtlCol="0">
              <a:spAutoFit/>
            </a:bodyPr>
            <a:lstStyle/>
            <a:p>
              <a:r>
                <a:rPr lang="en-US" altLang="zh-CN" sz="2800" b="1" spc="300" dirty="0">
                  <a:solidFill>
                    <a:srgbClr val="084772"/>
                  </a:solidFill>
                  <a:latin typeface="微软雅黑" panose="020B0503020204020204" pitchFamily="34" charset="-122"/>
                  <a:ea typeface="微软雅黑" panose="020B0503020204020204" pitchFamily="34" charset="-122"/>
                </a:rPr>
                <a:t>01</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27" name="文本框 26">
              <a:extLst>
                <a:ext uri="{FF2B5EF4-FFF2-40B4-BE49-F238E27FC236}">
                  <a16:creationId xmlns:a16="http://schemas.microsoft.com/office/drawing/2014/main" id="{4625A12B-03D2-48AA-91C4-1DD1978283F4}"/>
                </a:ext>
              </a:extLst>
            </p:cNvPr>
            <p:cNvSpPr txBox="1"/>
            <p:nvPr/>
          </p:nvSpPr>
          <p:spPr>
            <a:xfrm>
              <a:off x="3048260" y="2494178"/>
              <a:ext cx="2834192" cy="523220"/>
            </a:xfrm>
            <a:prstGeom prst="rect">
              <a:avLst/>
            </a:prstGeom>
            <a:noFill/>
          </p:spPr>
          <p:txBody>
            <a:bodyPr wrap="square" rtlCol="0">
              <a:spAutoFit/>
            </a:bodyPr>
            <a:lstStyle/>
            <a:p>
              <a:r>
                <a:rPr lang="zh-CN" altLang="en-US" sz="2800" spc="300" dirty="0" smtClean="0">
                  <a:solidFill>
                    <a:srgbClr val="084772"/>
                  </a:solidFill>
                  <a:latin typeface="微软雅黑" panose="020B0503020204020204" pitchFamily="34" charset="-122"/>
                  <a:ea typeface="微软雅黑" panose="020B0503020204020204" pitchFamily="34" charset="-122"/>
                </a:rPr>
                <a:t>研究背景介绍</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28" name="Freeform 864">
              <a:extLst>
                <a:ext uri="{FF2B5EF4-FFF2-40B4-BE49-F238E27FC236}">
                  <a16:creationId xmlns:a16="http://schemas.microsoft.com/office/drawing/2014/main" id="{6B58B6F1-A82F-43F0-BCD8-25DA957AF5AF}"/>
                </a:ext>
              </a:extLst>
            </p:cNvPr>
            <p:cNvSpPr>
              <a:spLocks noEditPoints="1"/>
            </p:cNvSpPr>
            <p:nvPr/>
          </p:nvSpPr>
          <p:spPr bwMode="auto">
            <a:xfrm>
              <a:off x="2353670" y="2598625"/>
              <a:ext cx="465138" cy="314325"/>
            </a:xfrm>
            <a:custGeom>
              <a:avLst/>
              <a:gdLst>
                <a:gd name="T0" fmla="*/ 119 w 303"/>
                <a:gd name="T1" fmla="*/ 13 h 204"/>
                <a:gd name="T2" fmla="*/ 163 w 303"/>
                <a:gd name="T3" fmla="*/ 6 h 204"/>
                <a:gd name="T4" fmla="*/ 303 w 303"/>
                <a:gd name="T5" fmla="*/ 50 h 204"/>
                <a:gd name="T6" fmla="*/ 244 w 303"/>
                <a:gd name="T7" fmla="*/ 77 h 204"/>
                <a:gd name="T8" fmla="*/ 265 w 303"/>
                <a:gd name="T9" fmla="*/ 126 h 204"/>
                <a:gd name="T10" fmla="*/ 293 w 303"/>
                <a:gd name="T11" fmla="*/ 198 h 204"/>
                <a:gd name="T12" fmla="*/ 265 w 303"/>
                <a:gd name="T13" fmla="*/ 204 h 204"/>
                <a:gd name="T14" fmla="*/ 256 w 303"/>
                <a:gd name="T15" fmla="*/ 126 h 204"/>
                <a:gd name="T16" fmla="*/ 247 w 303"/>
                <a:gd name="T17" fmla="*/ 92 h 204"/>
                <a:gd name="T18" fmla="*/ 221 w 303"/>
                <a:gd name="T19" fmla="*/ 79 h 204"/>
                <a:gd name="T20" fmla="*/ 145 w 303"/>
                <a:gd name="T21" fmla="*/ 53 h 204"/>
                <a:gd name="T22" fmla="*/ 220 w 303"/>
                <a:gd name="T23" fmla="*/ 88 h 204"/>
                <a:gd name="T24" fmla="*/ 152 w 303"/>
                <a:gd name="T25" fmla="*/ 119 h 204"/>
                <a:gd name="T26" fmla="*/ 0 w 303"/>
                <a:gd name="T27" fmla="*/ 50 h 204"/>
                <a:gd name="T28" fmla="*/ 119 w 303"/>
                <a:gd name="T29" fmla="*/ 13 h 204"/>
                <a:gd name="T30" fmla="*/ 66 w 303"/>
                <a:gd name="T31" fmla="*/ 91 h 204"/>
                <a:gd name="T32" fmla="*/ 62 w 303"/>
                <a:gd name="T33" fmla="*/ 155 h 204"/>
                <a:gd name="T34" fmla="*/ 152 w 303"/>
                <a:gd name="T35" fmla="*/ 196 h 204"/>
                <a:gd name="T36" fmla="*/ 240 w 303"/>
                <a:gd name="T37" fmla="*/ 155 h 204"/>
                <a:gd name="T38" fmla="*/ 236 w 303"/>
                <a:gd name="T39" fmla="*/ 92 h 204"/>
                <a:gd name="T40" fmla="*/ 152 w 303"/>
                <a:gd name="T41" fmla="*/ 128 h 204"/>
                <a:gd name="T42" fmla="*/ 66 w 303"/>
                <a:gd name="T43" fmla="*/ 91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3" h="204">
                  <a:moveTo>
                    <a:pt x="119" y="13"/>
                  </a:moveTo>
                  <a:cubicBezTo>
                    <a:pt x="133" y="9"/>
                    <a:pt x="148" y="0"/>
                    <a:pt x="163" y="6"/>
                  </a:cubicBezTo>
                  <a:cubicBezTo>
                    <a:pt x="209" y="22"/>
                    <a:pt x="257" y="33"/>
                    <a:pt x="303" y="50"/>
                  </a:cubicBezTo>
                  <a:cubicBezTo>
                    <a:pt x="284" y="61"/>
                    <a:pt x="264" y="69"/>
                    <a:pt x="244" y="77"/>
                  </a:cubicBezTo>
                  <a:cubicBezTo>
                    <a:pt x="259" y="89"/>
                    <a:pt x="260" y="109"/>
                    <a:pt x="265" y="126"/>
                  </a:cubicBezTo>
                  <a:cubicBezTo>
                    <a:pt x="274" y="150"/>
                    <a:pt x="283" y="175"/>
                    <a:pt x="293" y="198"/>
                  </a:cubicBezTo>
                  <a:cubicBezTo>
                    <a:pt x="283" y="200"/>
                    <a:pt x="274" y="202"/>
                    <a:pt x="265" y="204"/>
                  </a:cubicBezTo>
                  <a:cubicBezTo>
                    <a:pt x="267" y="177"/>
                    <a:pt x="255" y="152"/>
                    <a:pt x="256" y="126"/>
                  </a:cubicBezTo>
                  <a:cubicBezTo>
                    <a:pt x="254" y="114"/>
                    <a:pt x="252" y="103"/>
                    <a:pt x="247" y="92"/>
                  </a:cubicBezTo>
                  <a:cubicBezTo>
                    <a:pt x="240" y="86"/>
                    <a:pt x="230" y="83"/>
                    <a:pt x="221" y="79"/>
                  </a:cubicBezTo>
                  <a:cubicBezTo>
                    <a:pt x="196" y="70"/>
                    <a:pt x="171" y="59"/>
                    <a:pt x="145" y="53"/>
                  </a:cubicBezTo>
                  <a:cubicBezTo>
                    <a:pt x="169" y="67"/>
                    <a:pt x="196" y="75"/>
                    <a:pt x="220" y="88"/>
                  </a:cubicBezTo>
                  <a:cubicBezTo>
                    <a:pt x="198" y="99"/>
                    <a:pt x="174" y="107"/>
                    <a:pt x="152" y="119"/>
                  </a:cubicBezTo>
                  <a:cubicBezTo>
                    <a:pt x="102" y="96"/>
                    <a:pt x="50" y="75"/>
                    <a:pt x="0" y="50"/>
                  </a:cubicBezTo>
                  <a:cubicBezTo>
                    <a:pt x="39" y="35"/>
                    <a:pt x="80" y="26"/>
                    <a:pt x="119" y="13"/>
                  </a:cubicBezTo>
                  <a:close/>
                  <a:moveTo>
                    <a:pt x="66" y="91"/>
                  </a:moveTo>
                  <a:cubicBezTo>
                    <a:pt x="65" y="113"/>
                    <a:pt x="65" y="134"/>
                    <a:pt x="62" y="155"/>
                  </a:cubicBezTo>
                  <a:cubicBezTo>
                    <a:pt x="98" y="148"/>
                    <a:pt x="131" y="168"/>
                    <a:pt x="152" y="196"/>
                  </a:cubicBezTo>
                  <a:cubicBezTo>
                    <a:pt x="172" y="169"/>
                    <a:pt x="205" y="148"/>
                    <a:pt x="240" y="155"/>
                  </a:cubicBezTo>
                  <a:cubicBezTo>
                    <a:pt x="239" y="134"/>
                    <a:pt x="238" y="113"/>
                    <a:pt x="236" y="92"/>
                  </a:cubicBezTo>
                  <a:cubicBezTo>
                    <a:pt x="208" y="103"/>
                    <a:pt x="181" y="117"/>
                    <a:pt x="152" y="128"/>
                  </a:cubicBezTo>
                  <a:cubicBezTo>
                    <a:pt x="123" y="118"/>
                    <a:pt x="95" y="102"/>
                    <a:pt x="66" y="91"/>
                  </a:cubicBezTo>
                  <a:close/>
                </a:path>
              </a:pathLst>
            </a:custGeom>
            <a:solidFill>
              <a:srgbClr val="3D3836"/>
            </a:solidFill>
            <a:ln>
              <a:noFill/>
            </a:ln>
          </p:spPr>
          <p:txBody>
            <a:bodyPr vert="horz" wrap="square" lIns="91440" tIns="45720" rIns="91440" bIns="45720" numCol="1" anchor="t" anchorCtr="0" compatLnSpc="1">
              <a:prstTxWarp prst="textNoShape">
                <a:avLst/>
              </a:prstTxWarp>
            </a:bodyPr>
            <a:lstStyle/>
            <a:p>
              <a:pPr defTabSz="914400">
                <a:defRPr/>
              </a:pPr>
              <a:endParaRPr lang="zh-CN" altLang="en-US" sz="1800" kern="0">
                <a:solidFill>
                  <a:prstClr val="black"/>
                </a:solidFill>
                <a:ea typeface="微软雅黑"/>
              </a:endParaRPr>
            </a:p>
          </p:txBody>
        </p:sp>
        <p:cxnSp>
          <p:nvCxnSpPr>
            <p:cNvPr id="3" name="直接连接符 2">
              <a:extLst>
                <a:ext uri="{FF2B5EF4-FFF2-40B4-BE49-F238E27FC236}">
                  <a16:creationId xmlns:a16="http://schemas.microsoft.com/office/drawing/2014/main" id="{CB309413-903B-4B7B-895E-CB1FF6E19519}"/>
                </a:ext>
              </a:extLst>
            </p:cNvPr>
            <p:cNvCxnSpPr/>
            <p:nvPr/>
          </p:nvCxnSpPr>
          <p:spPr>
            <a:xfrm>
              <a:off x="2974109" y="2422429"/>
              <a:ext cx="0" cy="651773"/>
            </a:xfrm>
            <a:prstGeom prst="line">
              <a:avLst/>
            </a:prstGeom>
            <a:ln w="15875">
              <a:solidFill>
                <a:srgbClr val="084772"/>
              </a:solidFill>
              <a:prstDash val="sysDash"/>
            </a:ln>
          </p:spPr>
          <p:style>
            <a:lnRef idx="1">
              <a:schemeClr val="accent1"/>
            </a:lnRef>
            <a:fillRef idx="0">
              <a:schemeClr val="accent1"/>
            </a:fillRef>
            <a:effectRef idx="0">
              <a:schemeClr val="accent1"/>
            </a:effectRef>
            <a:fontRef idx="minor">
              <a:schemeClr val="tx1"/>
            </a:fontRef>
          </p:style>
        </p:cxnSp>
      </p:grpSp>
      <p:grpSp>
        <p:nvGrpSpPr>
          <p:cNvPr id="51" name="组合 50">
            <a:extLst>
              <a:ext uri="{FF2B5EF4-FFF2-40B4-BE49-F238E27FC236}">
                <a16:creationId xmlns:a16="http://schemas.microsoft.com/office/drawing/2014/main" id="{022CE3A2-CBE3-4A38-8199-078B3BA855C2}"/>
              </a:ext>
            </a:extLst>
          </p:cNvPr>
          <p:cNvGrpSpPr/>
          <p:nvPr/>
        </p:nvGrpSpPr>
        <p:grpSpPr>
          <a:xfrm>
            <a:off x="3903226" y="3392158"/>
            <a:ext cx="4579551" cy="651773"/>
            <a:chOff x="1302901" y="3676252"/>
            <a:chExt cx="4579551" cy="651773"/>
          </a:xfrm>
        </p:grpSpPr>
        <p:grpSp>
          <p:nvGrpSpPr>
            <p:cNvPr id="29" name="组合 28">
              <a:extLst>
                <a:ext uri="{FF2B5EF4-FFF2-40B4-BE49-F238E27FC236}">
                  <a16:creationId xmlns:a16="http://schemas.microsoft.com/office/drawing/2014/main" id="{FB2CDDDE-3E98-4989-B89A-660C1643791E}"/>
                </a:ext>
              </a:extLst>
            </p:cNvPr>
            <p:cNvGrpSpPr/>
            <p:nvPr/>
          </p:nvGrpSpPr>
          <p:grpSpPr>
            <a:xfrm>
              <a:off x="1302901" y="3676252"/>
              <a:ext cx="4579551" cy="651773"/>
              <a:chOff x="1302901" y="2422429"/>
              <a:chExt cx="4579551" cy="651773"/>
            </a:xfrm>
          </p:grpSpPr>
          <p:sp>
            <p:nvSpPr>
              <p:cNvPr id="30" name="矩形 29">
                <a:extLst>
                  <a:ext uri="{FF2B5EF4-FFF2-40B4-BE49-F238E27FC236}">
                    <a16:creationId xmlns:a16="http://schemas.microsoft.com/office/drawing/2014/main" id="{68EB35CD-0A39-450D-B5E5-EAA6AF26E5E1}"/>
                  </a:ext>
                </a:extLst>
              </p:cNvPr>
              <p:cNvSpPr/>
              <p:nvPr/>
            </p:nvSpPr>
            <p:spPr>
              <a:xfrm>
                <a:off x="1302901" y="2422429"/>
                <a:ext cx="682917" cy="651773"/>
              </a:xfrm>
              <a:prstGeom prst="rect">
                <a:avLst/>
              </a:prstGeom>
              <a:noFill/>
              <a:ln w="15875">
                <a:solidFill>
                  <a:srgbClr val="084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a:extLst>
                  <a:ext uri="{FF2B5EF4-FFF2-40B4-BE49-F238E27FC236}">
                    <a16:creationId xmlns:a16="http://schemas.microsoft.com/office/drawing/2014/main" id="{10181EB4-3408-4A53-BE7B-ABD179ADDDBC}"/>
                  </a:ext>
                </a:extLst>
              </p:cNvPr>
              <p:cNvSpPr/>
              <p:nvPr/>
            </p:nvSpPr>
            <p:spPr>
              <a:xfrm>
                <a:off x="2157263" y="2422429"/>
                <a:ext cx="3513863" cy="651773"/>
              </a:xfrm>
              <a:prstGeom prst="rect">
                <a:avLst/>
              </a:prstGeom>
              <a:noFill/>
              <a:ln w="15875">
                <a:solidFill>
                  <a:srgbClr val="084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a:extLst>
                  <a:ext uri="{FF2B5EF4-FFF2-40B4-BE49-F238E27FC236}">
                    <a16:creationId xmlns:a16="http://schemas.microsoft.com/office/drawing/2014/main" id="{8063AAC0-1ECF-4978-B181-2668FDDB4460}"/>
                  </a:ext>
                </a:extLst>
              </p:cNvPr>
              <p:cNvSpPr txBox="1"/>
              <p:nvPr/>
            </p:nvSpPr>
            <p:spPr>
              <a:xfrm>
                <a:off x="1328821" y="2486705"/>
                <a:ext cx="886449" cy="523220"/>
              </a:xfrm>
              <a:prstGeom prst="rect">
                <a:avLst/>
              </a:prstGeom>
              <a:noFill/>
            </p:spPr>
            <p:txBody>
              <a:bodyPr wrap="square" rtlCol="0">
                <a:spAutoFit/>
              </a:bodyPr>
              <a:lstStyle/>
              <a:p>
                <a:r>
                  <a:rPr lang="en-US" altLang="zh-CN" sz="2800" b="1" spc="300" dirty="0">
                    <a:solidFill>
                      <a:srgbClr val="084772"/>
                    </a:solidFill>
                    <a:latin typeface="微软雅黑" panose="020B0503020204020204" pitchFamily="34" charset="-122"/>
                    <a:ea typeface="微软雅黑" panose="020B0503020204020204" pitchFamily="34" charset="-122"/>
                  </a:rPr>
                  <a:t>02</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33" name="文本框 32">
                <a:extLst>
                  <a:ext uri="{FF2B5EF4-FFF2-40B4-BE49-F238E27FC236}">
                    <a16:creationId xmlns:a16="http://schemas.microsoft.com/office/drawing/2014/main" id="{E6E17B0C-81D7-41D7-A8E3-6F1E22EB902D}"/>
                  </a:ext>
                </a:extLst>
              </p:cNvPr>
              <p:cNvSpPr txBox="1"/>
              <p:nvPr/>
            </p:nvSpPr>
            <p:spPr>
              <a:xfrm>
                <a:off x="3048260" y="2494178"/>
                <a:ext cx="2834192" cy="523220"/>
              </a:xfrm>
              <a:prstGeom prst="rect">
                <a:avLst/>
              </a:prstGeom>
              <a:noFill/>
            </p:spPr>
            <p:txBody>
              <a:bodyPr wrap="square" rtlCol="0">
                <a:spAutoFit/>
              </a:bodyPr>
              <a:lstStyle/>
              <a:p>
                <a:pPr algn="ctr"/>
                <a:r>
                  <a:rPr lang="zh-CN" altLang="en-US" sz="2800" spc="300" dirty="0">
                    <a:solidFill>
                      <a:srgbClr val="084772"/>
                    </a:solidFill>
                    <a:latin typeface="微软雅黑" panose="020B0503020204020204" pitchFamily="34" charset="-122"/>
                    <a:ea typeface="微软雅黑" panose="020B0503020204020204" pitchFamily="34" charset="-122"/>
                  </a:rPr>
                  <a:t>我的</a:t>
                </a:r>
                <a:r>
                  <a:rPr lang="zh-CN" altLang="en-US" sz="2800" spc="300" dirty="0" smtClean="0">
                    <a:solidFill>
                      <a:srgbClr val="084772"/>
                    </a:solidFill>
                    <a:latin typeface="微软雅黑" panose="020B0503020204020204" pitchFamily="34" charset="-122"/>
                    <a:ea typeface="微软雅黑" panose="020B0503020204020204" pitchFamily="34" charset="-122"/>
                  </a:rPr>
                  <a:t>模型</a:t>
                </a:r>
                <a:endParaRPr lang="zh-CN" altLang="en-US" sz="2800" spc="300" dirty="0">
                  <a:solidFill>
                    <a:srgbClr val="084772"/>
                  </a:solidFill>
                  <a:latin typeface="微软雅黑" panose="020B0503020204020204" pitchFamily="34" charset="-122"/>
                  <a:ea typeface="微软雅黑" panose="020B0503020204020204" pitchFamily="34" charset="-122"/>
                </a:endParaRPr>
              </a:p>
            </p:txBody>
          </p:sp>
          <p:cxnSp>
            <p:nvCxnSpPr>
              <p:cNvPr id="35" name="直接连接符 34">
                <a:extLst>
                  <a:ext uri="{FF2B5EF4-FFF2-40B4-BE49-F238E27FC236}">
                    <a16:creationId xmlns:a16="http://schemas.microsoft.com/office/drawing/2014/main" id="{493ADFBF-2D6E-49BA-91C8-A68F26215250}"/>
                  </a:ext>
                </a:extLst>
              </p:cNvPr>
              <p:cNvCxnSpPr/>
              <p:nvPr/>
            </p:nvCxnSpPr>
            <p:spPr>
              <a:xfrm>
                <a:off x="2974109" y="2422429"/>
                <a:ext cx="0" cy="651773"/>
              </a:xfrm>
              <a:prstGeom prst="line">
                <a:avLst/>
              </a:prstGeom>
              <a:ln w="15875">
                <a:solidFill>
                  <a:srgbClr val="084772"/>
                </a:solidFill>
                <a:prstDash val="sysDash"/>
              </a:ln>
            </p:spPr>
            <p:style>
              <a:lnRef idx="1">
                <a:schemeClr val="accent1"/>
              </a:lnRef>
              <a:fillRef idx="0">
                <a:schemeClr val="accent1"/>
              </a:fillRef>
              <a:effectRef idx="0">
                <a:schemeClr val="accent1"/>
              </a:effectRef>
              <a:fontRef idx="minor">
                <a:schemeClr val="tx1"/>
              </a:fontRef>
            </p:style>
          </p:cxnSp>
        </p:grpSp>
        <p:sp>
          <p:nvSpPr>
            <p:cNvPr id="50" name="Freeform 863">
              <a:extLst>
                <a:ext uri="{FF2B5EF4-FFF2-40B4-BE49-F238E27FC236}">
                  <a16:creationId xmlns:a16="http://schemas.microsoft.com/office/drawing/2014/main" id="{CF0A4ADA-8E19-445F-94EC-66BD3CA57FCB}"/>
                </a:ext>
              </a:extLst>
            </p:cNvPr>
            <p:cNvSpPr>
              <a:spLocks noEditPoints="1"/>
            </p:cNvSpPr>
            <p:nvPr/>
          </p:nvSpPr>
          <p:spPr bwMode="auto">
            <a:xfrm>
              <a:off x="2332499" y="3797214"/>
              <a:ext cx="419100" cy="454025"/>
            </a:xfrm>
            <a:custGeom>
              <a:avLst/>
              <a:gdLst>
                <a:gd name="T0" fmla="*/ 112 w 272"/>
                <a:gd name="T1" fmla="*/ 3 h 295"/>
                <a:gd name="T2" fmla="*/ 247 w 272"/>
                <a:gd name="T3" fmla="*/ 73 h 295"/>
                <a:gd name="T4" fmla="*/ 60 w 272"/>
                <a:gd name="T5" fmla="*/ 213 h 295"/>
                <a:gd name="T6" fmla="*/ 88 w 272"/>
                <a:gd name="T7" fmla="*/ 20 h 295"/>
                <a:gd name="T8" fmla="*/ 53 w 272"/>
                <a:gd name="T9" fmla="*/ 164 h 295"/>
                <a:gd name="T10" fmla="*/ 236 w 272"/>
                <a:gd name="T11" fmla="*/ 30 h 295"/>
                <a:gd name="T12" fmla="*/ 222 w 272"/>
                <a:gd name="T13" fmla="*/ 146 h 295"/>
                <a:gd name="T14" fmla="*/ 207 w 272"/>
                <a:gd name="T15" fmla="*/ 219 h 295"/>
                <a:gd name="T16" fmla="*/ 46 w 272"/>
                <a:gd name="T17" fmla="*/ 178 h 295"/>
                <a:gd name="T18" fmla="*/ 194 w 272"/>
                <a:gd name="T19" fmla="*/ 220 h 295"/>
                <a:gd name="T20" fmla="*/ 102 w 272"/>
                <a:gd name="T21" fmla="*/ 180 h 295"/>
                <a:gd name="T22" fmla="*/ 123 w 272"/>
                <a:gd name="T23" fmla="*/ 37 h 295"/>
                <a:gd name="T24" fmla="*/ 208 w 272"/>
                <a:gd name="T25" fmla="*/ 65 h 295"/>
                <a:gd name="T26" fmla="*/ 123 w 272"/>
                <a:gd name="T27" fmla="*/ 37 h 295"/>
                <a:gd name="T28" fmla="*/ 121 w 272"/>
                <a:gd name="T29" fmla="*/ 65 h 295"/>
                <a:gd name="T30" fmla="*/ 198 w 272"/>
                <a:gd name="T31" fmla="*/ 68 h 295"/>
                <a:gd name="T32" fmla="*/ 4 w 272"/>
                <a:gd name="T33" fmla="*/ 93 h 295"/>
                <a:gd name="T34" fmla="*/ 67 w 272"/>
                <a:gd name="T35" fmla="*/ 60 h 295"/>
                <a:gd name="T36" fmla="*/ 92 w 272"/>
                <a:gd name="T37" fmla="*/ 146 h 295"/>
                <a:gd name="T38" fmla="*/ 158 w 272"/>
                <a:gd name="T39" fmla="*/ 90 h 295"/>
                <a:gd name="T40" fmla="*/ 188 w 272"/>
                <a:gd name="T41" fmla="*/ 146 h 295"/>
                <a:gd name="T42" fmla="*/ 115 w 272"/>
                <a:gd name="T43" fmla="*/ 70 h 295"/>
                <a:gd name="T44" fmla="*/ 163 w 272"/>
                <a:gd name="T45" fmla="*/ 103 h 295"/>
                <a:gd name="T46" fmla="*/ 170 w 272"/>
                <a:gd name="T47" fmla="*/ 129 h 295"/>
                <a:gd name="T48" fmla="*/ 130 w 272"/>
                <a:gd name="T49" fmla="*/ 150 h 295"/>
                <a:gd name="T50" fmla="*/ 171 w 272"/>
                <a:gd name="T51" fmla="*/ 142 h 295"/>
                <a:gd name="T52" fmla="*/ 240 w 272"/>
                <a:gd name="T53" fmla="*/ 149 h 295"/>
                <a:gd name="T54" fmla="*/ 247 w 272"/>
                <a:gd name="T55" fmla="*/ 205 h 295"/>
                <a:gd name="T56" fmla="*/ 111 w 272"/>
                <a:gd name="T57" fmla="*/ 282 h 295"/>
                <a:gd name="T58" fmla="*/ 168 w 272"/>
                <a:gd name="T59" fmla="*/ 236 h 295"/>
                <a:gd name="T60" fmla="*/ 103 w 272"/>
                <a:gd name="T61" fmla="*/ 286 h 295"/>
                <a:gd name="T62" fmla="*/ 272 w 272"/>
                <a:gd name="T63" fmla="*/ 226 h 295"/>
                <a:gd name="T64" fmla="*/ 267 w 272"/>
                <a:gd name="T65" fmla="*/ 19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72" h="295">
                  <a:moveTo>
                    <a:pt x="88" y="20"/>
                  </a:moveTo>
                  <a:cubicBezTo>
                    <a:pt x="90" y="10"/>
                    <a:pt x="100" y="0"/>
                    <a:pt x="112" y="3"/>
                  </a:cubicBezTo>
                  <a:cubicBezTo>
                    <a:pt x="157" y="8"/>
                    <a:pt x="203" y="14"/>
                    <a:pt x="248" y="20"/>
                  </a:cubicBezTo>
                  <a:cubicBezTo>
                    <a:pt x="244" y="38"/>
                    <a:pt x="244" y="55"/>
                    <a:pt x="247" y="73"/>
                  </a:cubicBezTo>
                  <a:cubicBezTo>
                    <a:pt x="238" y="127"/>
                    <a:pt x="227" y="180"/>
                    <a:pt x="218" y="234"/>
                  </a:cubicBezTo>
                  <a:cubicBezTo>
                    <a:pt x="165" y="229"/>
                    <a:pt x="112" y="220"/>
                    <a:pt x="60" y="213"/>
                  </a:cubicBezTo>
                  <a:cubicBezTo>
                    <a:pt x="43" y="211"/>
                    <a:pt x="30" y="193"/>
                    <a:pt x="37" y="177"/>
                  </a:cubicBezTo>
                  <a:cubicBezTo>
                    <a:pt x="54" y="125"/>
                    <a:pt x="71" y="73"/>
                    <a:pt x="88" y="20"/>
                  </a:cubicBezTo>
                  <a:close/>
                  <a:moveTo>
                    <a:pt x="102" y="14"/>
                  </a:moveTo>
                  <a:cubicBezTo>
                    <a:pt x="84" y="63"/>
                    <a:pt x="69" y="114"/>
                    <a:pt x="53" y="164"/>
                  </a:cubicBezTo>
                  <a:cubicBezTo>
                    <a:pt x="103" y="167"/>
                    <a:pt x="153" y="176"/>
                    <a:pt x="203" y="180"/>
                  </a:cubicBezTo>
                  <a:cubicBezTo>
                    <a:pt x="214" y="130"/>
                    <a:pt x="225" y="80"/>
                    <a:pt x="236" y="30"/>
                  </a:cubicBezTo>
                  <a:cubicBezTo>
                    <a:pt x="192" y="24"/>
                    <a:pt x="147" y="17"/>
                    <a:pt x="102" y="14"/>
                  </a:cubicBezTo>
                  <a:close/>
                  <a:moveTo>
                    <a:pt x="222" y="146"/>
                  </a:moveTo>
                  <a:cubicBezTo>
                    <a:pt x="217" y="162"/>
                    <a:pt x="217" y="179"/>
                    <a:pt x="207" y="193"/>
                  </a:cubicBezTo>
                  <a:cubicBezTo>
                    <a:pt x="200" y="200"/>
                    <a:pt x="206" y="210"/>
                    <a:pt x="207" y="219"/>
                  </a:cubicBezTo>
                  <a:cubicBezTo>
                    <a:pt x="216" y="196"/>
                    <a:pt x="219" y="170"/>
                    <a:pt x="222" y="146"/>
                  </a:cubicBezTo>
                  <a:close/>
                  <a:moveTo>
                    <a:pt x="46" y="178"/>
                  </a:moveTo>
                  <a:cubicBezTo>
                    <a:pt x="45" y="188"/>
                    <a:pt x="49" y="200"/>
                    <a:pt x="61" y="202"/>
                  </a:cubicBezTo>
                  <a:cubicBezTo>
                    <a:pt x="105" y="209"/>
                    <a:pt x="150" y="215"/>
                    <a:pt x="194" y="220"/>
                  </a:cubicBezTo>
                  <a:cubicBezTo>
                    <a:pt x="193" y="210"/>
                    <a:pt x="193" y="200"/>
                    <a:pt x="192" y="190"/>
                  </a:cubicBezTo>
                  <a:cubicBezTo>
                    <a:pt x="162" y="188"/>
                    <a:pt x="132" y="183"/>
                    <a:pt x="102" y="180"/>
                  </a:cubicBezTo>
                  <a:cubicBezTo>
                    <a:pt x="83" y="178"/>
                    <a:pt x="64" y="173"/>
                    <a:pt x="46" y="178"/>
                  </a:cubicBezTo>
                  <a:close/>
                  <a:moveTo>
                    <a:pt x="123" y="37"/>
                  </a:moveTo>
                  <a:cubicBezTo>
                    <a:pt x="122" y="42"/>
                    <a:pt x="121" y="50"/>
                    <a:pt x="120" y="54"/>
                  </a:cubicBezTo>
                  <a:cubicBezTo>
                    <a:pt x="150" y="57"/>
                    <a:pt x="179" y="62"/>
                    <a:pt x="208" y="65"/>
                  </a:cubicBezTo>
                  <a:cubicBezTo>
                    <a:pt x="208" y="61"/>
                    <a:pt x="209" y="52"/>
                    <a:pt x="210" y="48"/>
                  </a:cubicBezTo>
                  <a:cubicBezTo>
                    <a:pt x="181" y="44"/>
                    <a:pt x="152" y="40"/>
                    <a:pt x="123" y="37"/>
                  </a:cubicBezTo>
                  <a:close/>
                  <a:moveTo>
                    <a:pt x="114" y="59"/>
                  </a:moveTo>
                  <a:cubicBezTo>
                    <a:pt x="116" y="61"/>
                    <a:pt x="119" y="64"/>
                    <a:pt x="121" y="65"/>
                  </a:cubicBezTo>
                  <a:cubicBezTo>
                    <a:pt x="150" y="70"/>
                    <a:pt x="179" y="76"/>
                    <a:pt x="208" y="75"/>
                  </a:cubicBezTo>
                  <a:cubicBezTo>
                    <a:pt x="206" y="73"/>
                    <a:pt x="201" y="70"/>
                    <a:pt x="198" y="68"/>
                  </a:cubicBezTo>
                  <a:cubicBezTo>
                    <a:pt x="170" y="65"/>
                    <a:pt x="142" y="59"/>
                    <a:pt x="114" y="59"/>
                  </a:cubicBezTo>
                  <a:close/>
                  <a:moveTo>
                    <a:pt x="4" y="93"/>
                  </a:moveTo>
                  <a:cubicBezTo>
                    <a:pt x="0" y="119"/>
                    <a:pt x="23" y="140"/>
                    <a:pt x="34" y="163"/>
                  </a:cubicBezTo>
                  <a:cubicBezTo>
                    <a:pt x="45" y="129"/>
                    <a:pt x="57" y="94"/>
                    <a:pt x="67" y="60"/>
                  </a:cubicBezTo>
                  <a:cubicBezTo>
                    <a:pt x="46" y="69"/>
                    <a:pt x="14" y="68"/>
                    <a:pt x="4" y="93"/>
                  </a:cubicBezTo>
                  <a:close/>
                  <a:moveTo>
                    <a:pt x="92" y="146"/>
                  </a:moveTo>
                  <a:cubicBezTo>
                    <a:pt x="100" y="145"/>
                    <a:pt x="112" y="152"/>
                    <a:pt x="118" y="143"/>
                  </a:cubicBezTo>
                  <a:cubicBezTo>
                    <a:pt x="132" y="126"/>
                    <a:pt x="144" y="107"/>
                    <a:pt x="158" y="90"/>
                  </a:cubicBezTo>
                  <a:cubicBezTo>
                    <a:pt x="164" y="89"/>
                    <a:pt x="169" y="87"/>
                    <a:pt x="175" y="86"/>
                  </a:cubicBezTo>
                  <a:cubicBezTo>
                    <a:pt x="180" y="106"/>
                    <a:pt x="184" y="126"/>
                    <a:pt x="188" y="146"/>
                  </a:cubicBezTo>
                  <a:cubicBezTo>
                    <a:pt x="194" y="125"/>
                    <a:pt x="199" y="103"/>
                    <a:pt x="203" y="81"/>
                  </a:cubicBezTo>
                  <a:cubicBezTo>
                    <a:pt x="174" y="78"/>
                    <a:pt x="144" y="74"/>
                    <a:pt x="115" y="70"/>
                  </a:cubicBezTo>
                  <a:cubicBezTo>
                    <a:pt x="107" y="95"/>
                    <a:pt x="99" y="121"/>
                    <a:pt x="92" y="146"/>
                  </a:cubicBezTo>
                  <a:close/>
                  <a:moveTo>
                    <a:pt x="163" y="103"/>
                  </a:moveTo>
                  <a:cubicBezTo>
                    <a:pt x="158" y="111"/>
                    <a:pt x="153" y="118"/>
                    <a:pt x="148" y="126"/>
                  </a:cubicBezTo>
                  <a:cubicBezTo>
                    <a:pt x="155" y="127"/>
                    <a:pt x="163" y="128"/>
                    <a:pt x="170" y="129"/>
                  </a:cubicBezTo>
                  <a:cubicBezTo>
                    <a:pt x="168" y="120"/>
                    <a:pt x="166" y="112"/>
                    <a:pt x="163" y="103"/>
                  </a:cubicBezTo>
                  <a:close/>
                  <a:moveTo>
                    <a:pt x="130" y="150"/>
                  </a:moveTo>
                  <a:cubicBezTo>
                    <a:pt x="145" y="152"/>
                    <a:pt x="159" y="154"/>
                    <a:pt x="174" y="156"/>
                  </a:cubicBezTo>
                  <a:cubicBezTo>
                    <a:pt x="173" y="152"/>
                    <a:pt x="172" y="145"/>
                    <a:pt x="171" y="142"/>
                  </a:cubicBezTo>
                  <a:cubicBezTo>
                    <a:pt x="157" y="138"/>
                    <a:pt x="138" y="133"/>
                    <a:pt x="130" y="150"/>
                  </a:cubicBezTo>
                  <a:close/>
                  <a:moveTo>
                    <a:pt x="240" y="149"/>
                  </a:moveTo>
                  <a:cubicBezTo>
                    <a:pt x="237" y="170"/>
                    <a:pt x="233" y="191"/>
                    <a:pt x="230" y="212"/>
                  </a:cubicBezTo>
                  <a:cubicBezTo>
                    <a:pt x="235" y="210"/>
                    <a:pt x="241" y="208"/>
                    <a:pt x="247" y="205"/>
                  </a:cubicBezTo>
                  <a:cubicBezTo>
                    <a:pt x="249" y="211"/>
                    <a:pt x="251" y="217"/>
                    <a:pt x="253" y="223"/>
                  </a:cubicBezTo>
                  <a:cubicBezTo>
                    <a:pt x="205" y="243"/>
                    <a:pt x="158" y="263"/>
                    <a:pt x="111" y="282"/>
                  </a:cubicBezTo>
                  <a:cubicBezTo>
                    <a:pt x="109" y="274"/>
                    <a:pt x="106" y="264"/>
                    <a:pt x="115" y="260"/>
                  </a:cubicBezTo>
                  <a:cubicBezTo>
                    <a:pt x="132" y="250"/>
                    <a:pt x="151" y="245"/>
                    <a:pt x="168" y="236"/>
                  </a:cubicBezTo>
                  <a:cubicBezTo>
                    <a:pt x="134" y="231"/>
                    <a:pt x="101" y="226"/>
                    <a:pt x="67" y="222"/>
                  </a:cubicBezTo>
                  <a:cubicBezTo>
                    <a:pt x="78" y="243"/>
                    <a:pt x="89" y="265"/>
                    <a:pt x="103" y="286"/>
                  </a:cubicBezTo>
                  <a:cubicBezTo>
                    <a:pt x="108" y="295"/>
                    <a:pt x="120" y="291"/>
                    <a:pt x="128" y="287"/>
                  </a:cubicBezTo>
                  <a:cubicBezTo>
                    <a:pt x="176" y="267"/>
                    <a:pt x="224" y="248"/>
                    <a:pt x="272" y="226"/>
                  </a:cubicBezTo>
                  <a:cubicBezTo>
                    <a:pt x="267" y="220"/>
                    <a:pt x="263" y="214"/>
                    <a:pt x="258" y="208"/>
                  </a:cubicBezTo>
                  <a:cubicBezTo>
                    <a:pt x="261" y="202"/>
                    <a:pt x="265" y="196"/>
                    <a:pt x="267" y="190"/>
                  </a:cubicBezTo>
                  <a:cubicBezTo>
                    <a:pt x="259" y="176"/>
                    <a:pt x="250" y="162"/>
                    <a:pt x="240" y="149"/>
                  </a:cubicBezTo>
                  <a:close/>
                </a:path>
              </a:pathLst>
            </a:custGeom>
            <a:solidFill>
              <a:srgbClr val="3D3836"/>
            </a:solidFill>
            <a:ln>
              <a:noFill/>
            </a:ln>
          </p:spPr>
          <p:txBody>
            <a:bodyPr vert="horz" wrap="square" lIns="91440" tIns="45720" rIns="91440" bIns="45720" numCol="1" anchor="t" anchorCtr="0" compatLnSpc="1">
              <a:prstTxWarp prst="textNoShape">
                <a:avLst/>
              </a:prstTxWarp>
            </a:bodyPr>
            <a:lstStyle/>
            <a:p>
              <a:pPr defTabSz="914400">
                <a:defRPr/>
              </a:pPr>
              <a:endParaRPr lang="zh-CN" altLang="en-US" sz="1800" kern="0">
                <a:solidFill>
                  <a:prstClr val="black"/>
                </a:solidFill>
                <a:ea typeface="微软雅黑"/>
              </a:endParaRPr>
            </a:p>
          </p:txBody>
        </p:sp>
      </p:grpSp>
      <p:grpSp>
        <p:nvGrpSpPr>
          <p:cNvPr id="53" name="组合 52">
            <a:extLst>
              <a:ext uri="{FF2B5EF4-FFF2-40B4-BE49-F238E27FC236}">
                <a16:creationId xmlns:a16="http://schemas.microsoft.com/office/drawing/2014/main" id="{6BD084DC-5668-4BA8-BDA4-A1AD3B520C9F}"/>
              </a:ext>
            </a:extLst>
          </p:cNvPr>
          <p:cNvGrpSpPr/>
          <p:nvPr/>
        </p:nvGrpSpPr>
        <p:grpSpPr>
          <a:xfrm>
            <a:off x="3903226" y="4382886"/>
            <a:ext cx="4579551" cy="651773"/>
            <a:chOff x="6725758" y="2422429"/>
            <a:chExt cx="4579551" cy="651773"/>
          </a:xfrm>
        </p:grpSpPr>
        <p:grpSp>
          <p:nvGrpSpPr>
            <p:cNvPr id="36" name="组合 35">
              <a:extLst>
                <a:ext uri="{FF2B5EF4-FFF2-40B4-BE49-F238E27FC236}">
                  <a16:creationId xmlns:a16="http://schemas.microsoft.com/office/drawing/2014/main" id="{88B5E0D2-AF33-4FA6-A7F9-6AB10425920D}"/>
                </a:ext>
              </a:extLst>
            </p:cNvPr>
            <p:cNvGrpSpPr/>
            <p:nvPr/>
          </p:nvGrpSpPr>
          <p:grpSpPr>
            <a:xfrm>
              <a:off x="6725758" y="2422429"/>
              <a:ext cx="4579551" cy="651773"/>
              <a:chOff x="1302901" y="2422429"/>
              <a:chExt cx="4579551" cy="651773"/>
            </a:xfrm>
          </p:grpSpPr>
          <p:sp>
            <p:nvSpPr>
              <p:cNvPr id="37" name="矩形 36">
                <a:extLst>
                  <a:ext uri="{FF2B5EF4-FFF2-40B4-BE49-F238E27FC236}">
                    <a16:creationId xmlns:a16="http://schemas.microsoft.com/office/drawing/2014/main" id="{9E7CB734-A75B-45BA-B7A5-021AD87398B8}"/>
                  </a:ext>
                </a:extLst>
              </p:cNvPr>
              <p:cNvSpPr/>
              <p:nvPr/>
            </p:nvSpPr>
            <p:spPr>
              <a:xfrm>
                <a:off x="1302901" y="2422429"/>
                <a:ext cx="682917" cy="651773"/>
              </a:xfrm>
              <a:prstGeom prst="rect">
                <a:avLst/>
              </a:prstGeom>
              <a:noFill/>
              <a:ln w="15875">
                <a:solidFill>
                  <a:srgbClr val="084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a:extLst>
                  <a:ext uri="{FF2B5EF4-FFF2-40B4-BE49-F238E27FC236}">
                    <a16:creationId xmlns:a16="http://schemas.microsoft.com/office/drawing/2014/main" id="{86ED261D-9665-49E9-87EA-9A281F805F56}"/>
                  </a:ext>
                </a:extLst>
              </p:cNvPr>
              <p:cNvSpPr/>
              <p:nvPr/>
            </p:nvSpPr>
            <p:spPr>
              <a:xfrm>
                <a:off x="2157263" y="2422429"/>
                <a:ext cx="3513863" cy="651773"/>
              </a:xfrm>
              <a:prstGeom prst="rect">
                <a:avLst/>
              </a:prstGeom>
              <a:noFill/>
              <a:ln w="15875">
                <a:solidFill>
                  <a:srgbClr val="0847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a:extLst>
                  <a:ext uri="{FF2B5EF4-FFF2-40B4-BE49-F238E27FC236}">
                    <a16:creationId xmlns:a16="http://schemas.microsoft.com/office/drawing/2014/main" id="{A7827271-CEA0-470C-B593-DE89F889427F}"/>
                  </a:ext>
                </a:extLst>
              </p:cNvPr>
              <p:cNvSpPr txBox="1"/>
              <p:nvPr/>
            </p:nvSpPr>
            <p:spPr>
              <a:xfrm>
                <a:off x="1328821" y="2486705"/>
                <a:ext cx="886449" cy="523220"/>
              </a:xfrm>
              <a:prstGeom prst="rect">
                <a:avLst/>
              </a:prstGeom>
              <a:noFill/>
            </p:spPr>
            <p:txBody>
              <a:bodyPr wrap="square" rtlCol="0">
                <a:spAutoFit/>
              </a:bodyPr>
              <a:lstStyle/>
              <a:p>
                <a:pPr algn="ctr"/>
                <a:r>
                  <a:rPr lang="en-US" altLang="zh-CN" sz="2800" b="1" spc="300" dirty="0">
                    <a:solidFill>
                      <a:srgbClr val="084772"/>
                    </a:solidFill>
                    <a:latin typeface="微软雅黑" panose="020B0503020204020204" pitchFamily="34" charset="-122"/>
                    <a:ea typeface="微软雅黑" panose="020B0503020204020204" pitchFamily="34" charset="-122"/>
                  </a:rPr>
                  <a:t>03</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40" name="文本框 39">
                <a:extLst>
                  <a:ext uri="{FF2B5EF4-FFF2-40B4-BE49-F238E27FC236}">
                    <a16:creationId xmlns:a16="http://schemas.microsoft.com/office/drawing/2014/main" id="{9CFD97F3-D29E-4D37-946E-8FD6044622F6}"/>
                  </a:ext>
                </a:extLst>
              </p:cNvPr>
              <p:cNvSpPr txBox="1"/>
              <p:nvPr/>
            </p:nvSpPr>
            <p:spPr>
              <a:xfrm>
                <a:off x="3048260" y="2494178"/>
                <a:ext cx="2834192" cy="523220"/>
              </a:xfrm>
              <a:prstGeom prst="rect">
                <a:avLst/>
              </a:prstGeom>
              <a:noFill/>
            </p:spPr>
            <p:txBody>
              <a:bodyPr wrap="square" rtlCol="0">
                <a:spAutoFit/>
              </a:bodyPr>
              <a:lstStyle/>
              <a:p>
                <a:pPr algn="ctr"/>
                <a:r>
                  <a:rPr lang="zh-CN" altLang="en-US" sz="2800" spc="300" dirty="0" smtClean="0">
                    <a:solidFill>
                      <a:srgbClr val="084772"/>
                    </a:solidFill>
                    <a:latin typeface="微软雅黑" panose="020B0503020204020204" pitchFamily="34" charset="-122"/>
                    <a:ea typeface="微软雅黑" panose="020B0503020204020204" pitchFamily="34" charset="-122"/>
                  </a:rPr>
                  <a:t>总结</a:t>
                </a:r>
                <a:endParaRPr lang="zh-CN" altLang="en-US" sz="2800" spc="300" dirty="0">
                  <a:solidFill>
                    <a:srgbClr val="084772"/>
                  </a:solidFill>
                  <a:latin typeface="微软雅黑" panose="020B0503020204020204" pitchFamily="34" charset="-122"/>
                  <a:ea typeface="微软雅黑" panose="020B0503020204020204" pitchFamily="34" charset="-122"/>
                </a:endParaRPr>
              </a:p>
            </p:txBody>
          </p:sp>
          <p:cxnSp>
            <p:nvCxnSpPr>
              <p:cNvPr id="42" name="直接连接符 41">
                <a:extLst>
                  <a:ext uri="{FF2B5EF4-FFF2-40B4-BE49-F238E27FC236}">
                    <a16:creationId xmlns:a16="http://schemas.microsoft.com/office/drawing/2014/main" id="{F77B7D46-A216-4E05-97B0-0E06104AAD22}"/>
                  </a:ext>
                </a:extLst>
              </p:cNvPr>
              <p:cNvCxnSpPr/>
              <p:nvPr/>
            </p:nvCxnSpPr>
            <p:spPr>
              <a:xfrm>
                <a:off x="2974109" y="2422429"/>
                <a:ext cx="0" cy="651773"/>
              </a:xfrm>
              <a:prstGeom prst="line">
                <a:avLst/>
              </a:prstGeom>
              <a:ln w="15875">
                <a:solidFill>
                  <a:srgbClr val="084772"/>
                </a:solidFill>
                <a:prstDash val="sysDash"/>
              </a:ln>
            </p:spPr>
            <p:style>
              <a:lnRef idx="1">
                <a:schemeClr val="accent1"/>
              </a:lnRef>
              <a:fillRef idx="0">
                <a:schemeClr val="accent1"/>
              </a:fillRef>
              <a:effectRef idx="0">
                <a:schemeClr val="accent1"/>
              </a:effectRef>
              <a:fontRef idx="minor">
                <a:schemeClr val="tx1"/>
              </a:fontRef>
            </p:style>
          </p:cxnSp>
        </p:grpSp>
        <p:sp>
          <p:nvSpPr>
            <p:cNvPr id="52" name="Freeform 889">
              <a:extLst>
                <a:ext uri="{FF2B5EF4-FFF2-40B4-BE49-F238E27FC236}">
                  <a16:creationId xmlns:a16="http://schemas.microsoft.com/office/drawing/2014/main" id="{827A6409-15A8-49CB-BBAF-BB9BB9BCC848}"/>
                </a:ext>
              </a:extLst>
            </p:cNvPr>
            <p:cNvSpPr>
              <a:spLocks noEditPoints="1"/>
            </p:cNvSpPr>
            <p:nvPr/>
          </p:nvSpPr>
          <p:spPr bwMode="auto">
            <a:xfrm>
              <a:off x="7776516" y="2486705"/>
              <a:ext cx="449005" cy="467135"/>
            </a:xfrm>
            <a:custGeom>
              <a:avLst/>
              <a:gdLst>
                <a:gd name="T0" fmla="*/ 178 w 178"/>
                <a:gd name="T1" fmla="*/ 180 h 185"/>
                <a:gd name="T2" fmla="*/ 5 w 178"/>
                <a:gd name="T3" fmla="*/ 185 h 185"/>
                <a:gd name="T4" fmla="*/ 0 w 178"/>
                <a:gd name="T5" fmla="*/ 180 h 185"/>
                <a:gd name="T6" fmla="*/ 173 w 178"/>
                <a:gd name="T7" fmla="*/ 175 h 185"/>
                <a:gd name="T8" fmla="*/ 6 w 178"/>
                <a:gd name="T9" fmla="*/ 162 h 185"/>
                <a:gd name="T10" fmla="*/ 11 w 178"/>
                <a:gd name="T11" fmla="*/ 167 h 185"/>
                <a:gd name="T12" fmla="*/ 172 w 178"/>
                <a:gd name="T13" fmla="*/ 162 h 185"/>
                <a:gd name="T14" fmla="*/ 167 w 178"/>
                <a:gd name="T15" fmla="*/ 157 h 185"/>
                <a:gd name="T16" fmla="*/ 6 w 178"/>
                <a:gd name="T17" fmla="*/ 162 h 185"/>
                <a:gd name="T18" fmla="*/ 8 w 178"/>
                <a:gd name="T19" fmla="*/ 50 h 185"/>
                <a:gd name="T20" fmla="*/ 91 w 178"/>
                <a:gd name="T21" fmla="*/ 1 h 185"/>
                <a:gd name="T22" fmla="*/ 174 w 178"/>
                <a:gd name="T23" fmla="*/ 57 h 185"/>
                <a:gd name="T24" fmla="*/ 9 w 178"/>
                <a:gd name="T25" fmla="*/ 61 h 185"/>
                <a:gd name="T26" fmla="*/ 77 w 178"/>
                <a:gd name="T27" fmla="*/ 34 h 185"/>
                <a:gd name="T28" fmla="*/ 101 w 178"/>
                <a:gd name="T29" fmla="*/ 34 h 185"/>
                <a:gd name="T30" fmla="*/ 77 w 178"/>
                <a:gd name="T31" fmla="*/ 34 h 185"/>
                <a:gd name="T32" fmla="*/ 19 w 178"/>
                <a:gd name="T33" fmla="*/ 141 h 185"/>
                <a:gd name="T34" fmla="*/ 25 w 178"/>
                <a:gd name="T35" fmla="*/ 147 h 185"/>
                <a:gd name="T36" fmla="*/ 54 w 178"/>
                <a:gd name="T37" fmla="*/ 142 h 185"/>
                <a:gd name="T38" fmla="*/ 49 w 178"/>
                <a:gd name="T39" fmla="*/ 137 h 185"/>
                <a:gd name="T40" fmla="*/ 47 w 178"/>
                <a:gd name="T41" fmla="*/ 80 h 185"/>
                <a:gd name="T42" fmla="*/ 54 w 178"/>
                <a:gd name="T43" fmla="*/ 76 h 185"/>
                <a:gd name="T44" fmla="*/ 50 w 178"/>
                <a:gd name="T45" fmla="*/ 70 h 185"/>
                <a:gd name="T46" fmla="*/ 19 w 178"/>
                <a:gd name="T47" fmla="*/ 75 h 185"/>
                <a:gd name="T48" fmla="*/ 24 w 178"/>
                <a:gd name="T49" fmla="*/ 80 h 185"/>
                <a:gd name="T50" fmla="*/ 25 w 178"/>
                <a:gd name="T51" fmla="*/ 137 h 185"/>
                <a:gd name="T52" fmla="*/ 77 w 178"/>
                <a:gd name="T53" fmla="*/ 137 h 185"/>
                <a:gd name="T54" fmla="*/ 72 w 178"/>
                <a:gd name="T55" fmla="*/ 142 h 185"/>
                <a:gd name="T56" fmla="*/ 101 w 178"/>
                <a:gd name="T57" fmla="*/ 147 h 185"/>
                <a:gd name="T58" fmla="*/ 106 w 178"/>
                <a:gd name="T59" fmla="*/ 141 h 185"/>
                <a:gd name="T60" fmla="*/ 100 w 178"/>
                <a:gd name="T61" fmla="*/ 137 h 185"/>
                <a:gd name="T62" fmla="*/ 101 w 178"/>
                <a:gd name="T63" fmla="*/ 80 h 185"/>
                <a:gd name="T64" fmla="*/ 106 w 178"/>
                <a:gd name="T65" fmla="*/ 75 h 185"/>
                <a:gd name="T66" fmla="*/ 78 w 178"/>
                <a:gd name="T67" fmla="*/ 70 h 185"/>
                <a:gd name="T68" fmla="*/ 72 w 178"/>
                <a:gd name="T69" fmla="*/ 76 h 185"/>
                <a:gd name="T70" fmla="*/ 78 w 178"/>
                <a:gd name="T71" fmla="*/ 80 h 185"/>
                <a:gd name="T72" fmla="*/ 77 w 178"/>
                <a:gd name="T73" fmla="*/ 137 h 185"/>
                <a:gd name="T74" fmla="*/ 124 w 178"/>
                <a:gd name="T75" fmla="*/ 141 h 185"/>
                <a:gd name="T76" fmla="*/ 130 w 178"/>
                <a:gd name="T77" fmla="*/ 147 h 185"/>
                <a:gd name="T78" fmla="*/ 159 w 178"/>
                <a:gd name="T79" fmla="*/ 142 h 185"/>
                <a:gd name="T80" fmla="*/ 154 w 178"/>
                <a:gd name="T81" fmla="*/ 137 h 185"/>
                <a:gd name="T82" fmla="*/ 152 w 178"/>
                <a:gd name="T83" fmla="*/ 80 h 185"/>
                <a:gd name="T84" fmla="*/ 159 w 178"/>
                <a:gd name="T85" fmla="*/ 76 h 185"/>
                <a:gd name="T86" fmla="*/ 155 w 178"/>
                <a:gd name="T87" fmla="*/ 70 h 185"/>
                <a:gd name="T88" fmla="*/ 124 w 178"/>
                <a:gd name="T89" fmla="*/ 75 h 185"/>
                <a:gd name="T90" fmla="*/ 129 w 178"/>
                <a:gd name="T91" fmla="*/ 80 h 185"/>
                <a:gd name="T92" fmla="*/ 130 w 178"/>
                <a:gd name="T93" fmla="*/ 137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78" h="185">
                  <a:moveTo>
                    <a:pt x="178" y="180"/>
                  </a:moveTo>
                  <a:cubicBezTo>
                    <a:pt x="178" y="180"/>
                    <a:pt x="178" y="180"/>
                    <a:pt x="178" y="180"/>
                  </a:cubicBezTo>
                  <a:cubicBezTo>
                    <a:pt x="178" y="183"/>
                    <a:pt x="176" y="185"/>
                    <a:pt x="173" y="185"/>
                  </a:cubicBezTo>
                  <a:cubicBezTo>
                    <a:pt x="5" y="185"/>
                    <a:pt x="5" y="185"/>
                    <a:pt x="5" y="185"/>
                  </a:cubicBezTo>
                  <a:cubicBezTo>
                    <a:pt x="2" y="185"/>
                    <a:pt x="0" y="183"/>
                    <a:pt x="0" y="180"/>
                  </a:cubicBezTo>
                  <a:cubicBezTo>
                    <a:pt x="0" y="180"/>
                    <a:pt x="0" y="180"/>
                    <a:pt x="0" y="180"/>
                  </a:cubicBezTo>
                  <a:cubicBezTo>
                    <a:pt x="0" y="177"/>
                    <a:pt x="2" y="175"/>
                    <a:pt x="5" y="175"/>
                  </a:cubicBezTo>
                  <a:cubicBezTo>
                    <a:pt x="173" y="175"/>
                    <a:pt x="173" y="175"/>
                    <a:pt x="173" y="175"/>
                  </a:cubicBezTo>
                  <a:cubicBezTo>
                    <a:pt x="176" y="175"/>
                    <a:pt x="178" y="177"/>
                    <a:pt x="178" y="180"/>
                  </a:cubicBezTo>
                  <a:close/>
                  <a:moveTo>
                    <a:pt x="6" y="162"/>
                  </a:moveTo>
                  <a:cubicBezTo>
                    <a:pt x="6" y="162"/>
                    <a:pt x="6" y="162"/>
                    <a:pt x="6" y="162"/>
                  </a:cubicBezTo>
                  <a:cubicBezTo>
                    <a:pt x="6" y="165"/>
                    <a:pt x="9" y="167"/>
                    <a:pt x="11" y="167"/>
                  </a:cubicBezTo>
                  <a:cubicBezTo>
                    <a:pt x="167" y="167"/>
                    <a:pt x="167" y="167"/>
                    <a:pt x="167" y="167"/>
                  </a:cubicBezTo>
                  <a:cubicBezTo>
                    <a:pt x="169" y="167"/>
                    <a:pt x="172" y="165"/>
                    <a:pt x="172" y="162"/>
                  </a:cubicBezTo>
                  <a:cubicBezTo>
                    <a:pt x="172" y="162"/>
                    <a:pt x="172" y="162"/>
                    <a:pt x="172" y="162"/>
                  </a:cubicBezTo>
                  <a:cubicBezTo>
                    <a:pt x="172" y="159"/>
                    <a:pt x="169" y="157"/>
                    <a:pt x="167" y="157"/>
                  </a:cubicBezTo>
                  <a:cubicBezTo>
                    <a:pt x="11" y="157"/>
                    <a:pt x="11" y="157"/>
                    <a:pt x="11" y="157"/>
                  </a:cubicBezTo>
                  <a:cubicBezTo>
                    <a:pt x="9" y="157"/>
                    <a:pt x="6" y="159"/>
                    <a:pt x="6" y="162"/>
                  </a:cubicBezTo>
                  <a:close/>
                  <a:moveTo>
                    <a:pt x="4" y="57"/>
                  </a:moveTo>
                  <a:cubicBezTo>
                    <a:pt x="4" y="54"/>
                    <a:pt x="3" y="52"/>
                    <a:pt x="8" y="50"/>
                  </a:cubicBezTo>
                  <a:cubicBezTo>
                    <a:pt x="12" y="47"/>
                    <a:pt x="87" y="1"/>
                    <a:pt x="87" y="1"/>
                  </a:cubicBezTo>
                  <a:cubicBezTo>
                    <a:pt x="88" y="0"/>
                    <a:pt x="90" y="0"/>
                    <a:pt x="91" y="1"/>
                  </a:cubicBezTo>
                  <a:cubicBezTo>
                    <a:pt x="91" y="1"/>
                    <a:pt x="167" y="47"/>
                    <a:pt x="170" y="50"/>
                  </a:cubicBezTo>
                  <a:cubicBezTo>
                    <a:pt x="174" y="52"/>
                    <a:pt x="174" y="54"/>
                    <a:pt x="174" y="57"/>
                  </a:cubicBezTo>
                  <a:cubicBezTo>
                    <a:pt x="174" y="59"/>
                    <a:pt x="171" y="61"/>
                    <a:pt x="169" y="61"/>
                  </a:cubicBezTo>
                  <a:cubicBezTo>
                    <a:pt x="9" y="61"/>
                    <a:pt x="9" y="61"/>
                    <a:pt x="9" y="61"/>
                  </a:cubicBezTo>
                  <a:cubicBezTo>
                    <a:pt x="7" y="61"/>
                    <a:pt x="4" y="59"/>
                    <a:pt x="4" y="57"/>
                  </a:cubicBezTo>
                  <a:close/>
                  <a:moveTo>
                    <a:pt x="77" y="34"/>
                  </a:moveTo>
                  <a:cubicBezTo>
                    <a:pt x="77" y="40"/>
                    <a:pt x="83" y="45"/>
                    <a:pt x="89" y="45"/>
                  </a:cubicBezTo>
                  <a:cubicBezTo>
                    <a:pt x="95" y="45"/>
                    <a:pt x="101" y="40"/>
                    <a:pt x="101" y="34"/>
                  </a:cubicBezTo>
                  <a:cubicBezTo>
                    <a:pt x="101" y="27"/>
                    <a:pt x="95" y="22"/>
                    <a:pt x="89" y="22"/>
                  </a:cubicBezTo>
                  <a:cubicBezTo>
                    <a:pt x="83" y="22"/>
                    <a:pt x="77" y="27"/>
                    <a:pt x="77" y="34"/>
                  </a:cubicBezTo>
                  <a:close/>
                  <a:moveTo>
                    <a:pt x="24" y="137"/>
                  </a:moveTo>
                  <a:cubicBezTo>
                    <a:pt x="21" y="137"/>
                    <a:pt x="19" y="139"/>
                    <a:pt x="19" y="141"/>
                  </a:cubicBezTo>
                  <a:cubicBezTo>
                    <a:pt x="19" y="142"/>
                    <a:pt x="19" y="142"/>
                    <a:pt x="19" y="142"/>
                  </a:cubicBezTo>
                  <a:cubicBezTo>
                    <a:pt x="19" y="144"/>
                    <a:pt x="22" y="147"/>
                    <a:pt x="25" y="147"/>
                  </a:cubicBezTo>
                  <a:cubicBezTo>
                    <a:pt x="49" y="147"/>
                    <a:pt x="49" y="147"/>
                    <a:pt x="49" y="147"/>
                  </a:cubicBezTo>
                  <a:cubicBezTo>
                    <a:pt x="52" y="147"/>
                    <a:pt x="54" y="144"/>
                    <a:pt x="54" y="142"/>
                  </a:cubicBezTo>
                  <a:cubicBezTo>
                    <a:pt x="54" y="141"/>
                    <a:pt x="54" y="141"/>
                    <a:pt x="54" y="141"/>
                  </a:cubicBezTo>
                  <a:cubicBezTo>
                    <a:pt x="54" y="139"/>
                    <a:pt x="52" y="137"/>
                    <a:pt x="49" y="137"/>
                  </a:cubicBezTo>
                  <a:cubicBezTo>
                    <a:pt x="47" y="137"/>
                    <a:pt x="47" y="137"/>
                    <a:pt x="47" y="137"/>
                  </a:cubicBezTo>
                  <a:cubicBezTo>
                    <a:pt x="47" y="80"/>
                    <a:pt x="47" y="80"/>
                    <a:pt x="47" y="80"/>
                  </a:cubicBezTo>
                  <a:cubicBezTo>
                    <a:pt x="49" y="80"/>
                    <a:pt x="49" y="80"/>
                    <a:pt x="49" y="80"/>
                  </a:cubicBezTo>
                  <a:cubicBezTo>
                    <a:pt x="52" y="80"/>
                    <a:pt x="54" y="78"/>
                    <a:pt x="54" y="76"/>
                  </a:cubicBezTo>
                  <a:cubicBezTo>
                    <a:pt x="54" y="75"/>
                    <a:pt x="54" y="75"/>
                    <a:pt x="54" y="75"/>
                  </a:cubicBezTo>
                  <a:cubicBezTo>
                    <a:pt x="54" y="73"/>
                    <a:pt x="52" y="70"/>
                    <a:pt x="50" y="70"/>
                  </a:cubicBezTo>
                  <a:cubicBezTo>
                    <a:pt x="25" y="70"/>
                    <a:pt x="25" y="70"/>
                    <a:pt x="25" y="70"/>
                  </a:cubicBezTo>
                  <a:cubicBezTo>
                    <a:pt x="21" y="70"/>
                    <a:pt x="19" y="73"/>
                    <a:pt x="19" y="75"/>
                  </a:cubicBezTo>
                  <a:cubicBezTo>
                    <a:pt x="19" y="76"/>
                    <a:pt x="19" y="76"/>
                    <a:pt x="19" y="76"/>
                  </a:cubicBezTo>
                  <a:cubicBezTo>
                    <a:pt x="19" y="78"/>
                    <a:pt x="21" y="80"/>
                    <a:pt x="24" y="80"/>
                  </a:cubicBezTo>
                  <a:cubicBezTo>
                    <a:pt x="25" y="80"/>
                    <a:pt x="25" y="80"/>
                    <a:pt x="25" y="80"/>
                  </a:cubicBezTo>
                  <a:cubicBezTo>
                    <a:pt x="25" y="137"/>
                    <a:pt x="25" y="137"/>
                    <a:pt x="25" y="137"/>
                  </a:cubicBezTo>
                  <a:lnTo>
                    <a:pt x="24" y="137"/>
                  </a:lnTo>
                  <a:close/>
                  <a:moveTo>
                    <a:pt x="77" y="137"/>
                  </a:moveTo>
                  <a:cubicBezTo>
                    <a:pt x="74" y="137"/>
                    <a:pt x="72" y="139"/>
                    <a:pt x="72" y="141"/>
                  </a:cubicBezTo>
                  <a:cubicBezTo>
                    <a:pt x="72" y="142"/>
                    <a:pt x="72" y="142"/>
                    <a:pt x="72" y="142"/>
                  </a:cubicBezTo>
                  <a:cubicBezTo>
                    <a:pt x="72" y="144"/>
                    <a:pt x="75" y="147"/>
                    <a:pt x="78" y="147"/>
                  </a:cubicBezTo>
                  <a:cubicBezTo>
                    <a:pt x="101" y="147"/>
                    <a:pt x="101" y="147"/>
                    <a:pt x="101" y="147"/>
                  </a:cubicBezTo>
                  <a:cubicBezTo>
                    <a:pt x="104" y="147"/>
                    <a:pt x="106" y="144"/>
                    <a:pt x="106" y="142"/>
                  </a:cubicBezTo>
                  <a:cubicBezTo>
                    <a:pt x="106" y="141"/>
                    <a:pt x="106" y="141"/>
                    <a:pt x="106" y="141"/>
                  </a:cubicBezTo>
                  <a:cubicBezTo>
                    <a:pt x="106" y="139"/>
                    <a:pt x="104" y="137"/>
                    <a:pt x="101" y="137"/>
                  </a:cubicBezTo>
                  <a:cubicBezTo>
                    <a:pt x="100" y="137"/>
                    <a:pt x="100" y="137"/>
                    <a:pt x="100" y="137"/>
                  </a:cubicBezTo>
                  <a:cubicBezTo>
                    <a:pt x="100" y="80"/>
                    <a:pt x="100" y="80"/>
                    <a:pt x="100" y="80"/>
                  </a:cubicBezTo>
                  <a:cubicBezTo>
                    <a:pt x="101" y="80"/>
                    <a:pt x="101" y="80"/>
                    <a:pt x="101" y="80"/>
                  </a:cubicBezTo>
                  <a:cubicBezTo>
                    <a:pt x="104" y="80"/>
                    <a:pt x="106" y="78"/>
                    <a:pt x="106" y="76"/>
                  </a:cubicBezTo>
                  <a:cubicBezTo>
                    <a:pt x="106" y="75"/>
                    <a:pt x="106" y="75"/>
                    <a:pt x="106" y="75"/>
                  </a:cubicBezTo>
                  <a:cubicBezTo>
                    <a:pt x="106" y="73"/>
                    <a:pt x="104" y="70"/>
                    <a:pt x="102" y="70"/>
                  </a:cubicBezTo>
                  <a:cubicBezTo>
                    <a:pt x="78" y="70"/>
                    <a:pt x="78" y="70"/>
                    <a:pt x="78" y="70"/>
                  </a:cubicBezTo>
                  <a:cubicBezTo>
                    <a:pt x="74" y="70"/>
                    <a:pt x="72" y="73"/>
                    <a:pt x="72" y="75"/>
                  </a:cubicBezTo>
                  <a:cubicBezTo>
                    <a:pt x="72" y="76"/>
                    <a:pt x="72" y="76"/>
                    <a:pt x="72" y="76"/>
                  </a:cubicBezTo>
                  <a:cubicBezTo>
                    <a:pt x="72" y="78"/>
                    <a:pt x="74" y="80"/>
                    <a:pt x="77" y="80"/>
                  </a:cubicBezTo>
                  <a:cubicBezTo>
                    <a:pt x="78" y="80"/>
                    <a:pt x="78" y="80"/>
                    <a:pt x="78" y="80"/>
                  </a:cubicBezTo>
                  <a:cubicBezTo>
                    <a:pt x="78" y="137"/>
                    <a:pt x="78" y="137"/>
                    <a:pt x="78" y="137"/>
                  </a:cubicBezTo>
                  <a:lnTo>
                    <a:pt x="77" y="137"/>
                  </a:lnTo>
                  <a:close/>
                  <a:moveTo>
                    <a:pt x="129" y="137"/>
                  </a:moveTo>
                  <a:cubicBezTo>
                    <a:pt x="126" y="137"/>
                    <a:pt x="124" y="139"/>
                    <a:pt x="124" y="141"/>
                  </a:cubicBezTo>
                  <a:cubicBezTo>
                    <a:pt x="124" y="142"/>
                    <a:pt x="124" y="142"/>
                    <a:pt x="124" y="142"/>
                  </a:cubicBezTo>
                  <a:cubicBezTo>
                    <a:pt x="124" y="144"/>
                    <a:pt x="127" y="147"/>
                    <a:pt x="130" y="147"/>
                  </a:cubicBezTo>
                  <a:cubicBezTo>
                    <a:pt x="154" y="147"/>
                    <a:pt x="154" y="147"/>
                    <a:pt x="154" y="147"/>
                  </a:cubicBezTo>
                  <a:cubicBezTo>
                    <a:pt x="157" y="147"/>
                    <a:pt x="159" y="144"/>
                    <a:pt x="159" y="142"/>
                  </a:cubicBezTo>
                  <a:cubicBezTo>
                    <a:pt x="159" y="141"/>
                    <a:pt x="159" y="141"/>
                    <a:pt x="159" y="141"/>
                  </a:cubicBezTo>
                  <a:cubicBezTo>
                    <a:pt x="159" y="139"/>
                    <a:pt x="157" y="137"/>
                    <a:pt x="154" y="137"/>
                  </a:cubicBezTo>
                  <a:cubicBezTo>
                    <a:pt x="152" y="137"/>
                    <a:pt x="152" y="137"/>
                    <a:pt x="152" y="137"/>
                  </a:cubicBezTo>
                  <a:cubicBezTo>
                    <a:pt x="152" y="80"/>
                    <a:pt x="152" y="80"/>
                    <a:pt x="152" y="80"/>
                  </a:cubicBezTo>
                  <a:cubicBezTo>
                    <a:pt x="154" y="80"/>
                    <a:pt x="154" y="80"/>
                    <a:pt x="154" y="80"/>
                  </a:cubicBezTo>
                  <a:cubicBezTo>
                    <a:pt x="157" y="80"/>
                    <a:pt x="159" y="78"/>
                    <a:pt x="159" y="76"/>
                  </a:cubicBezTo>
                  <a:cubicBezTo>
                    <a:pt x="159" y="75"/>
                    <a:pt x="159" y="75"/>
                    <a:pt x="159" y="75"/>
                  </a:cubicBezTo>
                  <a:cubicBezTo>
                    <a:pt x="159" y="73"/>
                    <a:pt x="157" y="70"/>
                    <a:pt x="155" y="70"/>
                  </a:cubicBezTo>
                  <a:cubicBezTo>
                    <a:pt x="130" y="70"/>
                    <a:pt x="130" y="70"/>
                    <a:pt x="130" y="70"/>
                  </a:cubicBezTo>
                  <a:cubicBezTo>
                    <a:pt x="126" y="70"/>
                    <a:pt x="124" y="73"/>
                    <a:pt x="124" y="75"/>
                  </a:cubicBezTo>
                  <a:cubicBezTo>
                    <a:pt x="124" y="76"/>
                    <a:pt x="124" y="76"/>
                    <a:pt x="124" y="76"/>
                  </a:cubicBezTo>
                  <a:cubicBezTo>
                    <a:pt x="124" y="78"/>
                    <a:pt x="126" y="80"/>
                    <a:pt x="129" y="80"/>
                  </a:cubicBezTo>
                  <a:cubicBezTo>
                    <a:pt x="130" y="80"/>
                    <a:pt x="130" y="80"/>
                    <a:pt x="130" y="80"/>
                  </a:cubicBezTo>
                  <a:cubicBezTo>
                    <a:pt x="130" y="137"/>
                    <a:pt x="130" y="137"/>
                    <a:pt x="130" y="137"/>
                  </a:cubicBezTo>
                  <a:lnTo>
                    <a:pt x="129" y="137"/>
                  </a:lnTo>
                  <a:close/>
                </a:path>
              </a:pathLst>
            </a:custGeom>
            <a:solidFill>
              <a:srgbClr val="3D3836"/>
            </a:solidFill>
            <a:ln>
              <a:noFill/>
            </a:ln>
          </p:spPr>
          <p:txBody>
            <a:bodyPr vert="horz" wrap="square" lIns="91440" tIns="45720" rIns="91440" bIns="45720" numCol="1" anchor="t" anchorCtr="0" compatLnSpc="1">
              <a:prstTxWarp prst="textNoShape">
                <a:avLst/>
              </a:prstTxWarp>
            </a:bodyPr>
            <a:lstStyle/>
            <a:p>
              <a:pPr algn="ctr" defTabSz="914400">
                <a:defRPr/>
              </a:pPr>
              <a:endParaRPr lang="zh-CN" altLang="en-US" sz="1800" kern="0">
                <a:solidFill>
                  <a:prstClr val="black"/>
                </a:solidFill>
                <a:ea typeface="微软雅黑"/>
              </a:endParaRPr>
            </a:p>
          </p:txBody>
        </p:sp>
      </p:grpSp>
      <p:sp>
        <p:nvSpPr>
          <p:cNvPr id="41" name="矩形 40">
            <a:extLst>
              <a:ext uri="{FF2B5EF4-FFF2-40B4-BE49-F238E27FC236}">
                <a16:creationId xmlns:a16="http://schemas.microsoft.com/office/drawing/2014/main" id="{955C966B-7A8B-41D7-B15E-194C5F35AA1E}"/>
              </a:ext>
            </a:extLst>
          </p:cNvPr>
          <p:cNvSpPr/>
          <p:nvPr/>
        </p:nvSpPr>
        <p:spPr>
          <a:xfrm>
            <a:off x="0" y="6315948"/>
            <a:ext cx="12192000" cy="542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8851335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50000">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14:bounceEnd="50000">
                                          <p:cBhvr additive="base">
                                            <p:cTn id="7" dur="1000" fill="hold"/>
                                            <p:tgtEl>
                                              <p:spTgt spid="19"/>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47"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30"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800" decel="100000"/>
                                            <p:tgtEl>
                                              <p:spTgt spid="5"/>
                                            </p:tgtEl>
                                          </p:cBhvr>
                                        </p:animEffect>
                                        <p:anim calcmode="lin" valueType="num">
                                          <p:cBhvr>
                                            <p:cTn id="19" dur="800" decel="100000" fill="hold"/>
                                            <p:tgtEl>
                                              <p:spTgt spid="5"/>
                                            </p:tgtEl>
                                            <p:attrNameLst>
                                              <p:attrName>style.rotation</p:attrName>
                                            </p:attrNameLst>
                                          </p:cBhvr>
                                          <p:tavLst>
                                            <p:tav tm="0">
                                              <p:val>
                                                <p:fltVal val="-90"/>
                                              </p:val>
                                            </p:tav>
                                            <p:tav tm="100000">
                                              <p:val>
                                                <p:fltVal val="0"/>
                                              </p:val>
                                            </p:tav>
                                          </p:tavLst>
                                        </p:anim>
                                        <p:anim calcmode="lin" valueType="num">
                                          <p:cBhvr>
                                            <p:cTn id="20" dur="800" decel="100000" fill="hold"/>
                                            <p:tgtEl>
                                              <p:spTgt spid="5"/>
                                            </p:tgtEl>
                                            <p:attrNameLst>
                                              <p:attrName>ppt_x</p:attrName>
                                            </p:attrNameLst>
                                          </p:cBhvr>
                                          <p:tavLst>
                                            <p:tav tm="0">
                                              <p:val>
                                                <p:strVal val="#ppt_x+0.4"/>
                                              </p:val>
                                            </p:tav>
                                            <p:tav tm="100000">
                                              <p:val>
                                                <p:strVal val="#ppt_x-0.05"/>
                                              </p:val>
                                            </p:tav>
                                          </p:tavLst>
                                        </p:anim>
                                        <p:anim calcmode="lin" valueType="num">
                                          <p:cBhvr>
                                            <p:cTn id="21" dur="800" decel="100000" fill="hold"/>
                                            <p:tgtEl>
                                              <p:spTgt spid="5"/>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par>
                                    <p:cTn id="24" presetID="30" presetClass="entr" presetSubtype="0" fill="hold"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800" decel="100000"/>
                                            <p:tgtEl>
                                              <p:spTgt spid="51"/>
                                            </p:tgtEl>
                                          </p:cBhvr>
                                        </p:animEffect>
                                        <p:anim calcmode="lin" valueType="num">
                                          <p:cBhvr>
                                            <p:cTn id="27" dur="800" decel="100000" fill="hold"/>
                                            <p:tgtEl>
                                              <p:spTgt spid="51"/>
                                            </p:tgtEl>
                                            <p:attrNameLst>
                                              <p:attrName>style.rotation</p:attrName>
                                            </p:attrNameLst>
                                          </p:cBhvr>
                                          <p:tavLst>
                                            <p:tav tm="0">
                                              <p:val>
                                                <p:fltVal val="-90"/>
                                              </p:val>
                                            </p:tav>
                                            <p:tav tm="100000">
                                              <p:val>
                                                <p:fltVal val="0"/>
                                              </p:val>
                                            </p:tav>
                                          </p:tavLst>
                                        </p:anim>
                                        <p:anim calcmode="lin" valueType="num">
                                          <p:cBhvr>
                                            <p:cTn id="28" dur="800" decel="100000" fill="hold"/>
                                            <p:tgtEl>
                                              <p:spTgt spid="51"/>
                                            </p:tgtEl>
                                            <p:attrNameLst>
                                              <p:attrName>ppt_x</p:attrName>
                                            </p:attrNameLst>
                                          </p:cBhvr>
                                          <p:tavLst>
                                            <p:tav tm="0">
                                              <p:val>
                                                <p:strVal val="#ppt_x+0.4"/>
                                              </p:val>
                                            </p:tav>
                                            <p:tav tm="100000">
                                              <p:val>
                                                <p:strVal val="#ppt_x-0.05"/>
                                              </p:val>
                                            </p:tav>
                                          </p:tavLst>
                                        </p:anim>
                                        <p:anim calcmode="lin" valueType="num">
                                          <p:cBhvr>
                                            <p:cTn id="29" dur="800" decel="100000" fill="hold"/>
                                            <p:tgtEl>
                                              <p:spTgt spid="51"/>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51"/>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51"/>
                                            </p:tgtEl>
                                            <p:attrNameLst>
                                              <p:attrName>ppt_y</p:attrName>
                                            </p:attrNameLst>
                                          </p:cBhvr>
                                          <p:tavLst>
                                            <p:tav tm="0">
                                              <p:val>
                                                <p:strVal val="#ppt_y+0.1"/>
                                              </p:val>
                                            </p:tav>
                                            <p:tav tm="100000">
                                              <p:val>
                                                <p:strVal val="#ppt_y"/>
                                              </p:val>
                                            </p:tav>
                                          </p:tavLst>
                                        </p:anim>
                                      </p:childTnLst>
                                    </p:cTn>
                                  </p:par>
                                  <p:par>
                                    <p:cTn id="32" presetID="30" presetClass="entr" presetSubtype="0" fill="hold"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800" decel="100000"/>
                                            <p:tgtEl>
                                              <p:spTgt spid="53"/>
                                            </p:tgtEl>
                                          </p:cBhvr>
                                        </p:animEffect>
                                        <p:anim calcmode="lin" valueType="num">
                                          <p:cBhvr>
                                            <p:cTn id="35" dur="800" decel="100000" fill="hold"/>
                                            <p:tgtEl>
                                              <p:spTgt spid="53"/>
                                            </p:tgtEl>
                                            <p:attrNameLst>
                                              <p:attrName>style.rotation</p:attrName>
                                            </p:attrNameLst>
                                          </p:cBhvr>
                                          <p:tavLst>
                                            <p:tav tm="0">
                                              <p:val>
                                                <p:fltVal val="-90"/>
                                              </p:val>
                                            </p:tav>
                                            <p:tav tm="100000">
                                              <p:val>
                                                <p:fltVal val="0"/>
                                              </p:val>
                                            </p:tav>
                                          </p:tavLst>
                                        </p:anim>
                                        <p:anim calcmode="lin" valueType="num">
                                          <p:cBhvr>
                                            <p:cTn id="36" dur="800" decel="100000" fill="hold"/>
                                            <p:tgtEl>
                                              <p:spTgt spid="53"/>
                                            </p:tgtEl>
                                            <p:attrNameLst>
                                              <p:attrName>ppt_x</p:attrName>
                                            </p:attrNameLst>
                                          </p:cBhvr>
                                          <p:tavLst>
                                            <p:tav tm="0">
                                              <p:val>
                                                <p:strVal val="#ppt_x+0.4"/>
                                              </p:val>
                                            </p:tav>
                                            <p:tav tm="100000">
                                              <p:val>
                                                <p:strVal val="#ppt_x-0.05"/>
                                              </p:val>
                                            </p:tav>
                                          </p:tavLst>
                                        </p:anim>
                                        <p:anim calcmode="lin" valueType="num">
                                          <p:cBhvr>
                                            <p:cTn id="37" dur="800" decel="100000" fill="hold"/>
                                            <p:tgtEl>
                                              <p:spTgt spid="53"/>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3"/>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1000" fill="hold"/>
                                            <p:tgtEl>
                                              <p:spTgt spid="19"/>
                                            </p:tgtEl>
                                            <p:attrNameLst>
                                              <p:attrName>ppt_x</p:attrName>
                                            </p:attrNameLst>
                                          </p:cBhvr>
                                          <p:tavLst>
                                            <p:tav tm="0">
                                              <p:val>
                                                <p:strVal val="0-#ppt_w/2"/>
                                              </p:val>
                                            </p:tav>
                                            <p:tav tm="100000">
                                              <p:val>
                                                <p:strVal val="#ppt_x"/>
                                              </p:val>
                                            </p:tav>
                                          </p:tavLst>
                                        </p:anim>
                                        <p:anim calcmode="lin" valueType="num">
                                          <p:cBhvr additive="base">
                                            <p:cTn id="8" dur="1000" fill="hold"/>
                                            <p:tgtEl>
                                              <p:spTgt spid="1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47"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30"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800" decel="100000"/>
                                            <p:tgtEl>
                                              <p:spTgt spid="5"/>
                                            </p:tgtEl>
                                          </p:cBhvr>
                                        </p:animEffect>
                                        <p:anim calcmode="lin" valueType="num">
                                          <p:cBhvr>
                                            <p:cTn id="19" dur="800" decel="100000" fill="hold"/>
                                            <p:tgtEl>
                                              <p:spTgt spid="5"/>
                                            </p:tgtEl>
                                            <p:attrNameLst>
                                              <p:attrName>style.rotation</p:attrName>
                                            </p:attrNameLst>
                                          </p:cBhvr>
                                          <p:tavLst>
                                            <p:tav tm="0">
                                              <p:val>
                                                <p:fltVal val="-90"/>
                                              </p:val>
                                            </p:tav>
                                            <p:tav tm="100000">
                                              <p:val>
                                                <p:fltVal val="0"/>
                                              </p:val>
                                            </p:tav>
                                          </p:tavLst>
                                        </p:anim>
                                        <p:anim calcmode="lin" valueType="num">
                                          <p:cBhvr>
                                            <p:cTn id="20" dur="800" decel="100000" fill="hold"/>
                                            <p:tgtEl>
                                              <p:spTgt spid="5"/>
                                            </p:tgtEl>
                                            <p:attrNameLst>
                                              <p:attrName>ppt_x</p:attrName>
                                            </p:attrNameLst>
                                          </p:cBhvr>
                                          <p:tavLst>
                                            <p:tav tm="0">
                                              <p:val>
                                                <p:strVal val="#ppt_x+0.4"/>
                                              </p:val>
                                            </p:tav>
                                            <p:tav tm="100000">
                                              <p:val>
                                                <p:strVal val="#ppt_x-0.05"/>
                                              </p:val>
                                            </p:tav>
                                          </p:tavLst>
                                        </p:anim>
                                        <p:anim calcmode="lin" valueType="num">
                                          <p:cBhvr>
                                            <p:cTn id="21" dur="800" decel="100000" fill="hold"/>
                                            <p:tgtEl>
                                              <p:spTgt spid="5"/>
                                            </p:tgtEl>
                                            <p:attrNameLst>
                                              <p:attrName>ppt_y</p:attrName>
                                            </p:attrNameLst>
                                          </p:cBhvr>
                                          <p:tavLst>
                                            <p:tav tm="0">
                                              <p:val>
                                                <p:strVal val="#ppt_y-0.4"/>
                                              </p:val>
                                            </p:tav>
                                            <p:tav tm="100000">
                                              <p:val>
                                                <p:strVal val="#ppt_y+0.1"/>
                                              </p:val>
                                            </p:tav>
                                          </p:tavLst>
                                        </p:anim>
                                        <p:anim calcmode="lin" valueType="num">
                                          <p:cBhvr>
                                            <p:cTn id="22"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3"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par>
                                    <p:cTn id="24" presetID="30" presetClass="entr" presetSubtype="0" fill="hold" nodeType="with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fade">
                                          <p:cBhvr>
                                            <p:cTn id="26" dur="800" decel="100000"/>
                                            <p:tgtEl>
                                              <p:spTgt spid="51"/>
                                            </p:tgtEl>
                                          </p:cBhvr>
                                        </p:animEffect>
                                        <p:anim calcmode="lin" valueType="num">
                                          <p:cBhvr>
                                            <p:cTn id="27" dur="800" decel="100000" fill="hold"/>
                                            <p:tgtEl>
                                              <p:spTgt spid="51"/>
                                            </p:tgtEl>
                                            <p:attrNameLst>
                                              <p:attrName>style.rotation</p:attrName>
                                            </p:attrNameLst>
                                          </p:cBhvr>
                                          <p:tavLst>
                                            <p:tav tm="0">
                                              <p:val>
                                                <p:fltVal val="-90"/>
                                              </p:val>
                                            </p:tav>
                                            <p:tav tm="100000">
                                              <p:val>
                                                <p:fltVal val="0"/>
                                              </p:val>
                                            </p:tav>
                                          </p:tavLst>
                                        </p:anim>
                                        <p:anim calcmode="lin" valueType="num">
                                          <p:cBhvr>
                                            <p:cTn id="28" dur="800" decel="100000" fill="hold"/>
                                            <p:tgtEl>
                                              <p:spTgt spid="51"/>
                                            </p:tgtEl>
                                            <p:attrNameLst>
                                              <p:attrName>ppt_x</p:attrName>
                                            </p:attrNameLst>
                                          </p:cBhvr>
                                          <p:tavLst>
                                            <p:tav tm="0">
                                              <p:val>
                                                <p:strVal val="#ppt_x+0.4"/>
                                              </p:val>
                                            </p:tav>
                                            <p:tav tm="100000">
                                              <p:val>
                                                <p:strVal val="#ppt_x-0.05"/>
                                              </p:val>
                                            </p:tav>
                                          </p:tavLst>
                                        </p:anim>
                                        <p:anim calcmode="lin" valueType="num">
                                          <p:cBhvr>
                                            <p:cTn id="29" dur="800" decel="100000" fill="hold"/>
                                            <p:tgtEl>
                                              <p:spTgt spid="51"/>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51"/>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51"/>
                                            </p:tgtEl>
                                            <p:attrNameLst>
                                              <p:attrName>ppt_y</p:attrName>
                                            </p:attrNameLst>
                                          </p:cBhvr>
                                          <p:tavLst>
                                            <p:tav tm="0">
                                              <p:val>
                                                <p:strVal val="#ppt_y+0.1"/>
                                              </p:val>
                                            </p:tav>
                                            <p:tav tm="100000">
                                              <p:val>
                                                <p:strVal val="#ppt_y"/>
                                              </p:val>
                                            </p:tav>
                                          </p:tavLst>
                                        </p:anim>
                                      </p:childTnLst>
                                    </p:cTn>
                                  </p:par>
                                  <p:par>
                                    <p:cTn id="32" presetID="30" presetClass="entr" presetSubtype="0" fill="hold"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800" decel="100000"/>
                                            <p:tgtEl>
                                              <p:spTgt spid="53"/>
                                            </p:tgtEl>
                                          </p:cBhvr>
                                        </p:animEffect>
                                        <p:anim calcmode="lin" valueType="num">
                                          <p:cBhvr>
                                            <p:cTn id="35" dur="800" decel="100000" fill="hold"/>
                                            <p:tgtEl>
                                              <p:spTgt spid="53"/>
                                            </p:tgtEl>
                                            <p:attrNameLst>
                                              <p:attrName>style.rotation</p:attrName>
                                            </p:attrNameLst>
                                          </p:cBhvr>
                                          <p:tavLst>
                                            <p:tav tm="0">
                                              <p:val>
                                                <p:fltVal val="-90"/>
                                              </p:val>
                                            </p:tav>
                                            <p:tav tm="100000">
                                              <p:val>
                                                <p:fltVal val="0"/>
                                              </p:val>
                                            </p:tav>
                                          </p:tavLst>
                                        </p:anim>
                                        <p:anim calcmode="lin" valueType="num">
                                          <p:cBhvr>
                                            <p:cTn id="36" dur="800" decel="100000" fill="hold"/>
                                            <p:tgtEl>
                                              <p:spTgt spid="53"/>
                                            </p:tgtEl>
                                            <p:attrNameLst>
                                              <p:attrName>ppt_x</p:attrName>
                                            </p:attrNameLst>
                                          </p:cBhvr>
                                          <p:tavLst>
                                            <p:tav tm="0">
                                              <p:val>
                                                <p:strVal val="#ppt_x+0.4"/>
                                              </p:val>
                                            </p:tav>
                                            <p:tav tm="100000">
                                              <p:val>
                                                <p:strVal val="#ppt_x-0.05"/>
                                              </p:val>
                                            </p:tav>
                                          </p:tavLst>
                                        </p:anim>
                                        <p:anim calcmode="lin" valueType="num">
                                          <p:cBhvr>
                                            <p:cTn id="37" dur="800" decel="100000" fill="hold"/>
                                            <p:tgtEl>
                                              <p:spTgt spid="53"/>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3"/>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FE11974F-BED5-4346-886F-49C87EEC19BA}"/>
              </a:ext>
            </a:extLst>
          </p:cNvPr>
          <p:cNvSpPr/>
          <p:nvPr/>
        </p:nvSpPr>
        <p:spPr>
          <a:xfrm>
            <a:off x="0" y="1992745"/>
            <a:ext cx="12192000" cy="2872509"/>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C5BBC283-1CDB-426B-A79E-3B75C3CCD869}"/>
              </a:ext>
            </a:extLst>
          </p:cNvPr>
          <p:cNvSpPr txBox="1"/>
          <p:nvPr/>
        </p:nvSpPr>
        <p:spPr>
          <a:xfrm>
            <a:off x="7666441" y="3325777"/>
            <a:ext cx="3842067" cy="646331"/>
          </a:xfrm>
          <a:prstGeom prst="rect">
            <a:avLst/>
          </a:prstGeom>
          <a:noFill/>
        </p:spPr>
        <p:txBody>
          <a:bodyPr wrap="square" rtlCol="0">
            <a:spAutoFit/>
          </a:bodyPr>
          <a:lstStyle/>
          <a:p>
            <a:r>
              <a:rPr lang="zh-CN" altLang="en-US" sz="3600" b="1" spc="600" dirty="0">
                <a:solidFill>
                  <a:schemeClr val="bg1"/>
                </a:solidFill>
                <a:latin typeface="微软雅黑" panose="020B0503020204020204" pitchFamily="34" charset="-122"/>
                <a:ea typeface="微软雅黑" panose="020B0503020204020204" pitchFamily="34" charset="-122"/>
              </a:rPr>
              <a:t>研究</a:t>
            </a:r>
            <a:r>
              <a:rPr lang="zh-CN" altLang="en-US" sz="3600" b="1" spc="600" dirty="0" smtClean="0">
                <a:solidFill>
                  <a:schemeClr val="bg1"/>
                </a:solidFill>
                <a:latin typeface="微软雅黑" panose="020B0503020204020204" pitchFamily="34" charset="-122"/>
                <a:ea typeface="微软雅黑" panose="020B0503020204020204" pitchFamily="34" charset="-122"/>
              </a:rPr>
              <a:t>背景介绍</a:t>
            </a:r>
            <a:endParaRPr lang="zh-CN" altLang="en-US" sz="3600" b="1" spc="600" dirty="0">
              <a:solidFill>
                <a:schemeClr val="bg1"/>
              </a:solidFill>
              <a:latin typeface="微软雅黑" panose="020B0503020204020204" pitchFamily="34" charset="-122"/>
              <a:ea typeface="微软雅黑" panose="020B0503020204020204" pitchFamily="34" charset="-122"/>
            </a:endParaRPr>
          </a:p>
        </p:txBody>
      </p:sp>
      <p:grpSp>
        <p:nvGrpSpPr>
          <p:cNvPr id="2" name="组合 1">
            <a:extLst>
              <a:ext uri="{FF2B5EF4-FFF2-40B4-BE49-F238E27FC236}">
                <a16:creationId xmlns:a16="http://schemas.microsoft.com/office/drawing/2014/main" id="{8C75C424-1E74-4412-BEB2-B0F1A08CAC58}"/>
              </a:ext>
            </a:extLst>
          </p:cNvPr>
          <p:cNvGrpSpPr/>
          <p:nvPr/>
        </p:nvGrpSpPr>
        <p:grpSpPr>
          <a:xfrm>
            <a:off x="0" y="2023097"/>
            <a:ext cx="12192001" cy="1446550"/>
            <a:chOff x="0" y="2023097"/>
            <a:chExt cx="12192001" cy="1446550"/>
          </a:xfrm>
        </p:grpSpPr>
        <p:sp>
          <p:nvSpPr>
            <p:cNvPr id="10" name="矩形 9">
              <a:extLst>
                <a:ext uri="{FF2B5EF4-FFF2-40B4-BE49-F238E27FC236}">
                  <a16:creationId xmlns:a16="http://schemas.microsoft.com/office/drawing/2014/main" id="{955C966B-7A8B-41D7-B15E-194C5F35AA1E}"/>
                </a:ext>
              </a:extLst>
            </p:cNvPr>
            <p:cNvSpPr/>
            <p:nvPr/>
          </p:nvSpPr>
          <p:spPr>
            <a:xfrm>
              <a:off x="2346037" y="2475346"/>
              <a:ext cx="9845964" cy="542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CC77D4CC-3F56-4E85-8049-AAE27DA987CC}"/>
                </a:ext>
              </a:extLst>
            </p:cNvPr>
            <p:cNvSpPr/>
            <p:nvPr/>
          </p:nvSpPr>
          <p:spPr>
            <a:xfrm>
              <a:off x="0" y="2475346"/>
              <a:ext cx="1380836" cy="542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9AF45FDA-AB95-4975-81A0-488C9522AE60}"/>
                </a:ext>
              </a:extLst>
            </p:cNvPr>
            <p:cNvSpPr txBox="1"/>
            <p:nvPr/>
          </p:nvSpPr>
          <p:spPr>
            <a:xfrm>
              <a:off x="727753" y="2494178"/>
              <a:ext cx="757122" cy="523220"/>
            </a:xfrm>
            <a:prstGeom prst="rect">
              <a:avLst/>
            </a:prstGeom>
            <a:noFill/>
          </p:spPr>
          <p:txBody>
            <a:bodyPr wrap="square" rtlCol="0">
              <a:spAutoFit/>
            </a:bodyPr>
            <a:lstStyle/>
            <a:p>
              <a:r>
                <a:rPr lang="zh-CN" altLang="en-US" sz="2800" spc="300" dirty="0">
                  <a:solidFill>
                    <a:srgbClr val="084772"/>
                  </a:solidFill>
                  <a:latin typeface="微软雅黑" panose="020B0503020204020204" pitchFamily="34" charset="-122"/>
                  <a:ea typeface="微软雅黑" panose="020B0503020204020204" pitchFamily="34" charset="-122"/>
                </a:rPr>
                <a:t>第</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74E9A851-268B-4BCB-B0C5-6B6B1917830E}"/>
                </a:ext>
              </a:extLst>
            </p:cNvPr>
            <p:cNvSpPr txBox="1"/>
            <p:nvPr/>
          </p:nvSpPr>
          <p:spPr>
            <a:xfrm>
              <a:off x="2447895" y="2485661"/>
              <a:ext cx="1135813" cy="523220"/>
            </a:xfrm>
            <a:prstGeom prst="rect">
              <a:avLst/>
            </a:prstGeom>
            <a:noFill/>
          </p:spPr>
          <p:txBody>
            <a:bodyPr wrap="square" rtlCol="0">
              <a:spAutoFit/>
            </a:bodyPr>
            <a:lstStyle/>
            <a:p>
              <a:r>
                <a:rPr lang="zh-CN" altLang="en-US" sz="2800" spc="300" dirty="0">
                  <a:solidFill>
                    <a:srgbClr val="084772"/>
                  </a:solidFill>
                  <a:latin typeface="微软雅黑" panose="020B0503020204020204" pitchFamily="34" charset="-122"/>
                  <a:ea typeface="微软雅黑" panose="020B0503020204020204" pitchFamily="34" charset="-122"/>
                </a:rPr>
                <a:t>部分</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5EE0FD16-6FB2-4802-AAD1-55F8A327906C}"/>
                </a:ext>
              </a:extLst>
            </p:cNvPr>
            <p:cNvSpPr txBox="1"/>
            <p:nvPr/>
          </p:nvSpPr>
          <p:spPr>
            <a:xfrm>
              <a:off x="1422919" y="2023097"/>
              <a:ext cx="757122" cy="1446550"/>
            </a:xfrm>
            <a:prstGeom prst="rect">
              <a:avLst/>
            </a:prstGeom>
            <a:noFill/>
          </p:spPr>
          <p:txBody>
            <a:bodyPr wrap="square" rtlCol="0">
              <a:spAutoFit/>
            </a:bodyPr>
            <a:lstStyle/>
            <a:p>
              <a:r>
                <a:rPr lang="en-US" altLang="zh-CN" sz="8800" b="1" spc="300" dirty="0">
                  <a:solidFill>
                    <a:schemeClr val="bg1"/>
                  </a:solidFill>
                  <a:latin typeface="微软雅黑" panose="020B0503020204020204" pitchFamily="34" charset="-122"/>
                  <a:ea typeface="微软雅黑" panose="020B0503020204020204" pitchFamily="34" charset="-122"/>
                </a:rPr>
                <a:t>1</a:t>
              </a:r>
              <a:endParaRPr lang="zh-CN" altLang="en-US" sz="8800" b="1" spc="3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17601933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7" name="矩形 1566"/>
          <p:cNvSpPr/>
          <p:nvPr/>
        </p:nvSpPr>
        <p:spPr>
          <a:xfrm>
            <a:off x="862991" y="2058216"/>
            <a:ext cx="7674569" cy="32401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570" name="矩形 1569"/>
          <p:cNvSpPr/>
          <p:nvPr/>
        </p:nvSpPr>
        <p:spPr>
          <a:xfrm>
            <a:off x="1549601" y="3116143"/>
            <a:ext cx="5535449" cy="1657890"/>
          </a:xfrm>
          <a:prstGeom prst="rect">
            <a:avLst/>
          </a:prstGeom>
        </p:spPr>
        <p:txBody>
          <a:bodyPr wrap="square">
            <a:spAutoFit/>
          </a:bodyPr>
          <a:lstStyle/>
          <a:p>
            <a:pPr>
              <a:lnSpc>
                <a:spcPts val="2500"/>
              </a:lnSpc>
            </a:pPr>
            <a:r>
              <a:rPr lang="zh-CN" altLang="en-US" sz="1400" spc="300" dirty="0" smtClean="0">
                <a:solidFill>
                  <a:schemeClr val="bg1"/>
                </a:solidFill>
                <a:latin typeface="微软雅黑" panose="020B0503020204020204" pitchFamily="34" charset="-122"/>
                <a:ea typeface="微软雅黑" panose="020B0503020204020204" pitchFamily="34" charset="-122"/>
              </a:rPr>
              <a:t>神经机器翻译的发展势头正猛，经典的神经机器翻译模型主要是在句子层次上进行建模，但句子之间丰富的上下文信息没有得到利用。于是近来篇章级机器翻译成为研究的热点，如何充分有效地利用篇章上下文信息是该研究的关键。</a:t>
            </a:r>
            <a:endParaRPr lang="en-US" altLang="zh-CN" sz="1400" spc="300" dirty="0">
              <a:solidFill>
                <a:schemeClr val="bg1"/>
              </a:solidFill>
              <a:latin typeface="微软雅黑" panose="020B0503020204020204" pitchFamily="34" charset="-122"/>
              <a:ea typeface="微软雅黑" panose="020B0503020204020204" pitchFamily="34" charset="-122"/>
            </a:endParaRPr>
          </a:p>
        </p:txBody>
      </p:sp>
      <p:sp>
        <p:nvSpPr>
          <p:cNvPr id="9" name="Freeform 862">
            <a:extLst>
              <a:ext uri="{FF2B5EF4-FFF2-40B4-BE49-F238E27FC236}">
                <a16:creationId xmlns:a16="http://schemas.microsoft.com/office/drawing/2014/main" id="{62A13ACC-A99C-42EB-A15B-14F488E51AE6}"/>
              </a:ext>
            </a:extLst>
          </p:cNvPr>
          <p:cNvSpPr>
            <a:spLocks noEditPoints="1"/>
          </p:cNvSpPr>
          <p:nvPr/>
        </p:nvSpPr>
        <p:spPr bwMode="auto">
          <a:xfrm>
            <a:off x="3566122" y="2237037"/>
            <a:ext cx="751204" cy="522486"/>
          </a:xfrm>
          <a:custGeom>
            <a:avLst/>
            <a:gdLst>
              <a:gd name="T0" fmla="*/ 189 w 370"/>
              <a:gd name="T1" fmla="*/ 65 h 257"/>
              <a:gd name="T2" fmla="*/ 354 w 370"/>
              <a:gd name="T3" fmla="*/ 121 h 257"/>
              <a:gd name="T4" fmla="*/ 97 w 370"/>
              <a:gd name="T5" fmla="*/ 243 h 257"/>
              <a:gd name="T6" fmla="*/ 15 w 370"/>
              <a:gd name="T7" fmla="*/ 121 h 257"/>
              <a:gd name="T8" fmla="*/ 100 w 370"/>
              <a:gd name="T9" fmla="*/ 87 h 257"/>
              <a:gd name="T10" fmla="*/ 145 w 370"/>
              <a:gd name="T11" fmla="*/ 39 h 257"/>
              <a:gd name="T12" fmla="*/ 128 w 370"/>
              <a:gd name="T13" fmla="*/ 232 h 257"/>
              <a:gd name="T14" fmla="*/ 184 w 370"/>
              <a:gd name="T15" fmla="*/ 77 h 257"/>
              <a:gd name="T16" fmla="*/ 25 w 370"/>
              <a:gd name="T17" fmla="*/ 231 h 257"/>
              <a:gd name="T18" fmla="*/ 26 w 370"/>
              <a:gd name="T19" fmla="*/ 133 h 257"/>
              <a:gd name="T20" fmla="*/ 343 w 370"/>
              <a:gd name="T21" fmla="*/ 232 h 257"/>
              <a:gd name="T22" fmla="*/ 142 w 370"/>
              <a:gd name="T23" fmla="*/ 107 h 257"/>
              <a:gd name="T24" fmla="*/ 159 w 370"/>
              <a:gd name="T25" fmla="*/ 106 h 257"/>
              <a:gd name="T26" fmla="*/ 177 w 370"/>
              <a:gd name="T27" fmla="*/ 131 h 257"/>
              <a:gd name="T28" fmla="*/ 177 w 370"/>
              <a:gd name="T29" fmla="*/ 107 h 257"/>
              <a:gd name="T30" fmla="*/ 226 w 370"/>
              <a:gd name="T31" fmla="*/ 132 h 257"/>
              <a:gd name="T32" fmla="*/ 37 w 370"/>
              <a:gd name="T33" fmla="*/ 145 h 257"/>
              <a:gd name="T34" fmla="*/ 53 w 370"/>
              <a:gd name="T35" fmla="*/ 144 h 257"/>
              <a:gd name="T36" fmla="*/ 64 w 370"/>
              <a:gd name="T37" fmla="*/ 178 h 257"/>
              <a:gd name="T38" fmla="*/ 63 w 370"/>
              <a:gd name="T39" fmla="*/ 144 h 257"/>
              <a:gd name="T40" fmla="*/ 105 w 370"/>
              <a:gd name="T41" fmla="*/ 178 h 257"/>
              <a:gd name="T42" fmla="*/ 143 w 370"/>
              <a:gd name="T43" fmla="*/ 145 h 257"/>
              <a:gd name="T44" fmla="*/ 159 w 370"/>
              <a:gd name="T45" fmla="*/ 144 h 257"/>
              <a:gd name="T46" fmla="*/ 177 w 370"/>
              <a:gd name="T47" fmla="*/ 178 h 257"/>
              <a:gd name="T48" fmla="*/ 177 w 370"/>
              <a:gd name="T49" fmla="*/ 145 h 257"/>
              <a:gd name="T50" fmla="*/ 226 w 370"/>
              <a:gd name="T51" fmla="*/ 178 h 257"/>
              <a:gd name="T52" fmla="*/ 264 w 370"/>
              <a:gd name="T53" fmla="*/ 145 h 257"/>
              <a:gd name="T54" fmla="*/ 280 w 370"/>
              <a:gd name="T55" fmla="*/ 144 h 257"/>
              <a:gd name="T56" fmla="*/ 291 w 370"/>
              <a:gd name="T57" fmla="*/ 178 h 257"/>
              <a:gd name="T58" fmla="*/ 290 w 370"/>
              <a:gd name="T59" fmla="*/ 144 h 257"/>
              <a:gd name="T60" fmla="*/ 332 w 370"/>
              <a:gd name="T61" fmla="*/ 178 h 257"/>
              <a:gd name="T62" fmla="*/ 37 w 370"/>
              <a:gd name="T63" fmla="*/ 190 h 257"/>
              <a:gd name="T64" fmla="*/ 53 w 370"/>
              <a:gd name="T65" fmla="*/ 190 h 257"/>
              <a:gd name="T66" fmla="*/ 64 w 370"/>
              <a:gd name="T67" fmla="*/ 221 h 257"/>
              <a:gd name="T68" fmla="*/ 64 w 370"/>
              <a:gd name="T69" fmla="*/ 190 h 257"/>
              <a:gd name="T70" fmla="*/ 105 w 370"/>
              <a:gd name="T71" fmla="*/ 221 h 257"/>
              <a:gd name="T72" fmla="*/ 143 w 370"/>
              <a:gd name="T73" fmla="*/ 190 h 257"/>
              <a:gd name="T74" fmla="*/ 159 w 370"/>
              <a:gd name="T75" fmla="*/ 190 h 257"/>
              <a:gd name="T76" fmla="*/ 177 w 370"/>
              <a:gd name="T77" fmla="*/ 221 h 257"/>
              <a:gd name="T78" fmla="*/ 177 w 370"/>
              <a:gd name="T79" fmla="*/ 190 h 257"/>
              <a:gd name="T80" fmla="*/ 226 w 370"/>
              <a:gd name="T81" fmla="*/ 221 h 257"/>
              <a:gd name="T82" fmla="*/ 264 w 370"/>
              <a:gd name="T83" fmla="*/ 190 h 257"/>
              <a:gd name="T84" fmla="*/ 279 w 370"/>
              <a:gd name="T85" fmla="*/ 189 h 257"/>
              <a:gd name="T86" fmla="*/ 291 w 370"/>
              <a:gd name="T87" fmla="*/ 221 h 257"/>
              <a:gd name="T88" fmla="*/ 290 w 370"/>
              <a:gd name="T89" fmla="*/ 190 h 257"/>
              <a:gd name="T90" fmla="*/ 332 w 370"/>
              <a:gd name="T91" fmla="*/ 221 h 257"/>
              <a:gd name="T92" fmla="*/ 3 w 370"/>
              <a:gd name="T93" fmla="*/ 249 h 257"/>
              <a:gd name="T94" fmla="*/ 3 w 370"/>
              <a:gd name="T95" fmla="*/ 256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0" h="257">
                <a:moveTo>
                  <a:pt x="145" y="15"/>
                </a:moveTo>
                <a:cubicBezTo>
                  <a:pt x="160" y="12"/>
                  <a:pt x="176" y="9"/>
                  <a:pt x="188" y="0"/>
                </a:cubicBezTo>
                <a:cubicBezTo>
                  <a:pt x="188" y="22"/>
                  <a:pt x="188" y="43"/>
                  <a:pt x="189" y="65"/>
                </a:cubicBezTo>
                <a:cubicBezTo>
                  <a:pt x="213" y="70"/>
                  <a:pt x="238" y="75"/>
                  <a:pt x="263" y="82"/>
                </a:cubicBezTo>
                <a:cubicBezTo>
                  <a:pt x="253" y="92"/>
                  <a:pt x="251" y="106"/>
                  <a:pt x="252" y="121"/>
                </a:cubicBezTo>
                <a:cubicBezTo>
                  <a:pt x="286" y="122"/>
                  <a:pt x="320" y="121"/>
                  <a:pt x="354" y="121"/>
                </a:cubicBezTo>
                <a:cubicBezTo>
                  <a:pt x="355" y="157"/>
                  <a:pt x="355" y="193"/>
                  <a:pt x="355" y="229"/>
                </a:cubicBezTo>
                <a:cubicBezTo>
                  <a:pt x="361" y="232"/>
                  <a:pt x="366" y="236"/>
                  <a:pt x="370" y="242"/>
                </a:cubicBezTo>
                <a:cubicBezTo>
                  <a:pt x="279" y="245"/>
                  <a:pt x="188" y="243"/>
                  <a:pt x="97" y="243"/>
                </a:cubicBezTo>
                <a:cubicBezTo>
                  <a:pt x="65" y="243"/>
                  <a:pt x="32" y="244"/>
                  <a:pt x="0" y="242"/>
                </a:cubicBezTo>
                <a:cubicBezTo>
                  <a:pt x="4" y="237"/>
                  <a:pt x="9" y="232"/>
                  <a:pt x="14" y="229"/>
                </a:cubicBezTo>
                <a:cubicBezTo>
                  <a:pt x="15" y="193"/>
                  <a:pt x="14" y="157"/>
                  <a:pt x="15" y="121"/>
                </a:cubicBezTo>
                <a:cubicBezTo>
                  <a:pt x="49" y="121"/>
                  <a:pt x="83" y="121"/>
                  <a:pt x="116" y="121"/>
                </a:cubicBezTo>
                <a:cubicBezTo>
                  <a:pt x="117" y="112"/>
                  <a:pt x="117" y="103"/>
                  <a:pt x="117" y="94"/>
                </a:cubicBezTo>
                <a:cubicBezTo>
                  <a:pt x="113" y="92"/>
                  <a:pt x="104" y="89"/>
                  <a:pt x="100" y="87"/>
                </a:cubicBezTo>
                <a:cubicBezTo>
                  <a:pt x="125" y="72"/>
                  <a:pt x="154" y="71"/>
                  <a:pt x="181" y="64"/>
                </a:cubicBezTo>
                <a:cubicBezTo>
                  <a:pt x="181" y="54"/>
                  <a:pt x="181" y="43"/>
                  <a:pt x="181" y="32"/>
                </a:cubicBezTo>
                <a:cubicBezTo>
                  <a:pt x="169" y="34"/>
                  <a:pt x="157" y="37"/>
                  <a:pt x="145" y="39"/>
                </a:cubicBezTo>
                <a:cubicBezTo>
                  <a:pt x="145" y="31"/>
                  <a:pt x="145" y="23"/>
                  <a:pt x="145" y="15"/>
                </a:cubicBezTo>
                <a:close/>
                <a:moveTo>
                  <a:pt x="128" y="88"/>
                </a:moveTo>
                <a:cubicBezTo>
                  <a:pt x="128" y="136"/>
                  <a:pt x="128" y="184"/>
                  <a:pt x="128" y="232"/>
                </a:cubicBezTo>
                <a:cubicBezTo>
                  <a:pt x="166" y="232"/>
                  <a:pt x="204" y="232"/>
                  <a:pt x="241" y="232"/>
                </a:cubicBezTo>
                <a:cubicBezTo>
                  <a:pt x="241" y="184"/>
                  <a:pt x="241" y="136"/>
                  <a:pt x="241" y="88"/>
                </a:cubicBezTo>
                <a:cubicBezTo>
                  <a:pt x="222" y="85"/>
                  <a:pt x="203" y="78"/>
                  <a:pt x="184" y="77"/>
                </a:cubicBezTo>
                <a:cubicBezTo>
                  <a:pt x="165" y="79"/>
                  <a:pt x="147" y="84"/>
                  <a:pt x="128" y="88"/>
                </a:cubicBezTo>
                <a:close/>
                <a:moveTo>
                  <a:pt x="26" y="133"/>
                </a:moveTo>
                <a:cubicBezTo>
                  <a:pt x="25" y="166"/>
                  <a:pt x="26" y="199"/>
                  <a:pt x="25" y="231"/>
                </a:cubicBezTo>
                <a:cubicBezTo>
                  <a:pt x="56" y="232"/>
                  <a:pt x="86" y="232"/>
                  <a:pt x="117" y="232"/>
                </a:cubicBezTo>
                <a:cubicBezTo>
                  <a:pt x="116" y="199"/>
                  <a:pt x="117" y="166"/>
                  <a:pt x="116" y="133"/>
                </a:cubicBezTo>
                <a:cubicBezTo>
                  <a:pt x="86" y="133"/>
                  <a:pt x="56" y="133"/>
                  <a:pt x="26" y="133"/>
                </a:cubicBezTo>
                <a:close/>
                <a:moveTo>
                  <a:pt x="252" y="133"/>
                </a:moveTo>
                <a:cubicBezTo>
                  <a:pt x="252" y="166"/>
                  <a:pt x="252" y="199"/>
                  <a:pt x="252" y="232"/>
                </a:cubicBezTo>
                <a:cubicBezTo>
                  <a:pt x="283" y="232"/>
                  <a:pt x="313" y="232"/>
                  <a:pt x="343" y="232"/>
                </a:cubicBezTo>
                <a:cubicBezTo>
                  <a:pt x="343" y="199"/>
                  <a:pt x="343" y="166"/>
                  <a:pt x="343" y="133"/>
                </a:cubicBezTo>
                <a:cubicBezTo>
                  <a:pt x="313" y="133"/>
                  <a:pt x="283" y="133"/>
                  <a:pt x="252" y="133"/>
                </a:cubicBezTo>
                <a:close/>
                <a:moveTo>
                  <a:pt x="142" y="107"/>
                </a:moveTo>
                <a:cubicBezTo>
                  <a:pt x="144" y="115"/>
                  <a:pt x="140" y="125"/>
                  <a:pt x="146" y="131"/>
                </a:cubicBezTo>
                <a:cubicBezTo>
                  <a:pt x="149" y="132"/>
                  <a:pt x="156" y="132"/>
                  <a:pt x="159" y="133"/>
                </a:cubicBezTo>
                <a:cubicBezTo>
                  <a:pt x="159" y="124"/>
                  <a:pt x="159" y="115"/>
                  <a:pt x="159" y="106"/>
                </a:cubicBezTo>
                <a:cubicBezTo>
                  <a:pt x="153" y="106"/>
                  <a:pt x="148" y="107"/>
                  <a:pt x="142" y="107"/>
                </a:cubicBezTo>
                <a:close/>
                <a:moveTo>
                  <a:pt x="177" y="107"/>
                </a:moveTo>
                <a:cubicBezTo>
                  <a:pt x="177" y="115"/>
                  <a:pt x="177" y="123"/>
                  <a:pt x="177" y="131"/>
                </a:cubicBezTo>
                <a:cubicBezTo>
                  <a:pt x="182" y="131"/>
                  <a:pt x="187" y="132"/>
                  <a:pt x="193" y="132"/>
                </a:cubicBezTo>
                <a:cubicBezTo>
                  <a:pt x="192" y="123"/>
                  <a:pt x="192" y="115"/>
                  <a:pt x="192" y="106"/>
                </a:cubicBezTo>
                <a:cubicBezTo>
                  <a:pt x="187" y="106"/>
                  <a:pt x="182" y="106"/>
                  <a:pt x="177" y="107"/>
                </a:cubicBezTo>
                <a:close/>
                <a:moveTo>
                  <a:pt x="210" y="107"/>
                </a:moveTo>
                <a:cubicBezTo>
                  <a:pt x="211" y="115"/>
                  <a:pt x="209" y="124"/>
                  <a:pt x="213" y="132"/>
                </a:cubicBezTo>
                <a:cubicBezTo>
                  <a:pt x="216" y="132"/>
                  <a:pt x="223" y="132"/>
                  <a:pt x="226" y="132"/>
                </a:cubicBezTo>
                <a:cubicBezTo>
                  <a:pt x="226" y="124"/>
                  <a:pt x="226" y="115"/>
                  <a:pt x="226" y="106"/>
                </a:cubicBezTo>
                <a:cubicBezTo>
                  <a:pt x="221" y="106"/>
                  <a:pt x="215" y="107"/>
                  <a:pt x="210" y="107"/>
                </a:cubicBezTo>
                <a:close/>
                <a:moveTo>
                  <a:pt x="37" y="145"/>
                </a:moveTo>
                <a:cubicBezTo>
                  <a:pt x="37" y="156"/>
                  <a:pt x="37" y="167"/>
                  <a:pt x="37" y="178"/>
                </a:cubicBezTo>
                <a:cubicBezTo>
                  <a:pt x="42" y="178"/>
                  <a:pt x="47" y="178"/>
                  <a:pt x="52" y="179"/>
                </a:cubicBezTo>
                <a:cubicBezTo>
                  <a:pt x="53" y="167"/>
                  <a:pt x="53" y="155"/>
                  <a:pt x="53" y="144"/>
                </a:cubicBezTo>
                <a:cubicBezTo>
                  <a:pt x="48" y="144"/>
                  <a:pt x="42" y="145"/>
                  <a:pt x="37" y="145"/>
                </a:cubicBezTo>
                <a:close/>
                <a:moveTo>
                  <a:pt x="63" y="144"/>
                </a:moveTo>
                <a:cubicBezTo>
                  <a:pt x="63" y="155"/>
                  <a:pt x="63" y="167"/>
                  <a:pt x="64" y="178"/>
                </a:cubicBezTo>
                <a:cubicBezTo>
                  <a:pt x="67" y="178"/>
                  <a:pt x="75" y="178"/>
                  <a:pt x="79" y="178"/>
                </a:cubicBezTo>
                <a:cubicBezTo>
                  <a:pt x="79" y="167"/>
                  <a:pt x="79" y="156"/>
                  <a:pt x="79" y="145"/>
                </a:cubicBezTo>
                <a:cubicBezTo>
                  <a:pt x="75" y="144"/>
                  <a:pt x="67" y="144"/>
                  <a:pt x="63" y="144"/>
                </a:cubicBezTo>
                <a:close/>
                <a:moveTo>
                  <a:pt x="90" y="145"/>
                </a:moveTo>
                <a:cubicBezTo>
                  <a:pt x="90" y="156"/>
                  <a:pt x="90" y="167"/>
                  <a:pt x="90" y="178"/>
                </a:cubicBezTo>
                <a:cubicBezTo>
                  <a:pt x="95" y="178"/>
                  <a:pt x="100" y="178"/>
                  <a:pt x="105" y="178"/>
                </a:cubicBezTo>
                <a:cubicBezTo>
                  <a:pt x="105" y="167"/>
                  <a:pt x="105" y="156"/>
                  <a:pt x="105" y="144"/>
                </a:cubicBezTo>
                <a:cubicBezTo>
                  <a:pt x="100" y="144"/>
                  <a:pt x="95" y="145"/>
                  <a:pt x="90" y="145"/>
                </a:cubicBezTo>
                <a:close/>
                <a:moveTo>
                  <a:pt x="143" y="145"/>
                </a:moveTo>
                <a:cubicBezTo>
                  <a:pt x="143" y="156"/>
                  <a:pt x="143" y="167"/>
                  <a:pt x="143" y="178"/>
                </a:cubicBezTo>
                <a:cubicBezTo>
                  <a:pt x="148" y="178"/>
                  <a:pt x="153" y="178"/>
                  <a:pt x="159" y="178"/>
                </a:cubicBezTo>
                <a:cubicBezTo>
                  <a:pt x="159" y="167"/>
                  <a:pt x="159" y="156"/>
                  <a:pt x="159" y="144"/>
                </a:cubicBezTo>
                <a:cubicBezTo>
                  <a:pt x="154" y="145"/>
                  <a:pt x="148" y="145"/>
                  <a:pt x="143" y="145"/>
                </a:cubicBezTo>
                <a:close/>
                <a:moveTo>
                  <a:pt x="177" y="145"/>
                </a:moveTo>
                <a:cubicBezTo>
                  <a:pt x="177" y="156"/>
                  <a:pt x="177" y="167"/>
                  <a:pt x="177" y="178"/>
                </a:cubicBezTo>
                <a:cubicBezTo>
                  <a:pt x="182" y="178"/>
                  <a:pt x="187" y="178"/>
                  <a:pt x="192" y="178"/>
                </a:cubicBezTo>
                <a:cubicBezTo>
                  <a:pt x="192" y="167"/>
                  <a:pt x="192" y="156"/>
                  <a:pt x="192" y="144"/>
                </a:cubicBezTo>
                <a:cubicBezTo>
                  <a:pt x="187" y="145"/>
                  <a:pt x="182" y="145"/>
                  <a:pt x="177" y="145"/>
                </a:cubicBezTo>
                <a:close/>
                <a:moveTo>
                  <a:pt x="210" y="144"/>
                </a:moveTo>
                <a:cubicBezTo>
                  <a:pt x="210" y="156"/>
                  <a:pt x="210" y="167"/>
                  <a:pt x="210" y="178"/>
                </a:cubicBezTo>
                <a:cubicBezTo>
                  <a:pt x="216" y="178"/>
                  <a:pt x="221" y="178"/>
                  <a:pt x="226" y="178"/>
                </a:cubicBezTo>
                <a:cubicBezTo>
                  <a:pt x="226" y="167"/>
                  <a:pt x="226" y="156"/>
                  <a:pt x="226" y="144"/>
                </a:cubicBezTo>
                <a:cubicBezTo>
                  <a:pt x="221" y="144"/>
                  <a:pt x="216" y="144"/>
                  <a:pt x="210" y="144"/>
                </a:cubicBezTo>
                <a:close/>
                <a:moveTo>
                  <a:pt x="264" y="145"/>
                </a:moveTo>
                <a:cubicBezTo>
                  <a:pt x="264" y="156"/>
                  <a:pt x="264" y="167"/>
                  <a:pt x="264" y="178"/>
                </a:cubicBezTo>
                <a:cubicBezTo>
                  <a:pt x="269" y="178"/>
                  <a:pt x="274" y="178"/>
                  <a:pt x="279" y="178"/>
                </a:cubicBezTo>
                <a:cubicBezTo>
                  <a:pt x="279" y="167"/>
                  <a:pt x="280" y="156"/>
                  <a:pt x="280" y="144"/>
                </a:cubicBezTo>
                <a:cubicBezTo>
                  <a:pt x="274" y="145"/>
                  <a:pt x="269" y="145"/>
                  <a:pt x="264" y="145"/>
                </a:cubicBezTo>
                <a:close/>
                <a:moveTo>
                  <a:pt x="290" y="144"/>
                </a:moveTo>
                <a:cubicBezTo>
                  <a:pt x="290" y="156"/>
                  <a:pt x="290" y="167"/>
                  <a:pt x="291" y="178"/>
                </a:cubicBezTo>
                <a:cubicBezTo>
                  <a:pt x="294" y="178"/>
                  <a:pt x="301" y="178"/>
                  <a:pt x="305" y="178"/>
                </a:cubicBezTo>
                <a:cubicBezTo>
                  <a:pt x="305" y="167"/>
                  <a:pt x="305" y="156"/>
                  <a:pt x="305" y="144"/>
                </a:cubicBezTo>
                <a:cubicBezTo>
                  <a:pt x="302" y="144"/>
                  <a:pt x="294" y="144"/>
                  <a:pt x="290" y="144"/>
                </a:cubicBezTo>
                <a:close/>
                <a:moveTo>
                  <a:pt x="316" y="145"/>
                </a:moveTo>
                <a:cubicBezTo>
                  <a:pt x="316" y="156"/>
                  <a:pt x="317" y="167"/>
                  <a:pt x="317" y="178"/>
                </a:cubicBezTo>
                <a:cubicBezTo>
                  <a:pt x="322" y="178"/>
                  <a:pt x="327" y="178"/>
                  <a:pt x="332" y="178"/>
                </a:cubicBezTo>
                <a:cubicBezTo>
                  <a:pt x="332" y="167"/>
                  <a:pt x="332" y="156"/>
                  <a:pt x="332" y="145"/>
                </a:cubicBezTo>
                <a:cubicBezTo>
                  <a:pt x="327" y="145"/>
                  <a:pt x="322" y="145"/>
                  <a:pt x="316" y="145"/>
                </a:cubicBezTo>
                <a:close/>
                <a:moveTo>
                  <a:pt x="37" y="190"/>
                </a:moveTo>
                <a:cubicBezTo>
                  <a:pt x="37" y="200"/>
                  <a:pt x="37" y="210"/>
                  <a:pt x="37" y="221"/>
                </a:cubicBezTo>
                <a:cubicBezTo>
                  <a:pt x="42" y="221"/>
                  <a:pt x="47" y="221"/>
                  <a:pt x="53" y="221"/>
                </a:cubicBezTo>
                <a:cubicBezTo>
                  <a:pt x="53" y="211"/>
                  <a:pt x="53" y="200"/>
                  <a:pt x="53" y="190"/>
                </a:cubicBezTo>
                <a:cubicBezTo>
                  <a:pt x="47" y="190"/>
                  <a:pt x="42" y="190"/>
                  <a:pt x="37" y="190"/>
                </a:cubicBezTo>
                <a:close/>
                <a:moveTo>
                  <a:pt x="64" y="190"/>
                </a:moveTo>
                <a:cubicBezTo>
                  <a:pt x="64" y="200"/>
                  <a:pt x="64" y="211"/>
                  <a:pt x="64" y="221"/>
                </a:cubicBezTo>
                <a:cubicBezTo>
                  <a:pt x="67" y="221"/>
                  <a:pt x="75" y="221"/>
                  <a:pt x="79" y="221"/>
                </a:cubicBezTo>
                <a:cubicBezTo>
                  <a:pt x="79" y="211"/>
                  <a:pt x="79" y="200"/>
                  <a:pt x="79" y="190"/>
                </a:cubicBezTo>
                <a:cubicBezTo>
                  <a:pt x="75" y="190"/>
                  <a:pt x="67" y="190"/>
                  <a:pt x="64" y="190"/>
                </a:cubicBezTo>
                <a:close/>
                <a:moveTo>
                  <a:pt x="90" y="190"/>
                </a:moveTo>
                <a:cubicBezTo>
                  <a:pt x="90" y="200"/>
                  <a:pt x="90" y="210"/>
                  <a:pt x="90" y="221"/>
                </a:cubicBezTo>
                <a:cubicBezTo>
                  <a:pt x="95" y="221"/>
                  <a:pt x="100" y="221"/>
                  <a:pt x="105" y="221"/>
                </a:cubicBezTo>
                <a:cubicBezTo>
                  <a:pt x="105" y="211"/>
                  <a:pt x="105" y="200"/>
                  <a:pt x="105" y="190"/>
                </a:cubicBezTo>
                <a:cubicBezTo>
                  <a:pt x="100" y="190"/>
                  <a:pt x="95" y="190"/>
                  <a:pt x="90" y="190"/>
                </a:cubicBezTo>
                <a:close/>
                <a:moveTo>
                  <a:pt x="143" y="190"/>
                </a:moveTo>
                <a:cubicBezTo>
                  <a:pt x="143" y="200"/>
                  <a:pt x="143" y="210"/>
                  <a:pt x="143" y="221"/>
                </a:cubicBezTo>
                <a:cubicBezTo>
                  <a:pt x="148" y="221"/>
                  <a:pt x="153" y="221"/>
                  <a:pt x="159" y="221"/>
                </a:cubicBezTo>
                <a:cubicBezTo>
                  <a:pt x="159" y="211"/>
                  <a:pt x="159" y="200"/>
                  <a:pt x="159" y="190"/>
                </a:cubicBezTo>
                <a:cubicBezTo>
                  <a:pt x="153" y="190"/>
                  <a:pt x="148" y="190"/>
                  <a:pt x="143" y="190"/>
                </a:cubicBezTo>
                <a:close/>
                <a:moveTo>
                  <a:pt x="177" y="190"/>
                </a:moveTo>
                <a:cubicBezTo>
                  <a:pt x="177" y="200"/>
                  <a:pt x="177" y="210"/>
                  <a:pt x="177" y="221"/>
                </a:cubicBezTo>
                <a:cubicBezTo>
                  <a:pt x="182" y="221"/>
                  <a:pt x="187" y="221"/>
                  <a:pt x="192" y="221"/>
                </a:cubicBezTo>
                <a:cubicBezTo>
                  <a:pt x="192" y="211"/>
                  <a:pt x="192" y="200"/>
                  <a:pt x="192" y="190"/>
                </a:cubicBezTo>
                <a:cubicBezTo>
                  <a:pt x="187" y="190"/>
                  <a:pt x="182" y="190"/>
                  <a:pt x="177" y="190"/>
                </a:cubicBezTo>
                <a:close/>
                <a:moveTo>
                  <a:pt x="211" y="190"/>
                </a:moveTo>
                <a:cubicBezTo>
                  <a:pt x="211" y="200"/>
                  <a:pt x="210" y="211"/>
                  <a:pt x="210" y="221"/>
                </a:cubicBezTo>
                <a:cubicBezTo>
                  <a:pt x="216" y="221"/>
                  <a:pt x="221" y="221"/>
                  <a:pt x="226" y="221"/>
                </a:cubicBezTo>
                <a:cubicBezTo>
                  <a:pt x="226" y="211"/>
                  <a:pt x="226" y="200"/>
                  <a:pt x="226" y="190"/>
                </a:cubicBezTo>
                <a:cubicBezTo>
                  <a:pt x="221" y="190"/>
                  <a:pt x="216" y="190"/>
                  <a:pt x="211" y="190"/>
                </a:cubicBezTo>
                <a:close/>
                <a:moveTo>
                  <a:pt x="264" y="190"/>
                </a:moveTo>
                <a:cubicBezTo>
                  <a:pt x="264" y="200"/>
                  <a:pt x="264" y="211"/>
                  <a:pt x="264" y="221"/>
                </a:cubicBezTo>
                <a:cubicBezTo>
                  <a:pt x="269" y="221"/>
                  <a:pt x="274" y="221"/>
                  <a:pt x="279" y="221"/>
                </a:cubicBezTo>
                <a:cubicBezTo>
                  <a:pt x="280" y="211"/>
                  <a:pt x="280" y="200"/>
                  <a:pt x="279" y="189"/>
                </a:cubicBezTo>
                <a:cubicBezTo>
                  <a:pt x="274" y="190"/>
                  <a:pt x="269" y="190"/>
                  <a:pt x="264" y="190"/>
                </a:cubicBezTo>
                <a:close/>
                <a:moveTo>
                  <a:pt x="290" y="190"/>
                </a:moveTo>
                <a:cubicBezTo>
                  <a:pt x="291" y="200"/>
                  <a:pt x="291" y="210"/>
                  <a:pt x="291" y="221"/>
                </a:cubicBezTo>
                <a:cubicBezTo>
                  <a:pt x="294" y="221"/>
                  <a:pt x="301" y="221"/>
                  <a:pt x="305" y="221"/>
                </a:cubicBezTo>
                <a:cubicBezTo>
                  <a:pt x="305" y="211"/>
                  <a:pt x="305" y="200"/>
                  <a:pt x="305" y="190"/>
                </a:cubicBezTo>
                <a:cubicBezTo>
                  <a:pt x="302" y="190"/>
                  <a:pt x="294" y="190"/>
                  <a:pt x="290" y="190"/>
                </a:cubicBezTo>
                <a:close/>
                <a:moveTo>
                  <a:pt x="317" y="190"/>
                </a:moveTo>
                <a:cubicBezTo>
                  <a:pt x="316" y="200"/>
                  <a:pt x="316" y="211"/>
                  <a:pt x="316" y="221"/>
                </a:cubicBezTo>
                <a:cubicBezTo>
                  <a:pt x="322" y="221"/>
                  <a:pt x="327" y="221"/>
                  <a:pt x="332" y="221"/>
                </a:cubicBezTo>
                <a:cubicBezTo>
                  <a:pt x="332" y="211"/>
                  <a:pt x="332" y="200"/>
                  <a:pt x="332" y="190"/>
                </a:cubicBezTo>
                <a:cubicBezTo>
                  <a:pt x="327" y="190"/>
                  <a:pt x="322" y="190"/>
                  <a:pt x="317" y="190"/>
                </a:cubicBezTo>
                <a:close/>
                <a:moveTo>
                  <a:pt x="3" y="249"/>
                </a:moveTo>
                <a:cubicBezTo>
                  <a:pt x="124" y="249"/>
                  <a:pt x="245" y="249"/>
                  <a:pt x="366" y="249"/>
                </a:cubicBezTo>
                <a:cubicBezTo>
                  <a:pt x="366" y="256"/>
                  <a:pt x="366" y="256"/>
                  <a:pt x="366" y="256"/>
                </a:cubicBezTo>
                <a:cubicBezTo>
                  <a:pt x="245" y="257"/>
                  <a:pt x="124" y="257"/>
                  <a:pt x="3" y="256"/>
                </a:cubicBezTo>
                <a:lnTo>
                  <a:pt x="3" y="249"/>
                </a:lnTo>
                <a:close/>
              </a:path>
            </a:pathLst>
          </a:custGeom>
          <a:solidFill>
            <a:sysClr val="window" lastClr="FFFFFF"/>
          </a:solidFill>
          <a:ln>
            <a:noFill/>
          </a:ln>
        </p:spPr>
        <p:txBody>
          <a:bodyPr vert="horz" wrap="square" lIns="91440" tIns="45720" rIns="91440" bIns="45720" numCol="1" anchor="t" anchorCtr="0" compatLnSpc="1">
            <a:prstTxWarp prst="textNoShape">
              <a:avLst/>
            </a:prstTxWarp>
          </a:bodyPr>
          <a:lstStyle/>
          <a:p>
            <a:pPr defTabSz="914400">
              <a:defRPr/>
            </a:pPr>
            <a:endParaRPr lang="zh-CN" altLang="en-US" sz="1800" kern="0">
              <a:solidFill>
                <a:prstClr val="black"/>
              </a:solidFill>
              <a:ea typeface="微软雅黑"/>
            </a:endParaRPr>
          </a:p>
        </p:txBody>
      </p:sp>
      <p:grpSp>
        <p:nvGrpSpPr>
          <p:cNvPr id="7" name="组合 6">
            <a:extLst>
              <a:ext uri="{FF2B5EF4-FFF2-40B4-BE49-F238E27FC236}">
                <a16:creationId xmlns:a16="http://schemas.microsoft.com/office/drawing/2014/main" id="{6BAE4DE9-813B-423F-B388-271AC3C3D94C}"/>
              </a:ext>
            </a:extLst>
          </p:cNvPr>
          <p:cNvGrpSpPr/>
          <p:nvPr/>
        </p:nvGrpSpPr>
        <p:grpSpPr>
          <a:xfrm>
            <a:off x="0" y="247949"/>
            <a:ext cx="12192000" cy="400110"/>
            <a:chOff x="0" y="247949"/>
            <a:chExt cx="12192000" cy="400110"/>
          </a:xfrm>
        </p:grpSpPr>
        <p:sp>
          <p:nvSpPr>
            <p:cNvPr id="8" name="矩形 7">
              <a:extLst>
                <a:ext uri="{FF2B5EF4-FFF2-40B4-BE49-F238E27FC236}">
                  <a16:creationId xmlns:a16="http://schemas.microsoft.com/office/drawing/2014/main" id="{6F163EFD-6069-4C9F-874F-45C668118034}"/>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27">
              <a:extLst>
                <a:ext uri="{FF2B5EF4-FFF2-40B4-BE49-F238E27FC236}">
                  <a16:creationId xmlns:a16="http://schemas.microsoft.com/office/drawing/2014/main" id="{32E63369-1659-4A4C-8AE1-114632B7C94E}"/>
                </a:ext>
              </a:extLst>
            </p:cNvPr>
            <p:cNvSpPr txBox="1"/>
            <p:nvPr/>
          </p:nvSpPr>
          <p:spPr>
            <a:xfrm>
              <a:off x="613186" y="247949"/>
              <a:ext cx="2792752"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a:solidFill>
                    <a:srgbClr val="084772"/>
                  </a:solidFill>
                  <a:latin typeface="微软雅黑" panose="020B0503020204020204" pitchFamily="34" charset="-122"/>
                  <a:ea typeface="微软雅黑" panose="020B0503020204020204" pitchFamily="34" charset="-122"/>
                </a:rPr>
                <a:t>01 </a:t>
              </a:r>
              <a:r>
                <a:rPr lang="zh-CN" altLang="en-US" sz="2000" spc="600" dirty="0">
                  <a:solidFill>
                    <a:srgbClr val="084772"/>
                  </a:solidFill>
                  <a:latin typeface="微软雅黑" panose="020B0503020204020204" pitchFamily="34" charset="-122"/>
                  <a:ea typeface="微软雅黑" panose="020B0503020204020204" pitchFamily="34" charset="-122"/>
                </a:rPr>
                <a:t>研究</a:t>
              </a:r>
              <a:r>
                <a:rPr lang="zh-CN" altLang="en-US" sz="2000" spc="600" dirty="0" smtClean="0">
                  <a:solidFill>
                    <a:srgbClr val="084772"/>
                  </a:solidFill>
                  <a:latin typeface="微软雅黑" panose="020B0503020204020204" pitchFamily="34" charset="-122"/>
                  <a:ea typeface="微软雅黑" panose="020B0503020204020204" pitchFamily="34" charset="-122"/>
                </a:rPr>
                <a:t>背景</a:t>
              </a:r>
              <a:r>
                <a:rPr lang="zh-CN" altLang="en-US" sz="2000" spc="600" dirty="0">
                  <a:solidFill>
                    <a:srgbClr val="084772"/>
                  </a:solidFill>
                  <a:latin typeface="微软雅黑" panose="020B0503020204020204" pitchFamily="34" charset="-122"/>
                  <a:ea typeface="微软雅黑" panose="020B0503020204020204" pitchFamily="34" charset="-122"/>
                </a:rPr>
                <a:t>介绍</a:t>
              </a:r>
            </a:p>
          </p:txBody>
        </p:sp>
        <p:sp>
          <p:nvSpPr>
            <p:cNvPr id="11" name="矩形 10">
              <a:extLst>
                <a:ext uri="{FF2B5EF4-FFF2-40B4-BE49-F238E27FC236}">
                  <a16:creationId xmlns:a16="http://schemas.microsoft.com/office/drawing/2014/main" id="{FE00D999-5A36-4B6F-BA8C-2101354AF76A}"/>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568" name="图片 15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0534" y="1302159"/>
            <a:ext cx="3544771" cy="4309257"/>
          </a:xfrm>
          <a:prstGeom prst="rect">
            <a:avLst/>
          </a:prstGeom>
        </p:spPr>
      </p:pic>
      <p:pic>
        <p:nvPicPr>
          <p:cNvPr id="12" name="图片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2038" y="6287073"/>
            <a:ext cx="1707446" cy="570927"/>
          </a:xfrm>
          <a:prstGeom prst="rect">
            <a:avLst/>
          </a:prstGeom>
        </p:spPr>
      </p:pic>
    </p:spTree>
    <p:extLst>
      <p:ext uri="{BB962C8B-B14F-4D97-AF65-F5344CB8AC3E}">
        <p14:creationId xmlns:p14="http://schemas.microsoft.com/office/powerpoint/2010/main" val="22887635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570"/>
                                        </p:tgtEl>
                                        <p:attrNameLst>
                                          <p:attrName>style.visibility</p:attrName>
                                        </p:attrNameLst>
                                      </p:cBhvr>
                                      <p:to>
                                        <p:strVal val="visible"/>
                                      </p:to>
                                    </p:set>
                                    <p:animEffect transition="in" filter="wipe(up)">
                                      <p:cBhvr>
                                        <p:cTn id="7" dur="500"/>
                                        <p:tgtEl>
                                          <p:spTgt spid="1570"/>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1568"/>
                                        </p:tgtEl>
                                        <p:attrNameLst>
                                          <p:attrName>style.visibility</p:attrName>
                                        </p:attrNameLst>
                                      </p:cBhvr>
                                      <p:to>
                                        <p:strVal val="visible"/>
                                      </p:to>
                                    </p:set>
                                    <p:animEffect transition="in" filter="fade">
                                      <p:cBhvr>
                                        <p:cTn id="11" dur="1000"/>
                                        <p:tgtEl>
                                          <p:spTgt spid="1568"/>
                                        </p:tgtEl>
                                      </p:cBhvr>
                                    </p:animEffect>
                                    <p:anim calcmode="lin" valueType="num">
                                      <p:cBhvr>
                                        <p:cTn id="12" dur="1000" fill="hold"/>
                                        <p:tgtEl>
                                          <p:spTgt spid="1568"/>
                                        </p:tgtEl>
                                        <p:attrNameLst>
                                          <p:attrName>ppt_x</p:attrName>
                                        </p:attrNameLst>
                                      </p:cBhvr>
                                      <p:tavLst>
                                        <p:tav tm="0">
                                          <p:val>
                                            <p:strVal val="#ppt_x"/>
                                          </p:val>
                                        </p:tav>
                                        <p:tav tm="100000">
                                          <p:val>
                                            <p:strVal val="#ppt_x"/>
                                          </p:val>
                                        </p:tav>
                                      </p:tavLst>
                                    </p:anim>
                                    <p:anim calcmode="lin" valueType="num">
                                      <p:cBhvr>
                                        <p:cTn id="13" dur="1000" fill="hold"/>
                                        <p:tgtEl>
                                          <p:spTgt spid="156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grpId="0" nodeType="afterEffect">
                                  <p:stCondLst>
                                    <p:cond delay="0"/>
                                  </p:stCondLst>
                                  <p:childTnLst>
                                    <p:set>
                                      <p:cBhvr>
                                        <p:cTn id="16" dur="1" fill="hold">
                                          <p:stCondLst>
                                            <p:cond delay="0"/>
                                          </p:stCondLst>
                                        </p:cTn>
                                        <p:tgtEl>
                                          <p:spTgt spid="1567"/>
                                        </p:tgtEl>
                                        <p:attrNameLst>
                                          <p:attrName>style.visibility</p:attrName>
                                        </p:attrNameLst>
                                      </p:cBhvr>
                                      <p:to>
                                        <p:strVal val="visible"/>
                                      </p:to>
                                    </p:set>
                                    <p:anim calcmode="lin" valueType="num">
                                      <p:cBhvr additive="base">
                                        <p:cTn id="17" dur="500" fill="hold"/>
                                        <p:tgtEl>
                                          <p:spTgt spid="1567"/>
                                        </p:tgtEl>
                                        <p:attrNameLst>
                                          <p:attrName>ppt_x</p:attrName>
                                        </p:attrNameLst>
                                      </p:cBhvr>
                                      <p:tavLst>
                                        <p:tav tm="0">
                                          <p:val>
                                            <p:strVal val="0-#ppt_w/2"/>
                                          </p:val>
                                        </p:tav>
                                        <p:tav tm="100000">
                                          <p:val>
                                            <p:strVal val="#ppt_x"/>
                                          </p:val>
                                        </p:tav>
                                      </p:tavLst>
                                    </p:anim>
                                    <p:anim calcmode="lin" valueType="num">
                                      <p:cBhvr additive="base">
                                        <p:cTn id="18" dur="500" fill="hold"/>
                                        <p:tgtEl>
                                          <p:spTgt spid="15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7" grpId="0" animBg="1"/>
      <p:bldP spid="15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a:extLst>
              <a:ext uri="{FF2B5EF4-FFF2-40B4-BE49-F238E27FC236}">
                <a16:creationId xmlns:a16="http://schemas.microsoft.com/office/drawing/2014/main" id="{07FD20CE-88A5-4E82-8C70-B1013E6329D6}"/>
              </a:ext>
            </a:extLst>
          </p:cNvPr>
          <p:cNvGrpSpPr/>
          <p:nvPr/>
        </p:nvGrpSpPr>
        <p:grpSpPr>
          <a:xfrm>
            <a:off x="0" y="247949"/>
            <a:ext cx="12192000" cy="400110"/>
            <a:chOff x="0" y="247949"/>
            <a:chExt cx="12192000" cy="400110"/>
          </a:xfrm>
        </p:grpSpPr>
        <p:sp>
          <p:nvSpPr>
            <p:cNvPr id="72" name="矩形 71">
              <a:extLst>
                <a:ext uri="{FF2B5EF4-FFF2-40B4-BE49-F238E27FC236}">
                  <a16:creationId xmlns:a16="http://schemas.microsoft.com/office/drawing/2014/main" id="{9731787C-C49A-418D-A09C-4CE8302E3387}"/>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TextBox 27">
              <a:extLst>
                <a:ext uri="{FF2B5EF4-FFF2-40B4-BE49-F238E27FC236}">
                  <a16:creationId xmlns:a16="http://schemas.microsoft.com/office/drawing/2014/main" id="{F9FB6FE3-732A-4297-A4CE-4A67883F6091}"/>
                </a:ext>
              </a:extLst>
            </p:cNvPr>
            <p:cNvSpPr txBox="1"/>
            <p:nvPr/>
          </p:nvSpPr>
          <p:spPr>
            <a:xfrm>
              <a:off x="613186" y="247949"/>
              <a:ext cx="2792752"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a:solidFill>
                    <a:srgbClr val="084772"/>
                  </a:solidFill>
                  <a:latin typeface="微软雅黑" panose="020B0503020204020204" pitchFamily="34" charset="-122"/>
                  <a:ea typeface="微软雅黑" panose="020B0503020204020204" pitchFamily="34" charset="-122"/>
                </a:rPr>
                <a:t>01 </a:t>
              </a:r>
              <a:r>
                <a:rPr lang="zh-CN" altLang="en-US" sz="2000" spc="600" dirty="0">
                  <a:solidFill>
                    <a:srgbClr val="084772"/>
                  </a:solidFill>
                  <a:latin typeface="微软雅黑" panose="020B0503020204020204" pitchFamily="34" charset="-122"/>
                  <a:ea typeface="微软雅黑" panose="020B0503020204020204" pitchFamily="34" charset="-122"/>
                </a:rPr>
                <a:t>研究</a:t>
              </a:r>
              <a:r>
                <a:rPr lang="zh-CN" altLang="en-US" sz="2000" spc="600" dirty="0" smtClean="0">
                  <a:solidFill>
                    <a:srgbClr val="084772"/>
                  </a:solidFill>
                  <a:latin typeface="微软雅黑" panose="020B0503020204020204" pitchFamily="34" charset="-122"/>
                  <a:ea typeface="微软雅黑" panose="020B0503020204020204" pitchFamily="34" charset="-122"/>
                </a:rPr>
                <a:t>背景介绍</a:t>
              </a:r>
              <a:endParaRPr lang="zh-CN" altLang="en-US" sz="2000" spc="600" dirty="0">
                <a:solidFill>
                  <a:srgbClr val="084772"/>
                </a:solidFill>
                <a:latin typeface="微软雅黑" panose="020B0503020204020204" pitchFamily="34" charset="-122"/>
                <a:ea typeface="微软雅黑" panose="020B0503020204020204" pitchFamily="34" charset="-122"/>
              </a:endParaRPr>
            </a:p>
          </p:txBody>
        </p:sp>
        <p:sp>
          <p:nvSpPr>
            <p:cNvPr id="74" name="矩形 73">
              <a:extLst>
                <a:ext uri="{FF2B5EF4-FFF2-40B4-BE49-F238E27FC236}">
                  <a16:creationId xmlns:a16="http://schemas.microsoft.com/office/drawing/2014/main" id="{0D2C5C74-D9B3-4BAD-9964-B9D1C219C213}"/>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5" name="图片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2038" y="6287073"/>
            <a:ext cx="1707446" cy="570927"/>
          </a:xfrm>
          <a:prstGeom prst="rect">
            <a:avLst/>
          </a:prstGeom>
        </p:spPr>
      </p:pic>
      <p:grpSp>
        <p:nvGrpSpPr>
          <p:cNvPr id="8" name="组合 7"/>
          <p:cNvGrpSpPr/>
          <p:nvPr/>
        </p:nvGrpSpPr>
        <p:grpSpPr>
          <a:xfrm>
            <a:off x="4849085" y="1792563"/>
            <a:ext cx="1672242" cy="2642067"/>
            <a:chOff x="3515891" y="1769597"/>
            <a:chExt cx="1672242" cy="2642067"/>
          </a:xfrm>
        </p:grpSpPr>
        <p:grpSp>
          <p:nvGrpSpPr>
            <p:cNvPr id="76" name="组合 75"/>
            <p:cNvGrpSpPr/>
            <p:nvPr/>
          </p:nvGrpSpPr>
          <p:grpSpPr>
            <a:xfrm>
              <a:off x="3606364" y="1769597"/>
              <a:ext cx="1344000" cy="1344000"/>
              <a:chOff x="1673133" y="888723"/>
              <a:chExt cx="720000" cy="720000"/>
            </a:xfrm>
          </p:grpSpPr>
          <p:grpSp>
            <p:nvGrpSpPr>
              <p:cNvPr id="77" name="组合 76"/>
              <p:cNvGrpSpPr/>
              <p:nvPr/>
            </p:nvGrpSpPr>
            <p:grpSpPr>
              <a:xfrm>
                <a:off x="1771197" y="988752"/>
                <a:ext cx="523875" cy="523875"/>
                <a:chOff x="1162498" y="2336853"/>
                <a:chExt cx="523875" cy="523875"/>
              </a:xfrm>
            </p:grpSpPr>
            <p:sp>
              <p:nvSpPr>
                <p:cNvPr id="79" name="椭圆 78"/>
                <p:cNvSpPr/>
                <p:nvPr/>
              </p:nvSpPr>
              <p:spPr>
                <a:xfrm>
                  <a:off x="1162498" y="2336853"/>
                  <a:ext cx="523875" cy="523875"/>
                </a:xfrm>
                <a:prstGeom prst="ellipse">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80" name="组合 79"/>
                <p:cNvGrpSpPr/>
                <p:nvPr/>
              </p:nvGrpSpPr>
              <p:grpSpPr>
                <a:xfrm>
                  <a:off x="1334360" y="2460255"/>
                  <a:ext cx="180149" cy="341052"/>
                  <a:chOff x="5130721" y="-266700"/>
                  <a:chExt cx="990600" cy="1875362"/>
                </a:xfrm>
              </p:grpSpPr>
              <p:sp>
                <p:nvSpPr>
                  <p:cNvPr id="81" name="椭圆 111"/>
                  <p:cNvSpPr/>
                  <p:nvPr/>
                </p:nvSpPr>
                <p:spPr>
                  <a:xfrm>
                    <a:off x="5130721" y="-266700"/>
                    <a:ext cx="990600" cy="1501925"/>
                  </a:xfrm>
                  <a:custGeom>
                    <a:avLst/>
                    <a:gdLst/>
                    <a:ahLst/>
                    <a:cxnLst/>
                    <a:rect l="l" t="t" r="r" b="b"/>
                    <a:pathLst>
                      <a:path w="990600" h="1501925">
                        <a:moveTo>
                          <a:pt x="495300" y="0"/>
                        </a:moveTo>
                        <a:cubicBezTo>
                          <a:pt x="768847" y="0"/>
                          <a:pt x="990600" y="221753"/>
                          <a:pt x="990600" y="495300"/>
                        </a:cubicBezTo>
                        <a:cubicBezTo>
                          <a:pt x="990600" y="624140"/>
                          <a:pt x="941407" y="741489"/>
                          <a:pt x="859584" y="828497"/>
                        </a:cubicBezTo>
                        <a:lnTo>
                          <a:pt x="610953" y="1438275"/>
                        </a:lnTo>
                        <a:lnTo>
                          <a:pt x="602238" y="1438275"/>
                        </a:lnTo>
                        <a:cubicBezTo>
                          <a:pt x="581653" y="1476862"/>
                          <a:pt x="540649" y="1501925"/>
                          <a:pt x="493791" y="1501925"/>
                        </a:cubicBezTo>
                        <a:cubicBezTo>
                          <a:pt x="432195" y="1501925"/>
                          <a:pt x="380714" y="1458615"/>
                          <a:pt x="370636" y="1400244"/>
                        </a:cubicBezTo>
                        <a:lnTo>
                          <a:pt x="143857" y="844060"/>
                        </a:lnTo>
                        <a:cubicBezTo>
                          <a:pt x="54886" y="754662"/>
                          <a:pt x="0" y="631391"/>
                          <a:pt x="0" y="495300"/>
                        </a:cubicBezTo>
                        <a:cubicBezTo>
                          <a:pt x="0" y="221753"/>
                          <a:pt x="221753" y="0"/>
                          <a:pt x="495300" y="0"/>
                        </a:cubicBezTo>
                        <a:close/>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82" name="弧形 81"/>
                  <p:cNvSpPr/>
                  <p:nvPr/>
                </p:nvSpPr>
                <p:spPr>
                  <a:xfrm rot="16200000">
                    <a:off x="5353051" y="-23585"/>
                    <a:ext cx="569126" cy="569126"/>
                  </a:xfrm>
                  <a:prstGeom prst="arc">
                    <a:avLst>
                      <a:gd name="adj1" fmla="val 16200000"/>
                      <a:gd name="adj2" fmla="val 21549875"/>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cxnSp>
                <p:nvCxnSpPr>
                  <p:cNvPr id="83" name="直接连接符 82"/>
                  <p:cNvCxnSpPr/>
                  <p:nvPr/>
                </p:nvCxnSpPr>
                <p:spPr>
                  <a:xfrm>
                    <a:off x="5345033" y="739816"/>
                    <a:ext cx="561975" cy="0"/>
                  </a:xfrm>
                  <a:prstGeom prst="line">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sp>
                <p:nvSpPr>
                  <p:cNvPr id="84" name="弧形 83"/>
                  <p:cNvSpPr/>
                  <p:nvPr/>
                </p:nvSpPr>
                <p:spPr>
                  <a:xfrm rot="18538541">
                    <a:off x="5325301" y="899887"/>
                    <a:ext cx="654615" cy="654614"/>
                  </a:xfrm>
                  <a:prstGeom prst="arc">
                    <a:avLst>
                      <a:gd name="adj1" fmla="val 16825339"/>
                      <a:gd name="adj2" fmla="val 21059724"/>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85" name="弧形 84"/>
                  <p:cNvSpPr/>
                  <p:nvPr/>
                </p:nvSpPr>
                <p:spPr>
                  <a:xfrm rot="18000000">
                    <a:off x="5378228" y="1039535"/>
                    <a:ext cx="569127" cy="569127"/>
                  </a:xfrm>
                  <a:prstGeom prst="arc">
                    <a:avLst>
                      <a:gd name="adj1" fmla="val 17524474"/>
                      <a:gd name="adj2" fmla="val 21013263"/>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grpSp>
          </p:grpSp>
          <p:sp>
            <p:nvSpPr>
              <p:cNvPr id="78" name="椭圆 77"/>
              <p:cNvSpPr/>
              <p:nvPr/>
            </p:nvSpPr>
            <p:spPr>
              <a:xfrm>
                <a:off x="1673133" y="888723"/>
                <a:ext cx="720000" cy="720000"/>
              </a:xfrm>
              <a:prstGeom prst="ellipse">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26" name="TextBox 28"/>
            <p:cNvSpPr txBox="1"/>
            <p:nvPr/>
          </p:nvSpPr>
          <p:spPr>
            <a:xfrm>
              <a:off x="3515891" y="4076764"/>
              <a:ext cx="1672242" cy="334900"/>
            </a:xfrm>
            <a:prstGeom prst="rect">
              <a:avLst/>
            </a:prstGeom>
            <a:noFill/>
          </p:spPr>
          <p:txBody>
            <a:bodyPr wrap="square" rtlCol="0">
              <a:spAutoFit/>
            </a:bodyPr>
            <a:lstStyle/>
            <a:p>
              <a:pPr algn="dist">
                <a:lnSpc>
                  <a:spcPct val="150000"/>
                </a:lnSpc>
              </a:pPr>
              <a:endParaRPr lang="zh-CN" altLang="en-US" sz="1200" dirty="0">
                <a:latin typeface="Segoe UI Light" pitchFamily="34" charset="0"/>
              </a:endParaRPr>
            </a:p>
          </p:txBody>
        </p:sp>
      </p:grpSp>
      <p:grpSp>
        <p:nvGrpSpPr>
          <p:cNvPr id="157" name="组合 156"/>
          <p:cNvGrpSpPr/>
          <p:nvPr/>
        </p:nvGrpSpPr>
        <p:grpSpPr>
          <a:xfrm>
            <a:off x="1497805" y="1813366"/>
            <a:ext cx="1344000" cy="1344000"/>
            <a:chOff x="1673133" y="888723"/>
            <a:chExt cx="720000" cy="720000"/>
          </a:xfrm>
        </p:grpSpPr>
        <p:grpSp>
          <p:nvGrpSpPr>
            <p:cNvPr id="161" name="组合 160"/>
            <p:cNvGrpSpPr/>
            <p:nvPr/>
          </p:nvGrpSpPr>
          <p:grpSpPr>
            <a:xfrm>
              <a:off x="1771197" y="988752"/>
              <a:ext cx="523875" cy="523875"/>
              <a:chOff x="1162498" y="2336853"/>
              <a:chExt cx="523875" cy="523875"/>
            </a:xfrm>
          </p:grpSpPr>
          <p:sp>
            <p:nvSpPr>
              <p:cNvPr id="163" name="椭圆 162"/>
              <p:cNvSpPr/>
              <p:nvPr/>
            </p:nvSpPr>
            <p:spPr>
              <a:xfrm>
                <a:off x="1162498" y="2336853"/>
                <a:ext cx="523875" cy="523875"/>
              </a:xfrm>
              <a:prstGeom prst="ellipse">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64" name="组合 163"/>
              <p:cNvGrpSpPr/>
              <p:nvPr/>
            </p:nvGrpSpPr>
            <p:grpSpPr>
              <a:xfrm>
                <a:off x="1334360" y="2460255"/>
                <a:ext cx="180149" cy="341052"/>
                <a:chOff x="5130721" y="-266700"/>
                <a:chExt cx="990600" cy="1875362"/>
              </a:xfrm>
            </p:grpSpPr>
            <p:sp>
              <p:nvSpPr>
                <p:cNvPr id="165" name="椭圆 111"/>
                <p:cNvSpPr/>
                <p:nvPr/>
              </p:nvSpPr>
              <p:spPr>
                <a:xfrm>
                  <a:off x="5130721" y="-266700"/>
                  <a:ext cx="990600" cy="1501925"/>
                </a:xfrm>
                <a:custGeom>
                  <a:avLst/>
                  <a:gdLst/>
                  <a:ahLst/>
                  <a:cxnLst/>
                  <a:rect l="l" t="t" r="r" b="b"/>
                  <a:pathLst>
                    <a:path w="990600" h="1501925">
                      <a:moveTo>
                        <a:pt x="495300" y="0"/>
                      </a:moveTo>
                      <a:cubicBezTo>
                        <a:pt x="768847" y="0"/>
                        <a:pt x="990600" y="221753"/>
                        <a:pt x="990600" y="495300"/>
                      </a:cubicBezTo>
                      <a:cubicBezTo>
                        <a:pt x="990600" y="624140"/>
                        <a:pt x="941407" y="741489"/>
                        <a:pt x="859584" y="828497"/>
                      </a:cubicBezTo>
                      <a:lnTo>
                        <a:pt x="610953" y="1438275"/>
                      </a:lnTo>
                      <a:lnTo>
                        <a:pt x="602238" y="1438275"/>
                      </a:lnTo>
                      <a:cubicBezTo>
                        <a:pt x="581653" y="1476862"/>
                        <a:pt x="540649" y="1501925"/>
                        <a:pt x="493791" y="1501925"/>
                      </a:cubicBezTo>
                      <a:cubicBezTo>
                        <a:pt x="432195" y="1501925"/>
                        <a:pt x="380714" y="1458615"/>
                        <a:pt x="370636" y="1400244"/>
                      </a:cubicBezTo>
                      <a:lnTo>
                        <a:pt x="143857" y="844060"/>
                      </a:lnTo>
                      <a:cubicBezTo>
                        <a:pt x="54886" y="754662"/>
                        <a:pt x="0" y="631391"/>
                        <a:pt x="0" y="495300"/>
                      </a:cubicBezTo>
                      <a:cubicBezTo>
                        <a:pt x="0" y="221753"/>
                        <a:pt x="221753" y="0"/>
                        <a:pt x="495300" y="0"/>
                      </a:cubicBezTo>
                      <a:close/>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6" name="弧形 165"/>
                <p:cNvSpPr/>
                <p:nvPr/>
              </p:nvSpPr>
              <p:spPr>
                <a:xfrm rot="16200000">
                  <a:off x="5353051" y="-23585"/>
                  <a:ext cx="569126" cy="569126"/>
                </a:xfrm>
                <a:prstGeom prst="arc">
                  <a:avLst>
                    <a:gd name="adj1" fmla="val 16200000"/>
                    <a:gd name="adj2" fmla="val 21549875"/>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cxnSp>
              <p:nvCxnSpPr>
                <p:cNvPr id="167" name="直接连接符 166"/>
                <p:cNvCxnSpPr/>
                <p:nvPr/>
              </p:nvCxnSpPr>
              <p:spPr>
                <a:xfrm>
                  <a:off x="5345033" y="739816"/>
                  <a:ext cx="561975" cy="0"/>
                </a:xfrm>
                <a:prstGeom prst="line">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sp>
              <p:nvSpPr>
                <p:cNvPr id="168" name="弧形 167"/>
                <p:cNvSpPr/>
                <p:nvPr/>
              </p:nvSpPr>
              <p:spPr>
                <a:xfrm rot="18538541">
                  <a:off x="5325301" y="899887"/>
                  <a:ext cx="654615" cy="654614"/>
                </a:xfrm>
                <a:prstGeom prst="arc">
                  <a:avLst>
                    <a:gd name="adj1" fmla="val 16825339"/>
                    <a:gd name="adj2" fmla="val 21059724"/>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169" name="弧形 168"/>
                <p:cNvSpPr/>
                <p:nvPr/>
              </p:nvSpPr>
              <p:spPr>
                <a:xfrm rot="18000000">
                  <a:off x="5378228" y="1039535"/>
                  <a:ext cx="569127" cy="569127"/>
                </a:xfrm>
                <a:prstGeom prst="arc">
                  <a:avLst>
                    <a:gd name="adj1" fmla="val 17524474"/>
                    <a:gd name="adj2" fmla="val 21013263"/>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grpSp>
        </p:grpSp>
        <p:sp>
          <p:nvSpPr>
            <p:cNvPr id="162" name="椭圆 161"/>
            <p:cNvSpPr/>
            <p:nvPr/>
          </p:nvSpPr>
          <p:spPr>
            <a:xfrm>
              <a:off x="1673133" y="888723"/>
              <a:ext cx="720000" cy="720000"/>
            </a:xfrm>
            <a:prstGeom prst="ellipse">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70" name="组合 169"/>
          <p:cNvGrpSpPr/>
          <p:nvPr/>
        </p:nvGrpSpPr>
        <p:grpSpPr>
          <a:xfrm>
            <a:off x="8355507" y="1792065"/>
            <a:ext cx="1672242" cy="2642067"/>
            <a:chOff x="3515891" y="1769597"/>
            <a:chExt cx="1672242" cy="2642067"/>
          </a:xfrm>
        </p:grpSpPr>
        <p:grpSp>
          <p:nvGrpSpPr>
            <p:cNvPr id="171" name="组合 170"/>
            <p:cNvGrpSpPr/>
            <p:nvPr/>
          </p:nvGrpSpPr>
          <p:grpSpPr>
            <a:xfrm>
              <a:off x="3606364" y="1769597"/>
              <a:ext cx="1344000" cy="1344000"/>
              <a:chOff x="1673133" y="888723"/>
              <a:chExt cx="720000" cy="720000"/>
            </a:xfrm>
          </p:grpSpPr>
          <p:grpSp>
            <p:nvGrpSpPr>
              <p:cNvPr id="175" name="组合 174"/>
              <p:cNvGrpSpPr/>
              <p:nvPr/>
            </p:nvGrpSpPr>
            <p:grpSpPr>
              <a:xfrm>
                <a:off x="1771197" y="988752"/>
                <a:ext cx="523875" cy="523875"/>
                <a:chOff x="1162498" y="2336853"/>
                <a:chExt cx="523875" cy="523875"/>
              </a:xfrm>
            </p:grpSpPr>
            <p:sp>
              <p:nvSpPr>
                <p:cNvPr id="177" name="椭圆 176"/>
                <p:cNvSpPr/>
                <p:nvPr/>
              </p:nvSpPr>
              <p:spPr>
                <a:xfrm>
                  <a:off x="1162498" y="2336853"/>
                  <a:ext cx="523875" cy="523875"/>
                </a:xfrm>
                <a:prstGeom prst="ellipse">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178" name="组合 177"/>
                <p:cNvGrpSpPr/>
                <p:nvPr/>
              </p:nvGrpSpPr>
              <p:grpSpPr>
                <a:xfrm>
                  <a:off x="1334360" y="2460255"/>
                  <a:ext cx="180149" cy="341052"/>
                  <a:chOff x="5130721" y="-266700"/>
                  <a:chExt cx="990600" cy="1875362"/>
                </a:xfrm>
              </p:grpSpPr>
              <p:sp>
                <p:nvSpPr>
                  <p:cNvPr id="179" name="椭圆 111"/>
                  <p:cNvSpPr/>
                  <p:nvPr/>
                </p:nvSpPr>
                <p:spPr>
                  <a:xfrm>
                    <a:off x="5130721" y="-266700"/>
                    <a:ext cx="990600" cy="1501925"/>
                  </a:xfrm>
                  <a:custGeom>
                    <a:avLst/>
                    <a:gdLst/>
                    <a:ahLst/>
                    <a:cxnLst/>
                    <a:rect l="l" t="t" r="r" b="b"/>
                    <a:pathLst>
                      <a:path w="990600" h="1501925">
                        <a:moveTo>
                          <a:pt x="495300" y="0"/>
                        </a:moveTo>
                        <a:cubicBezTo>
                          <a:pt x="768847" y="0"/>
                          <a:pt x="990600" y="221753"/>
                          <a:pt x="990600" y="495300"/>
                        </a:cubicBezTo>
                        <a:cubicBezTo>
                          <a:pt x="990600" y="624140"/>
                          <a:pt x="941407" y="741489"/>
                          <a:pt x="859584" y="828497"/>
                        </a:cubicBezTo>
                        <a:lnTo>
                          <a:pt x="610953" y="1438275"/>
                        </a:lnTo>
                        <a:lnTo>
                          <a:pt x="602238" y="1438275"/>
                        </a:lnTo>
                        <a:cubicBezTo>
                          <a:pt x="581653" y="1476862"/>
                          <a:pt x="540649" y="1501925"/>
                          <a:pt x="493791" y="1501925"/>
                        </a:cubicBezTo>
                        <a:cubicBezTo>
                          <a:pt x="432195" y="1501925"/>
                          <a:pt x="380714" y="1458615"/>
                          <a:pt x="370636" y="1400244"/>
                        </a:cubicBezTo>
                        <a:lnTo>
                          <a:pt x="143857" y="844060"/>
                        </a:lnTo>
                        <a:cubicBezTo>
                          <a:pt x="54886" y="754662"/>
                          <a:pt x="0" y="631391"/>
                          <a:pt x="0" y="495300"/>
                        </a:cubicBezTo>
                        <a:cubicBezTo>
                          <a:pt x="0" y="221753"/>
                          <a:pt x="221753" y="0"/>
                          <a:pt x="495300" y="0"/>
                        </a:cubicBezTo>
                        <a:close/>
                      </a:path>
                    </a:pathLst>
                  </a:cu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80" name="弧形 179"/>
                  <p:cNvSpPr/>
                  <p:nvPr/>
                </p:nvSpPr>
                <p:spPr>
                  <a:xfrm rot="16200000">
                    <a:off x="5353051" y="-23585"/>
                    <a:ext cx="569126" cy="569126"/>
                  </a:xfrm>
                  <a:prstGeom prst="arc">
                    <a:avLst>
                      <a:gd name="adj1" fmla="val 16200000"/>
                      <a:gd name="adj2" fmla="val 21549875"/>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cxnSp>
                <p:nvCxnSpPr>
                  <p:cNvPr id="181" name="直接连接符 180"/>
                  <p:cNvCxnSpPr/>
                  <p:nvPr/>
                </p:nvCxnSpPr>
                <p:spPr>
                  <a:xfrm>
                    <a:off x="5345033" y="739816"/>
                    <a:ext cx="561975" cy="0"/>
                  </a:xfrm>
                  <a:prstGeom prst="line">
                    <a:avLst/>
                  </a:prstGeom>
                  <a:no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cxnSp>
              <p:sp>
                <p:nvSpPr>
                  <p:cNvPr id="182" name="弧形 181"/>
                  <p:cNvSpPr/>
                  <p:nvPr/>
                </p:nvSpPr>
                <p:spPr>
                  <a:xfrm rot="18538541">
                    <a:off x="5325301" y="899887"/>
                    <a:ext cx="654615" cy="654614"/>
                  </a:xfrm>
                  <a:prstGeom prst="arc">
                    <a:avLst>
                      <a:gd name="adj1" fmla="val 16825339"/>
                      <a:gd name="adj2" fmla="val 21059724"/>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183" name="弧形 182"/>
                  <p:cNvSpPr/>
                  <p:nvPr/>
                </p:nvSpPr>
                <p:spPr>
                  <a:xfrm rot="18000000">
                    <a:off x="5378228" y="1039535"/>
                    <a:ext cx="569127" cy="569127"/>
                  </a:xfrm>
                  <a:prstGeom prst="arc">
                    <a:avLst>
                      <a:gd name="adj1" fmla="val 17524474"/>
                      <a:gd name="adj2" fmla="val 21013263"/>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grpSp>
          </p:grpSp>
          <p:sp>
            <p:nvSpPr>
              <p:cNvPr id="176" name="椭圆 175"/>
              <p:cNvSpPr/>
              <p:nvPr/>
            </p:nvSpPr>
            <p:spPr>
              <a:xfrm>
                <a:off x="1673133" y="888723"/>
                <a:ext cx="720000" cy="720000"/>
              </a:xfrm>
              <a:prstGeom prst="ellipse">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74" name="TextBox 28"/>
            <p:cNvSpPr txBox="1"/>
            <p:nvPr/>
          </p:nvSpPr>
          <p:spPr>
            <a:xfrm>
              <a:off x="3515891" y="4076764"/>
              <a:ext cx="1672242" cy="334900"/>
            </a:xfrm>
            <a:prstGeom prst="rect">
              <a:avLst/>
            </a:prstGeom>
            <a:noFill/>
          </p:spPr>
          <p:txBody>
            <a:bodyPr wrap="square" rtlCol="0">
              <a:spAutoFit/>
            </a:bodyPr>
            <a:lstStyle/>
            <a:p>
              <a:pPr algn="dist">
                <a:lnSpc>
                  <a:spcPct val="150000"/>
                </a:lnSpc>
              </a:pPr>
              <a:endParaRPr lang="zh-CN" altLang="en-US" sz="1200" dirty="0">
                <a:latin typeface="Segoe UI Light" pitchFamily="34" charset="0"/>
              </a:endParaRPr>
            </a:p>
          </p:txBody>
        </p:sp>
      </p:grpSp>
      <p:sp>
        <p:nvSpPr>
          <p:cNvPr id="184" name="矩形 183"/>
          <p:cNvSpPr/>
          <p:nvPr/>
        </p:nvSpPr>
        <p:spPr>
          <a:xfrm>
            <a:off x="735397" y="3387716"/>
            <a:ext cx="2826510" cy="2336537"/>
          </a:xfrm>
          <a:prstGeom prst="rect">
            <a:avLst/>
          </a:prstGeom>
        </p:spPr>
        <p:txBody>
          <a:bodyPr wrap="square">
            <a:spAutoFit/>
          </a:bodyPr>
          <a:lstStyle/>
          <a:p>
            <a:pPr marL="285750" indent="-285750">
              <a:lnSpc>
                <a:spcPts val="2500"/>
              </a:lnSpc>
              <a:buFont typeface="Wingdings" panose="05000000000000000000" pitchFamily="2" charset="2"/>
              <a:buChar char="Ø"/>
            </a:pPr>
            <a:r>
              <a:rPr lang="en-US" altLang="zh-CN" sz="1400" dirty="0">
                <a:latin typeface="微软雅黑" panose="020B0503020204020204" pitchFamily="34" charset="-122"/>
                <a:ea typeface="微软雅黑" panose="020B0503020204020204" pitchFamily="34" charset="-122"/>
              </a:rPr>
              <a:t>Improving the transformer translation model with </a:t>
            </a:r>
            <a:r>
              <a:rPr lang="en-US" altLang="zh-CN" sz="1400" dirty="0" smtClean="0">
                <a:latin typeface="微软雅黑" panose="020B0503020204020204" pitchFamily="34" charset="-122"/>
                <a:ea typeface="微软雅黑" panose="020B0503020204020204" pitchFamily="34" charset="-122"/>
              </a:rPr>
              <a:t>document-level context </a:t>
            </a:r>
            <a:r>
              <a:rPr lang="zh-CN" altLang="en-US" sz="1400" dirty="0" smtClean="0">
                <a:latin typeface="微软雅黑" panose="020B0503020204020204" pitchFamily="34" charset="-122"/>
                <a:ea typeface="微软雅黑" panose="020B0503020204020204" pitchFamily="34" charset="-122"/>
              </a:rPr>
              <a:t>使用</a:t>
            </a:r>
            <a:r>
              <a:rPr lang="zh-CN" altLang="en-US" sz="1400" dirty="0">
                <a:latin typeface="微软雅黑" panose="020B0503020204020204" pitchFamily="34" charset="-122"/>
                <a:ea typeface="微软雅黑" panose="020B0503020204020204" pitchFamily="34" charset="-122"/>
              </a:rPr>
              <a:t>两个编码器分别计算当前句的表示和篇章级上下文的表示，再将篇章级别信息融入到当前句子的编码器和解码器</a:t>
            </a:r>
            <a:r>
              <a:rPr lang="zh-CN" altLang="en-US" sz="1400" dirty="0" smtClean="0">
                <a:latin typeface="微软雅黑" panose="020B0503020204020204" pitchFamily="34" charset="-122"/>
                <a:ea typeface="微软雅黑" panose="020B0503020204020204" pitchFamily="34" charset="-122"/>
              </a:rPr>
              <a:t>中</a:t>
            </a:r>
            <a:r>
              <a:rPr lang="zh-CN" altLang="en-US" sz="1400" dirty="0">
                <a:latin typeface="微软雅黑" panose="020B0503020204020204" pitchFamily="34" charset="-122"/>
                <a:ea typeface="微软雅黑" panose="020B0503020204020204" pitchFamily="34" charset="-122"/>
              </a:rPr>
              <a:t>。</a:t>
            </a:r>
            <a:endParaRPr lang="zh-CN" altLang="en-US" sz="1400" dirty="0">
              <a:latin typeface="微软雅黑" panose="020B0503020204020204" pitchFamily="34" charset="-122"/>
              <a:ea typeface="微软雅黑" panose="020B0503020204020204" pitchFamily="34" charset="-122"/>
            </a:endParaRPr>
          </a:p>
        </p:txBody>
      </p:sp>
      <p:sp>
        <p:nvSpPr>
          <p:cNvPr id="185" name="矩形 184"/>
          <p:cNvSpPr/>
          <p:nvPr/>
        </p:nvSpPr>
        <p:spPr>
          <a:xfrm>
            <a:off x="4297245" y="3387716"/>
            <a:ext cx="2720243" cy="2336537"/>
          </a:xfrm>
          <a:prstGeom prst="rect">
            <a:avLst/>
          </a:prstGeom>
        </p:spPr>
        <p:txBody>
          <a:bodyPr wrap="square">
            <a:spAutoFit/>
          </a:bodyPr>
          <a:lstStyle/>
          <a:p>
            <a:pPr marL="285750" indent="-285750">
              <a:lnSpc>
                <a:spcPts val="2500"/>
              </a:lnSpc>
              <a:buFont typeface="Wingdings" panose="05000000000000000000" pitchFamily="2" charset="2"/>
              <a:buChar char="Ø"/>
            </a:pPr>
            <a:r>
              <a:rPr lang="en-US" altLang="zh-CN" sz="1400" dirty="0">
                <a:latin typeface="微软雅黑" panose="020B0503020204020204" pitchFamily="34" charset="-122"/>
                <a:ea typeface="微软雅黑" panose="020B0503020204020204" pitchFamily="34" charset="-122"/>
              </a:rPr>
              <a:t>Document-Level Neural Machine Translation with Hierarchical Attention Networks</a:t>
            </a:r>
            <a:r>
              <a:rPr lang="zh-CN" altLang="en-US" sz="1400" dirty="0">
                <a:latin typeface="微软雅黑" panose="020B0503020204020204" pitchFamily="34" charset="-122"/>
                <a:ea typeface="微软雅黑" panose="020B0503020204020204" pitchFamily="34" charset="-122"/>
              </a:rPr>
              <a:t>是第一个使用分层注意力机制以结构化和动态的方式来捕捉篇章上下文信息的模型。</a:t>
            </a:r>
          </a:p>
        </p:txBody>
      </p:sp>
      <p:sp>
        <p:nvSpPr>
          <p:cNvPr id="186" name="矩形 185"/>
          <p:cNvSpPr/>
          <p:nvPr/>
        </p:nvSpPr>
        <p:spPr>
          <a:xfrm>
            <a:off x="7906381" y="3387716"/>
            <a:ext cx="2896298" cy="2336537"/>
          </a:xfrm>
          <a:prstGeom prst="rect">
            <a:avLst/>
          </a:prstGeom>
        </p:spPr>
        <p:txBody>
          <a:bodyPr wrap="square">
            <a:spAutoFit/>
          </a:bodyPr>
          <a:lstStyle/>
          <a:p>
            <a:pPr marL="285750" indent="-285750">
              <a:lnSpc>
                <a:spcPts val="2500"/>
              </a:lnSpc>
              <a:buFont typeface="Wingdings" panose="05000000000000000000" pitchFamily="2" charset="2"/>
              <a:buChar char="Ø"/>
            </a:pPr>
            <a:r>
              <a:rPr lang="en-US" altLang="zh-CN" sz="1400" dirty="0">
                <a:latin typeface="微软雅黑" panose="020B0503020204020204" pitchFamily="34" charset="-122"/>
                <a:ea typeface="微软雅黑" panose="020B0503020204020204" pitchFamily="34" charset="-122"/>
              </a:rPr>
              <a:t>Enhancing Context Modeling with a Query-Guided Capsule Network for Document-level Translation</a:t>
            </a:r>
            <a:r>
              <a:rPr lang="zh-CN" altLang="en-US" sz="1400" dirty="0">
                <a:latin typeface="微软雅黑" panose="020B0503020204020204" pitchFamily="34" charset="-122"/>
                <a:ea typeface="微软雅黑" panose="020B0503020204020204" pitchFamily="34" charset="-122"/>
              </a:rPr>
              <a:t>提出了一种以查询为导向的胶囊网络，将上下文信息聚类到目标翻译可能涉及的不同角度。</a:t>
            </a:r>
          </a:p>
        </p:txBody>
      </p:sp>
    </p:spTree>
    <p:extLst>
      <p:ext uri="{BB962C8B-B14F-4D97-AF65-F5344CB8AC3E}">
        <p14:creationId xmlns:p14="http://schemas.microsoft.com/office/powerpoint/2010/main" val="9651625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4"/>
                                        </p:tgtEl>
                                        <p:attrNameLst>
                                          <p:attrName>style.visibility</p:attrName>
                                        </p:attrNameLst>
                                      </p:cBhvr>
                                      <p:to>
                                        <p:strVal val="visible"/>
                                      </p:to>
                                    </p:set>
                                    <p:animEffect transition="in" filter="wipe(up)">
                                      <p:cBhvr>
                                        <p:cTn id="7" dur="500"/>
                                        <p:tgtEl>
                                          <p:spTgt spid="184"/>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5"/>
                                        </p:tgtEl>
                                        <p:attrNameLst>
                                          <p:attrName>style.visibility</p:attrName>
                                        </p:attrNameLst>
                                      </p:cBhvr>
                                      <p:to>
                                        <p:strVal val="visible"/>
                                      </p:to>
                                    </p:set>
                                    <p:animEffect transition="in" filter="wipe(up)">
                                      <p:cBhvr>
                                        <p:cTn id="11" dur="500"/>
                                        <p:tgtEl>
                                          <p:spTgt spid="18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6"/>
                                        </p:tgtEl>
                                        <p:attrNameLst>
                                          <p:attrName>style.visibility</p:attrName>
                                        </p:attrNameLst>
                                      </p:cBhvr>
                                      <p:to>
                                        <p:strVal val="visible"/>
                                      </p:to>
                                    </p:set>
                                    <p:animEffect transition="in" filter="wipe(up)">
                                      <p:cBhvr>
                                        <p:cTn id="15" dur="500"/>
                                        <p:tgtEl>
                                          <p:spTgt spid="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 grpId="0"/>
      <p:bldP spid="185" grpId="0"/>
      <p:bldP spid="1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 name="组合 70">
            <a:extLst>
              <a:ext uri="{FF2B5EF4-FFF2-40B4-BE49-F238E27FC236}">
                <a16:creationId xmlns:a16="http://schemas.microsoft.com/office/drawing/2014/main" id="{07FD20CE-88A5-4E82-8C70-B1013E6329D6}"/>
              </a:ext>
            </a:extLst>
          </p:cNvPr>
          <p:cNvGrpSpPr/>
          <p:nvPr/>
        </p:nvGrpSpPr>
        <p:grpSpPr>
          <a:xfrm>
            <a:off x="0" y="247949"/>
            <a:ext cx="12192000" cy="400110"/>
            <a:chOff x="0" y="247949"/>
            <a:chExt cx="12192000" cy="400110"/>
          </a:xfrm>
        </p:grpSpPr>
        <p:sp>
          <p:nvSpPr>
            <p:cNvPr id="72" name="矩形 71">
              <a:extLst>
                <a:ext uri="{FF2B5EF4-FFF2-40B4-BE49-F238E27FC236}">
                  <a16:creationId xmlns:a16="http://schemas.microsoft.com/office/drawing/2014/main" id="{9731787C-C49A-418D-A09C-4CE8302E3387}"/>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TextBox 27">
              <a:extLst>
                <a:ext uri="{FF2B5EF4-FFF2-40B4-BE49-F238E27FC236}">
                  <a16:creationId xmlns:a16="http://schemas.microsoft.com/office/drawing/2014/main" id="{F9FB6FE3-732A-4297-A4CE-4A67883F6091}"/>
                </a:ext>
              </a:extLst>
            </p:cNvPr>
            <p:cNvSpPr txBox="1"/>
            <p:nvPr/>
          </p:nvSpPr>
          <p:spPr>
            <a:xfrm>
              <a:off x="613186" y="247949"/>
              <a:ext cx="2792752"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a:solidFill>
                    <a:srgbClr val="084772"/>
                  </a:solidFill>
                  <a:latin typeface="微软雅黑" panose="020B0503020204020204" pitchFamily="34" charset="-122"/>
                  <a:ea typeface="微软雅黑" panose="020B0503020204020204" pitchFamily="34" charset="-122"/>
                </a:rPr>
                <a:t>01 </a:t>
              </a:r>
              <a:r>
                <a:rPr lang="zh-CN" altLang="en-US" sz="2000" spc="600" dirty="0">
                  <a:solidFill>
                    <a:srgbClr val="084772"/>
                  </a:solidFill>
                  <a:latin typeface="微软雅黑" panose="020B0503020204020204" pitchFamily="34" charset="-122"/>
                  <a:ea typeface="微软雅黑" panose="020B0503020204020204" pitchFamily="34" charset="-122"/>
                </a:rPr>
                <a:t>研究</a:t>
              </a:r>
              <a:r>
                <a:rPr lang="zh-CN" altLang="en-US" sz="2000" spc="600" dirty="0" smtClean="0">
                  <a:solidFill>
                    <a:srgbClr val="084772"/>
                  </a:solidFill>
                  <a:latin typeface="微软雅黑" panose="020B0503020204020204" pitchFamily="34" charset="-122"/>
                  <a:ea typeface="微软雅黑" panose="020B0503020204020204" pitchFamily="34" charset="-122"/>
                </a:rPr>
                <a:t>背景介绍</a:t>
              </a:r>
              <a:endParaRPr lang="zh-CN" altLang="en-US" sz="2000" spc="600" dirty="0">
                <a:solidFill>
                  <a:srgbClr val="084772"/>
                </a:solidFill>
                <a:latin typeface="微软雅黑" panose="020B0503020204020204" pitchFamily="34" charset="-122"/>
                <a:ea typeface="微软雅黑" panose="020B0503020204020204" pitchFamily="34" charset="-122"/>
              </a:endParaRPr>
            </a:p>
          </p:txBody>
        </p:sp>
        <p:sp>
          <p:nvSpPr>
            <p:cNvPr id="74" name="矩形 73">
              <a:extLst>
                <a:ext uri="{FF2B5EF4-FFF2-40B4-BE49-F238E27FC236}">
                  <a16:creationId xmlns:a16="http://schemas.microsoft.com/office/drawing/2014/main" id="{0D2C5C74-D9B3-4BAD-9964-B9D1C219C213}"/>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5" name="图片 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2038" y="6287073"/>
            <a:ext cx="1707446" cy="570927"/>
          </a:xfrm>
          <a:prstGeom prst="rect">
            <a:avLst/>
          </a:prstGeom>
        </p:spPr>
      </p:pic>
      <p:grpSp>
        <p:nvGrpSpPr>
          <p:cNvPr id="3" name="组合 2"/>
          <p:cNvGrpSpPr/>
          <p:nvPr/>
        </p:nvGrpSpPr>
        <p:grpSpPr>
          <a:xfrm>
            <a:off x="1349985" y="1923580"/>
            <a:ext cx="3669813" cy="3355725"/>
            <a:chOff x="3795474" y="1661551"/>
            <a:chExt cx="3669813" cy="3355725"/>
          </a:xfrm>
        </p:grpSpPr>
        <p:sp>
          <p:nvSpPr>
            <p:cNvPr id="185" name="矩形 184"/>
            <p:cNvSpPr/>
            <p:nvPr/>
          </p:nvSpPr>
          <p:spPr>
            <a:xfrm>
              <a:off x="3795474" y="3353231"/>
              <a:ext cx="3669813" cy="1664045"/>
            </a:xfrm>
            <a:prstGeom prst="rect">
              <a:avLst/>
            </a:prstGeom>
          </p:spPr>
          <p:txBody>
            <a:bodyPr wrap="square">
              <a:spAutoFit/>
            </a:bodyPr>
            <a:lstStyle/>
            <a:p>
              <a:pPr>
                <a:lnSpc>
                  <a:spcPts val="2500"/>
                </a:lnSpc>
              </a:pPr>
              <a:r>
                <a:rPr lang="zh-CN" altLang="en-US" sz="1600" dirty="0">
                  <a:latin typeface="微软雅黑" panose="020B0503020204020204" pitchFamily="34" charset="-122"/>
                  <a:ea typeface="微软雅黑" panose="020B0503020204020204" pitchFamily="34" charset="-122"/>
                </a:rPr>
                <a:t>在篇章级机器翻译中，如何选取当前句的篇章上下文是非常关键的。</a:t>
              </a:r>
              <a:r>
                <a:rPr lang="zh-CN" altLang="en-US" sz="1600" dirty="0" smtClean="0">
                  <a:latin typeface="微软雅黑" panose="020B0503020204020204" pitchFamily="34" charset="-122"/>
                  <a:ea typeface="微软雅黑" panose="020B0503020204020204" pitchFamily="34" charset="-122"/>
                </a:rPr>
                <a:t>虽然之前研究</a:t>
              </a:r>
              <a:r>
                <a:rPr lang="zh-CN" altLang="en-US" sz="1600" dirty="0">
                  <a:latin typeface="微软雅黑" panose="020B0503020204020204" pitchFamily="34" charset="-122"/>
                  <a:ea typeface="微软雅黑" panose="020B0503020204020204" pitchFamily="34" charset="-122"/>
                </a:rPr>
                <a:t>使用的篇章上下文不尽相同，但是却少有在选取之前对上下文信息进行识别筛选</a:t>
              </a:r>
              <a:r>
                <a:rPr lang="zh-CN" altLang="en-US" sz="1600" dirty="0" smtClean="0">
                  <a:latin typeface="微软雅黑" panose="020B0503020204020204" pitchFamily="34" charset="-122"/>
                  <a:ea typeface="微软雅黑" panose="020B0503020204020204" pitchFamily="34" charset="-122"/>
                </a:rPr>
                <a:t>。</a:t>
              </a:r>
              <a:endParaRPr lang="zh-CN" altLang="en-US" sz="1600" spc="300" dirty="0">
                <a:latin typeface="微软雅黑" panose="020B0503020204020204" pitchFamily="34" charset="-122"/>
                <a:ea typeface="微软雅黑" panose="020B0503020204020204" pitchFamily="34" charset="-122"/>
              </a:endParaRPr>
            </a:p>
          </p:txBody>
        </p:sp>
        <p:grpSp>
          <p:nvGrpSpPr>
            <p:cNvPr id="44" name="组合 43"/>
            <p:cNvGrpSpPr/>
            <p:nvPr/>
          </p:nvGrpSpPr>
          <p:grpSpPr>
            <a:xfrm>
              <a:off x="4820105" y="1661551"/>
              <a:ext cx="1344000" cy="1344000"/>
              <a:chOff x="4123814" y="2079192"/>
              <a:chExt cx="900000" cy="900000"/>
            </a:xfrm>
          </p:grpSpPr>
          <p:grpSp>
            <p:nvGrpSpPr>
              <p:cNvPr id="45" name="组合 44"/>
              <p:cNvGrpSpPr/>
              <p:nvPr/>
            </p:nvGrpSpPr>
            <p:grpSpPr>
              <a:xfrm>
                <a:off x="4247045" y="2205192"/>
                <a:ext cx="648000" cy="648000"/>
                <a:chOff x="7393286" y="2370038"/>
                <a:chExt cx="523875" cy="523875"/>
              </a:xfrm>
            </p:grpSpPr>
            <p:sp>
              <p:nvSpPr>
                <p:cNvPr id="47" name="椭圆 46"/>
                <p:cNvSpPr/>
                <p:nvPr/>
              </p:nvSpPr>
              <p:spPr>
                <a:xfrm>
                  <a:off x="7393286" y="2370038"/>
                  <a:ext cx="523875" cy="523875"/>
                </a:xfrm>
                <a:prstGeom prst="ellipse">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2400"/>
                </a:p>
              </p:txBody>
            </p:sp>
            <p:grpSp>
              <p:nvGrpSpPr>
                <p:cNvPr id="48" name="组合 47"/>
                <p:cNvGrpSpPr/>
                <p:nvPr/>
              </p:nvGrpSpPr>
              <p:grpSpPr>
                <a:xfrm>
                  <a:off x="7531982" y="2495071"/>
                  <a:ext cx="258725" cy="261143"/>
                  <a:chOff x="-445562" y="2906128"/>
                  <a:chExt cx="355785" cy="359110"/>
                </a:xfrm>
              </p:grpSpPr>
              <p:sp>
                <p:nvSpPr>
                  <p:cNvPr id="49" name="椭圆 104"/>
                  <p:cNvSpPr/>
                  <p:nvPr/>
                </p:nvSpPr>
                <p:spPr>
                  <a:xfrm>
                    <a:off x="-445562" y="2906128"/>
                    <a:ext cx="355785" cy="359110"/>
                  </a:xfrm>
                  <a:custGeom>
                    <a:avLst/>
                    <a:gdLst/>
                    <a:ahLst/>
                    <a:cxnLst/>
                    <a:rect l="l" t="t" r="r" b="b"/>
                    <a:pathLst>
                      <a:path w="355785" h="359110">
                        <a:moveTo>
                          <a:pt x="252707" y="0"/>
                        </a:moveTo>
                        <a:cubicBezTo>
                          <a:pt x="309635" y="0"/>
                          <a:pt x="355785" y="46150"/>
                          <a:pt x="355785" y="103078"/>
                        </a:cubicBezTo>
                        <a:cubicBezTo>
                          <a:pt x="355785" y="160006"/>
                          <a:pt x="309635" y="206156"/>
                          <a:pt x="252707" y="206156"/>
                        </a:cubicBezTo>
                        <a:lnTo>
                          <a:pt x="213975" y="198336"/>
                        </a:lnTo>
                        <a:lnTo>
                          <a:pt x="179555" y="232757"/>
                        </a:lnTo>
                        <a:lnTo>
                          <a:pt x="172905" y="282633"/>
                        </a:lnTo>
                        <a:lnTo>
                          <a:pt x="129678" y="279308"/>
                        </a:lnTo>
                        <a:lnTo>
                          <a:pt x="119703" y="329184"/>
                        </a:lnTo>
                        <a:lnTo>
                          <a:pt x="83127" y="329184"/>
                        </a:lnTo>
                        <a:lnTo>
                          <a:pt x="46551" y="359110"/>
                        </a:lnTo>
                        <a:lnTo>
                          <a:pt x="0" y="349135"/>
                        </a:lnTo>
                        <a:lnTo>
                          <a:pt x="0" y="299259"/>
                        </a:lnTo>
                        <a:lnTo>
                          <a:pt x="156279" y="142979"/>
                        </a:lnTo>
                        <a:lnTo>
                          <a:pt x="158337" y="144102"/>
                        </a:lnTo>
                        <a:cubicBezTo>
                          <a:pt x="152669" y="131590"/>
                          <a:pt x="149629" y="117689"/>
                          <a:pt x="149629" y="103078"/>
                        </a:cubicBezTo>
                        <a:cubicBezTo>
                          <a:pt x="149629" y="46150"/>
                          <a:pt x="195779" y="0"/>
                          <a:pt x="252707" y="0"/>
                        </a:cubicBezTo>
                        <a:close/>
                      </a:path>
                    </a:pathLst>
                  </a:custGeom>
                  <a:ln w="15875"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sp>
                <p:nvSpPr>
                  <p:cNvPr id="50" name="圆角矩形 49"/>
                  <p:cNvSpPr/>
                  <p:nvPr/>
                </p:nvSpPr>
                <p:spPr>
                  <a:xfrm rot="3230190">
                    <a:off x="-203817" y="2964703"/>
                    <a:ext cx="67501" cy="45719"/>
                  </a:xfrm>
                  <a:prstGeom prst="roundRect">
                    <a:avLst/>
                  </a:prstGeom>
                  <a:ln w="12700" cap="rnd">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2400"/>
                  </a:p>
                </p:txBody>
              </p:sp>
            </p:grpSp>
          </p:grpSp>
          <p:sp>
            <p:nvSpPr>
              <p:cNvPr id="46" name="椭圆 45"/>
              <p:cNvSpPr/>
              <p:nvPr/>
            </p:nvSpPr>
            <p:spPr>
              <a:xfrm>
                <a:off x="4123814" y="2079192"/>
                <a:ext cx="900000" cy="900000"/>
              </a:xfrm>
              <a:prstGeom prst="ellipse">
                <a:avLst/>
              </a:prstGeom>
              <a:no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pic>
        <p:nvPicPr>
          <p:cNvPr id="2" name="图片 1"/>
          <p:cNvPicPr>
            <a:picLocks noChangeAspect="1"/>
          </p:cNvPicPr>
          <p:nvPr/>
        </p:nvPicPr>
        <p:blipFill>
          <a:blip r:embed="rId4"/>
          <a:stretch>
            <a:fillRect/>
          </a:stretch>
        </p:blipFill>
        <p:spPr>
          <a:xfrm>
            <a:off x="6078583" y="1303818"/>
            <a:ext cx="5352752" cy="4285859"/>
          </a:xfrm>
          <a:prstGeom prst="rect">
            <a:avLst/>
          </a:prstGeom>
        </p:spPr>
      </p:pic>
    </p:spTree>
    <p:extLst>
      <p:ext uri="{BB962C8B-B14F-4D97-AF65-F5344CB8AC3E}">
        <p14:creationId xmlns:p14="http://schemas.microsoft.com/office/powerpoint/2010/main" val="34760031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FE11974F-BED5-4346-886F-49C87EEC19BA}"/>
              </a:ext>
            </a:extLst>
          </p:cNvPr>
          <p:cNvSpPr/>
          <p:nvPr/>
        </p:nvSpPr>
        <p:spPr>
          <a:xfrm>
            <a:off x="0" y="1992745"/>
            <a:ext cx="12192000" cy="2872509"/>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C5BBC283-1CDB-426B-A79E-3B75C3CCD869}"/>
              </a:ext>
            </a:extLst>
          </p:cNvPr>
          <p:cNvSpPr txBox="1"/>
          <p:nvPr/>
        </p:nvSpPr>
        <p:spPr>
          <a:xfrm>
            <a:off x="7666441" y="3325777"/>
            <a:ext cx="3842067" cy="646331"/>
          </a:xfrm>
          <a:prstGeom prst="rect">
            <a:avLst/>
          </a:prstGeom>
          <a:noFill/>
        </p:spPr>
        <p:txBody>
          <a:bodyPr wrap="square" rtlCol="0">
            <a:spAutoFit/>
          </a:bodyPr>
          <a:lstStyle/>
          <a:p>
            <a:r>
              <a:rPr lang="zh-CN" altLang="en-US" sz="3600" b="1" spc="600" dirty="0" smtClean="0">
                <a:solidFill>
                  <a:schemeClr val="bg1"/>
                </a:solidFill>
                <a:latin typeface="微软雅黑" panose="020B0503020204020204" pitchFamily="34" charset="-122"/>
                <a:ea typeface="微软雅黑" panose="020B0503020204020204" pitchFamily="34" charset="-122"/>
              </a:rPr>
              <a:t>我的模型</a:t>
            </a:r>
            <a:endParaRPr lang="zh-CN" altLang="en-US" sz="3600" b="1" spc="600" dirty="0">
              <a:solidFill>
                <a:schemeClr val="bg1"/>
              </a:solidFill>
              <a:latin typeface="微软雅黑" panose="020B0503020204020204" pitchFamily="34" charset="-122"/>
              <a:ea typeface="微软雅黑" panose="020B0503020204020204" pitchFamily="34" charset="-122"/>
            </a:endParaRPr>
          </a:p>
        </p:txBody>
      </p:sp>
      <p:grpSp>
        <p:nvGrpSpPr>
          <p:cNvPr id="2" name="组合 1">
            <a:extLst>
              <a:ext uri="{FF2B5EF4-FFF2-40B4-BE49-F238E27FC236}">
                <a16:creationId xmlns:a16="http://schemas.microsoft.com/office/drawing/2014/main" id="{8C75C424-1E74-4412-BEB2-B0F1A08CAC58}"/>
              </a:ext>
            </a:extLst>
          </p:cNvPr>
          <p:cNvGrpSpPr/>
          <p:nvPr/>
        </p:nvGrpSpPr>
        <p:grpSpPr>
          <a:xfrm>
            <a:off x="0" y="2023097"/>
            <a:ext cx="12192001" cy="1446550"/>
            <a:chOff x="0" y="2023097"/>
            <a:chExt cx="12192001" cy="1446550"/>
          </a:xfrm>
        </p:grpSpPr>
        <p:sp>
          <p:nvSpPr>
            <p:cNvPr id="10" name="矩形 9">
              <a:extLst>
                <a:ext uri="{FF2B5EF4-FFF2-40B4-BE49-F238E27FC236}">
                  <a16:creationId xmlns:a16="http://schemas.microsoft.com/office/drawing/2014/main" id="{955C966B-7A8B-41D7-B15E-194C5F35AA1E}"/>
                </a:ext>
              </a:extLst>
            </p:cNvPr>
            <p:cNvSpPr/>
            <p:nvPr/>
          </p:nvSpPr>
          <p:spPr>
            <a:xfrm>
              <a:off x="2346037" y="2475346"/>
              <a:ext cx="9845964" cy="542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CC77D4CC-3F56-4E85-8049-AAE27DA987CC}"/>
                </a:ext>
              </a:extLst>
            </p:cNvPr>
            <p:cNvSpPr/>
            <p:nvPr/>
          </p:nvSpPr>
          <p:spPr>
            <a:xfrm>
              <a:off x="0" y="2475346"/>
              <a:ext cx="1380836" cy="542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9AF45FDA-AB95-4975-81A0-488C9522AE60}"/>
                </a:ext>
              </a:extLst>
            </p:cNvPr>
            <p:cNvSpPr txBox="1"/>
            <p:nvPr/>
          </p:nvSpPr>
          <p:spPr>
            <a:xfrm>
              <a:off x="727753" y="2494178"/>
              <a:ext cx="757122" cy="523220"/>
            </a:xfrm>
            <a:prstGeom prst="rect">
              <a:avLst/>
            </a:prstGeom>
            <a:noFill/>
          </p:spPr>
          <p:txBody>
            <a:bodyPr wrap="square" rtlCol="0">
              <a:spAutoFit/>
            </a:bodyPr>
            <a:lstStyle/>
            <a:p>
              <a:r>
                <a:rPr lang="zh-CN" altLang="en-US" sz="2800" spc="300" dirty="0">
                  <a:solidFill>
                    <a:srgbClr val="084772"/>
                  </a:solidFill>
                  <a:latin typeface="微软雅黑" panose="020B0503020204020204" pitchFamily="34" charset="-122"/>
                  <a:ea typeface="微软雅黑" panose="020B0503020204020204" pitchFamily="34" charset="-122"/>
                </a:rPr>
                <a:t>第</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14" name="文本框 13">
              <a:extLst>
                <a:ext uri="{FF2B5EF4-FFF2-40B4-BE49-F238E27FC236}">
                  <a16:creationId xmlns:a16="http://schemas.microsoft.com/office/drawing/2014/main" id="{74E9A851-268B-4BCB-B0C5-6B6B1917830E}"/>
                </a:ext>
              </a:extLst>
            </p:cNvPr>
            <p:cNvSpPr txBox="1"/>
            <p:nvPr/>
          </p:nvSpPr>
          <p:spPr>
            <a:xfrm>
              <a:off x="2447895" y="2485661"/>
              <a:ext cx="1135813" cy="523220"/>
            </a:xfrm>
            <a:prstGeom prst="rect">
              <a:avLst/>
            </a:prstGeom>
            <a:noFill/>
          </p:spPr>
          <p:txBody>
            <a:bodyPr wrap="square" rtlCol="0">
              <a:spAutoFit/>
            </a:bodyPr>
            <a:lstStyle/>
            <a:p>
              <a:r>
                <a:rPr lang="zh-CN" altLang="en-US" sz="2800" spc="300" dirty="0">
                  <a:solidFill>
                    <a:srgbClr val="084772"/>
                  </a:solidFill>
                  <a:latin typeface="微软雅黑" panose="020B0503020204020204" pitchFamily="34" charset="-122"/>
                  <a:ea typeface="微软雅黑" panose="020B0503020204020204" pitchFamily="34" charset="-122"/>
                </a:rPr>
                <a:t>部分</a:t>
              </a:r>
              <a:endParaRPr lang="zh-CN" altLang="en-US" sz="2800" b="1" spc="300" dirty="0">
                <a:solidFill>
                  <a:srgbClr val="084772"/>
                </a:solidFill>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5EE0FD16-6FB2-4802-AAD1-55F8A327906C}"/>
                </a:ext>
              </a:extLst>
            </p:cNvPr>
            <p:cNvSpPr txBox="1"/>
            <p:nvPr/>
          </p:nvSpPr>
          <p:spPr>
            <a:xfrm>
              <a:off x="1422919" y="2023097"/>
              <a:ext cx="757122" cy="1446550"/>
            </a:xfrm>
            <a:prstGeom prst="rect">
              <a:avLst/>
            </a:prstGeom>
            <a:noFill/>
          </p:spPr>
          <p:txBody>
            <a:bodyPr wrap="square" rtlCol="0">
              <a:spAutoFit/>
            </a:bodyPr>
            <a:lstStyle/>
            <a:p>
              <a:r>
                <a:rPr lang="en-US" altLang="zh-CN" sz="8800" b="1" spc="300" dirty="0">
                  <a:solidFill>
                    <a:schemeClr val="bg1"/>
                  </a:solidFill>
                  <a:latin typeface="微软雅黑" panose="020B0503020204020204" pitchFamily="34" charset="-122"/>
                  <a:ea typeface="微软雅黑" panose="020B0503020204020204" pitchFamily="34" charset="-122"/>
                </a:rPr>
                <a:t>2</a:t>
              </a:r>
              <a:endParaRPr lang="zh-CN" altLang="en-US" sz="8800" b="1" spc="3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28919893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a:extLst>
              <a:ext uri="{FF2B5EF4-FFF2-40B4-BE49-F238E27FC236}">
                <a16:creationId xmlns:a16="http://schemas.microsoft.com/office/drawing/2014/main" id="{EE0D9C4E-CAE4-4639-9427-2453FC3314C3}"/>
              </a:ext>
            </a:extLst>
          </p:cNvPr>
          <p:cNvGrpSpPr/>
          <p:nvPr/>
        </p:nvGrpSpPr>
        <p:grpSpPr>
          <a:xfrm>
            <a:off x="0" y="247949"/>
            <a:ext cx="12192000" cy="400110"/>
            <a:chOff x="0" y="247949"/>
            <a:chExt cx="12192000" cy="400110"/>
          </a:xfrm>
        </p:grpSpPr>
        <p:sp>
          <p:nvSpPr>
            <p:cNvPr id="18" name="矩形 17">
              <a:extLst>
                <a:ext uri="{FF2B5EF4-FFF2-40B4-BE49-F238E27FC236}">
                  <a16:creationId xmlns:a16="http://schemas.microsoft.com/office/drawing/2014/main" id="{4F14CB37-274A-4713-A9FE-BFE1698E859F}"/>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27">
              <a:extLst>
                <a:ext uri="{FF2B5EF4-FFF2-40B4-BE49-F238E27FC236}">
                  <a16:creationId xmlns:a16="http://schemas.microsoft.com/office/drawing/2014/main" id="{38C32D1C-A23C-4162-9232-EDA5D3C8AC5F}"/>
                </a:ext>
              </a:extLst>
            </p:cNvPr>
            <p:cNvSpPr txBox="1"/>
            <p:nvPr/>
          </p:nvSpPr>
          <p:spPr>
            <a:xfrm>
              <a:off x="1280035" y="247949"/>
              <a:ext cx="2125903"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a:solidFill>
                    <a:srgbClr val="084772"/>
                  </a:solidFill>
                  <a:latin typeface="微软雅黑" panose="020B0503020204020204" pitchFamily="34" charset="-122"/>
                  <a:ea typeface="微软雅黑" panose="020B0503020204020204" pitchFamily="34" charset="-122"/>
                </a:rPr>
                <a:t>02 </a:t>
              </a:r>
              <a:r>
                <a:rPr lang="zh-CN" altLang="en-US" sz="2000" spc="600" dirty="0" smtClean="0">
                  <a:solidFill>
                    <a:srgbClr val="084772"/>
                  </a:solidFill>
                  <a:latin typeface="微软雅黑" panose="020B0503020204020204" pitchFamily="34" charset="-122"/>
                  <a:ea typeface="微软雅黑" panose="020B0503020204020204" pitchFamily="34" charset="-122"/>
                </a:rPr>
                <a:t>我的模型</a:t>
              </a:r>
              <a:endParaRPr lang="zh-CN" altLang="en-US" sz="2000" spc="600" dirty="0">
                <a:solidFill>
                  <a:srgbClr val="084772"/>
                </a:solidFill>
                <a:latin typeface="微软雅黑" panose="020B0503020204020204" pitchFamily="34" charset="-122"/>
                <a:ea typeface="微软雅黑" panose="020B0503020204020204" pitchFamily="34" charset="-122"/>
              </a:endParaRPr>
            </a:p>
          </p:txBody>
        </p:sp>
        <p:sp>
          <p:nvSpPr>
            <p:cNvPr id="20" name="矩形 19">
              <a:extLst>
                <a:ext uri="{FF2B5EF4-FFF2-40B4-BE49-F238E27FC236}">
                  <a16:creationId xmlns:a16="http://schemas.microsoft.com/office/drawing/2014/main" id="{FF4A0E43-21C4-42BA-9B04-BC4285FB1E3D}"/>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1" name="图片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2038" y="6287073"/>
            <a:ext cx="1707446" cy="570927"/>
          </a:xfrm>
          <a:prstGeom prst="rect">
            <a:avLst/>
          </a:prstGeom>
        </p:spPr>
      </p:pic>
      <p:sp>
        <p:nvSpPr>
          <p:cNvPr id="4" name="Rectangle 2"/>
          <p:cNvSpPr>
            <a:spLocks noChangeArrowheads="1"/>
          </p:cNvSpPr>
          <p:nvPr/>
        </p:nvSpPr>
        <p:spPr bwMode="auto">
          <a:xfrm>
            <a:off x="1081838" y="14287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4261891148"/>
              </p:ext>
            </p:extLst>
          </p:nvPr>
        </p:nvGraphicFramePr>
        <p:xfrm>
          <a:off x="4072864" y="891732"/>
          <a:ext cx="7452210" cy="5634970"/>
        </p:xfrm>
        <a:graphic>
          <a:graphicData uri="http://schemas.openxmlformats.org/presentationml/2006/ole">
            <mc:AlternateContent xmlns:mc="http://schemas.openxmlformats.org/markup-compatibility/2006">
              <mc:Choice xmlns:v="urn:schemas-microsoft-com:vml" Requires="v">
                <p:oleObj spid="_x0000_s1070" name="Visio" r:id="rId5" imgW="7581712" imgH="10715509" progId="Visio.Drawing.15">
                  <p:embed/>
                </p:oleObj>
              </mc:Choice>
              <mc:Fallback>
                <p:oleObj name="Visio" r:id="rId5" imgW="7581712" imgH="10715509" progId="Visio.Drawing.15">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l="4189" t="3604" r="5554" b="49666"/>
                      <a:stretch>
                        <a:fillRect/>
                      </a:stretch>
                    </p:blipFill>
                    <p:spPr bwMode="auto">
                      <a:xfrm>
                        <a:off x="4072864" y="891732"/>
                        <a:ext cx="7452210" cy="5634970"/>
                      </a:xfrm>
                      <a:prstGeom prst="rect">
                        <a:avLst/>
                      </a:prstGeom>
                      <a:noFill/>
                    </p:spPr>
                  </p:pic>
                </p:oleObj>
              </mc:Fallback>
            </mc:AlternateContent>
          </a:graphicData>
        </a:graphic>
      </p:graphicFrame>
      <p:sp>
        <p:nvSpPr>
          <p:cNvPr id="6" name="矩形 5"/>
          <p:cNvSpPr/>
          <p:nvPr/>
        </p:nvSpPr>
        <p:spPr>
          <a:xfrm>
            <a:off x="894923" y="1854537"/>
            <a:ext cx="2943429" cy="733534"/>
          </a:xfrm>
          <a:prstGeom prst="rect">
            <a:avLst/>
          </a:prstGeom>
        </p:spPr>
        <p:txBody>
          <a:bodyPr wrap="square">
            <a:spAutoFit/>
          </a:bodyPr>
          <a:lstStyle/>
          <a:p>
            <a:pPr marL="285750" indent="-285750">
              <a:lnSpc>
                <a:spcPts val="2500"/>
              </a:lnSpc>
              <a:buFont typeface="Wingdings" panose="05000000000000000000" pitchFamily="2" charset="2"/>
              <a:buChar char="Ø"/>
            </a:pPr>
            <a:r>
              <a:rPr lang="zh-CN" altLang="zh-CN" sz="1600" dirty="0">
                <a:latin typeface="微软雅黑" panose="020B0503020204020204" pitchFamily="34" charset="-122"/>
                <a:ea typeface="微软雅黑" panose="020B0503020204020204" pitchFamily="34" charset="-122"/>
              </a:rPr>
              <a:t>融合篇章上下文有效识别的</a:t>
            </a:r>
            <a:r>
              <a:rPr lang="en-US" altLang="zh-CN" sz="1600" dirty="0">
                <a:latin typeface="微软雅黑" panose="020B0503020204020204" pitchFamily="34" charset="-122"/>
                <a:ea typeface="微软雅黑" panose="020B0503020204020204" pitchFamily="34" charset="-122"/>
              </a:rPr>
              <a:t>Transformer</a:t>
            </a:r>
            <a:r>
              <a:rPr lang="zh-CN" altLang="zh-CN" sz="1600" dirty="0">
                <a:latin typeface="微软雅黑" panose="020B0503020204020204" pitchFamily="34" charset="-122"/>
                <a:ea typeface="微软雅黑" panose="020B0503020204020204" pitchFamily="34" charset="-122"/>
              </a:rPr>
              <a:t>模型</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3845632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组合 58">
            <a:extLst>
              <a:ext uri="{FF2B5EF4-FFF2-40B4-BE49-F238E27FC236}">
                <a16:creationId xmlns:a16="http://schemas.microsoft.com/office/drawing/2014/main" id="{151A6736-23B6-4266-9180-BF83E55552AB}"/>
              </a:ext>
            </a:extLst>
          </p:cNvPr>
          <p:cNvGrpSpPr/>
          <p:nvPr/>
        </p:nvGrpSpPr>
        <p:grpSpPr>
          <a:xfrm>
            <a:off x="0" y="247949"/>
            <a:ext cx="12192000" cy="400110"/>
            <a:chOff x="0" y="247949"/>
            <a:chExt cx="12192000" cy="400110"/>
          </a:xfrm>
        </p:grpSpPr>
        <p:sp>
          <p:nvSpPr>
            <p:cNvPr id="60" name="矩形 59">
              <a:extLst>
                <a:ext uri="{FF2B5EF4-FFF2-40B4-BE49-F238E27FC236}">
                  <a16:creationId xmlns:a16="http://schemas.microsoft.com/office/drawing/2014/main" id="{F37D9ADD-4172-4A2B-8806-9413A0CE52D0}"/>
                </a:ext>
              </a:extLst>
            </p:cNvPr>
            <p:cNvSpPr/>
            <p:nvPr/>
          </p:nvSpPr>
          <p:spPr>
            <a:xfrm>
              <a:off x="3405938" y="247949"/>
              <a:ext cx="8786062"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TextBox 27">
              <a:extLst>
                <a:ext uri="{FF2B5EF4-FFF2-40B4-BE49-F238E27FC236}">
                  <a16:creationId xmlns:a16="http://schemas.microsoft.com/office/drawing/2014/main" id="{9ED8B3A3-201E-412D-BC41-981000D2BDEA}"/>
                </a:ext>
              </a:extLst>
            </p:cNvPr>
            <p:cNvSpPr txBox="1"/>
            <p:nvPr/>
          </p:nvSpPr>
          <p:spPr>
            <a:xfrm>
              <a:off x="1280035" y="247949"/>
              <a:ext cx="2125903" cy="400110"/>
            </a:xfrm>
            <a:prstGeom prst="rect">
              <a:avLst/>
            </a:prstGeom>
            <a:noFill/>
          </p:spPr>
          <p:txBody>
            <a:bodyPr wrap="none" rtlCol="0">
              <a:spAutoFit/>
            </a:bodyPr>
            <a:lstStyle>
              <a:defPPr>
                <a:defRPr lang="zh-CN"/>
              </a:defPPr>
              <a:lvl1pPr algn="r">
                <a:defRPr sz="1200">
                  <a:solidFill>
                    <a:srgbClr val="232B36"/>
                  </a:solidFill>
                  <a:latin typeface="Arial Rounded MT Bold" pitchFamily="34" charset="0"/>
                </a:defRPr>
              </a:lvl1pPr>
            </a:lstStyle>
            <a:p>
              <a:r>
                <a:rPr lang="en-US" altLang="zh-CN" sz="2000" spc="600" dirty="0">
                  <a:solidFill>
                    <a:srgbClr val="084772"/>
                  </a:solidFill>
                  <a:latin typeface="微软雅黑" panose="020B0503020204020204" pitchFamily="34" charset="-122"/>
                  <a:ea typeface="微软雅黑" panose="020B0503020204020204" pitchFamily="34" charset="-122"/>
                </a:rPr>
                <a:t>02 </a:t>
              </a:r>
              <a:r>
                <a:rPr lang="zh-CN" altLang="en-US" sz="2000" spc="600" dirty="0" smtClean="0">
                  <a:solidFill>
                    <a:srgbClr val="084772"/>
                  </a:solidFill>
                  <a:latin typeface="微软雅黑" panose="020B0503020204020204" pitchFamily="34" charset="-122"/>
                  <a:ea typeface="微软雅黑" panose="020B0503020204020204" pitchFamily="34" charset="-122"/>
                </a:rPr>
                <a:t>我的模型</a:t>
              </a:r>
              <a:endParaRPr lang="zh-CN" altLang="en-US" sz="2000" spc="600" dirty="0">
                <a:solidFill>
                  <a:srgbClr val="084772"/>
                </a:solidFill>
                <a:latin typeface="微软雅黑" panose="020B0503020204020204" pitchFamily="34" charset="-122"/>
                <a:ea typeface="微软雅黑" panose="020B0503020204020204" pitchFamily="34" charset="-122"/>
              </a:endParaRPr>
            </a:p>
          </p:txBody>
        </p:sp>
        <p:sp>
          <p:nvSpPr>
            <p:cNvPr id="62" name="矩形 61">
              <a:extLst>
                <a:ext uri="{FF2B5EF4-FFF2-40B4-BE49-F238E27FC236}">
                  <a16:creationId xmlns:a16="http://schemas.microsoft.com/office/drawing/2014/main" id="{1311C5B8-3C4A-4F50-B93C-007CA4942FD9}"/>
                </a:ext>
              </a:extLst>
            </p:cNvPr>
            <p:cNvSpPr/>
            <p:nvPr/>
          </p:nvSpPr>
          <p:spPr>
            <a:xfrm>
              <a:off x="0" y="247949"/>
              <a:ext cx="613186" cy="378554"/>
            </a:xfrm>
            <a:prstGeom prst="rect">
              <a:avLst/>
            </a:prstGeom>
            <a:solidFill>
              <a:srgbClr val="0847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3" name="图片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2038" y="6287073"/>
            <a:ext cx="1707446" cy="570927"/>
          </a:xfrm>
          <a:prstGeom prst="rect">
            <a:avLst/>
          </a:prstGeom>
        </p:spPr>
      </p:pic>
      <p:sp>
        <p:nvSpPr>
          <p:cNvPr id="5" name="Rectangle 4"/>
          <p:cNvSpPr>
            <a:spLocks noChangeArrowheads="1"/>
          </p:cNvSpPr>
          <p:nvPr/>
        </p:nvSpPr>
        <p:spPr bwMode="auto">
          <a:xfrm>
            <a:off x="1362075" y="17335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9" name="对象 8"/>
          <p:cNvGraphicFramePr>
            <a:graphicFrameLocks noChangeAspect="1"/>
          </p:cNvGraphicFramePr>
          <p:nvPr>
            <p:extLst>
              <p:ext uri="{D42A27DB-BD31-4B8C-83A1-F6EECF244321}">
                <p14:modId xmlns:p14="http://schemas.microsoft.com/office/powerpoint/2010/main" val="885536464"/>
              </p:ext>
            </p:extLst>
          </p:nvPr>
        </p:nvGraphicFramePr>
        <p:xfrm>
          <a:off x="5052990" y="1098991"/>
          <a:ext cx="5491958" cy="4888617"/>
        </p:xfrm>
        <a:graphic>
          <a:graphicData uri="http://schemas.openxmlformats.org/presentationml/2006/ole">
            <mc:AlternateContent xmlns:mc="http://schemas.openxmlformats.org/markup-compatibility/2006">
              <mc:Choice xmlns:v="urn:schemas-microsoft-com:vml" Requires="v">
                <p:oleObj spid="_x0000_s2097" name="Visio" r:id="rId5" imgW="7581712" imgH="10715509" progId="Visio.Drawing.15">
                  <p:embed/>
                </p:oleObj>
              </mc:Choice>
              <mc:Fallback>
                <p:oleObj name="Visio" r:id="rId5" imgW="7581712" imgH="10715509" progId="Visio.Drawing.15">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l="5432" t="3604" r="5554" b="41991"/>
                      <a:stretch>
                        <a:fillRect/>
                      </a:stretch>
                    </p:blipFill>
                    <p:spPr bwMode="auto">
                      <a:xfrm>
                        <a:off x="5052990" y="1098991"/>
                        <a:ext cx="5491958" cy="4888617"/>
                      </a:xfrm>
                      <a:prstGeom prst="rect">
                        <a:avLst/>
                      </a:prstGeom>
                      <a:noFill/>
                    </p:spPr>
                  </p:pic>
                </p:oleObj>
              </mc:Fallback>
            </mc:AlternateContent>
          </a:graphicData>
        </a:graphic>
      </p:graphicFrame>
      <p:sp>
        <p:nvSpPr>
          <p:cNvPr id="12" name="矩形 11"/>
          <p:cNvSpPr/>
          <p:nvPr/>
        </p:nvSpPr>
        <p:spPr>
          <a:xfrm>
            <a:off x="1280035" y="1986467"/>
            <a:ext cx="3140603" cy="381643"/>
          </a:xfrm>
          <a:prstGeom prst="rect">
            <a:avLst/>
          </a:prstGeom>
        </p:spPr>
        <p:txBody>
          <a:bodyPr wrap="none">
            <a:spAutoFit/>
          </a:bodyPr>
          <a:lstStyle/>
          <a:p>
            <a:pPr marL="285750" indent="-285750">
              <a:lnSpc>
                <a:spcPts val="2500"/>
              </a:lnSpc>
              <a:buFont typeface="Wingdings" panose="05000000000000000000" pitchFamily="2" charset="2"/>
              <a:buChar char="Ø"/>
            </a:pPr>
            <a:r>
              <a:rPr lang="zh-CN" altLang="zh-CN" sz="1600" dirty="0">
                <a:latin typeface="微软雅黑" panose="020B0503020204020204" pitchFamily="34" charset="-122"/>
                <a:ea typeface="微软雅黑" panose="020B0503020204020204" pitchFamily="34" charset="-122"/>
              </a:rPr>
              <a:t>处理篇章信息的分类器结构图</a:t>
            </a:r>
            <a:endParaRPr lang="zh-CN" altLang="en-US" sz="16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611979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蓝色简约学术论文答辩PPT模板"/>
</p:tagLst>
</file>

<file path=ppt/theme/theme1.xml><?xml version="1.0" encoding="utf-8"?>
<a:theme xmlns:a="http://schemas.openxmlformats.org/drawingml/2006/main" name="千库网">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1870</TotalTime>
  <Words>1013</Words>
  <Application>Microsoft Office PowerPoint</Application>
  <PresentationFormat>宽屏</PresentationFormat>
  <Paragraphs>115</Paragraphs>
  <Slides>15</Slides>
  <Notes>15</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5" baseType="lpstr">
      <vt:lpstr>宋体</vt:lpstr>
      <vt:lpstr>微软雅黑</vt:lpstr>
      <vt:lpstr>造字工房悦黑体验版纤细体</vt:lpstr>
      <vt:lpstr>Arial</vt:lpstr>
      <vt:lpstr>Calibri</vt:lpstr>
      <vt:lpstr>Calibri Light</vt:lpstr>
      <vt:lpstr>Segoe UI Light</vt:lpstr>
      <vt:lpstr>Wingdings</vt:lpstr>
      <vt:lpstr>千库网</vt:lpstr>
      <vt:lpstr>Visio</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蓝色简约学术论文答辩PPT模板</dc:title>
  <dc:creator>Administrator</dc:creator>
  <cp:lastModifiedBy>汪 浩</cp:lastModifiedBy>
  <cp:revision>78</cp:revision>
  <dcterms:created xsi:type="dcterms:W3CDTF">2016-03-16T13:16:19Z</dcterms:created>
  <dcterms:modified xsi:type="dcterms:W3CDTF">2020-10-11T07:33:40Z</dcterms:modified>
</cp:coreProperties>
</file>