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70" r:id="rId2"/>
    <p:sldId id="544" r:id="rId3"/>
    <p:sldId id="517" r:id="rId4"/>
    <p:sldId id="657" r:id="rId5"/>
    <p:sldId id="658" r:id="rId6"/>
    <p:sldId id="616" r:id="rId7"/>
    <p:sldId id="614" r:id="rId8"/>
    <p:sldId id="592" r:id="rId9"/>
    <p:sldId id="615" r:id="rId10"/>
    <p:sldId id="637" r:id="rId11"/>
    <p:sldId id="638" r:id="rId12"/>
    <p:sldId id="639" r:id="rId13"/>
    <p:sldId id="640" r:id="rId14"/>
    <p:sldId id="410" r:id="rId15"/>
  </p:sldIdLst>
  <p:sldSz cx="9145588" cy="6859588"/>
  <p:notesSz cx="6761163" cy="9942513"/>
  <p:custDataLst>
    <p:tags r:id="rId18"/>
  </p:custDataLst>
  <p:defaultTextStyle>
    <a:defPPr>
      <a:defRPr lang="zh-CN"/>
    </a:defPPr>
    <a:lvl1pPr marL="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19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39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58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678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097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80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000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19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7">
          <p15:clr>
            <a:srgbClr val="A4A3A4"/>
          </p15:clr>
        </p15:guide>
        <p15:guide id="2" orient="horz" pos="3880">
          <p15:clr>
            <a:srgbClr val="A4A3A4"/>
          </p15:clr>
        </p15:guide>
        <p15:guide id="3" pos="2807">
          <p15:clr>
            <a:srgbClr val="A4A3A4"/>
          </p15:clr>
        </p15:guide>
        <p15:guide id="4" pos="5370">
          <p15:clr>
            <a:srgbClr val="A4A3A4"/>
          </p15:clr>
        </p15:guide>
        <p15:guide id="5" pos="3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07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刘 畅" initials="刘" lastIdx="1" clrIdx="0">
    <p:extLst>
      <p:ext uri="{19B8F6BF-5375-455C-9EA6-DF929625EA0E}">
        <p15:presenceInfo xmlns:p15="http://schemas.microsoft.com/office/powerpoint/2012/main" userId="a8e5e8a5a3ecb9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8B1BF"/>
    <a:srgbClr val="215483"/>
    <a:srgbClr val="E8B218"/>
    <a:srgbClr val="0885DA"/>
    <a:srgbClr val="00458E"/>
    <a:srgbClr val="8B8B8B"/>
    <a:srgbClr val="B11212"/>
    <a:srgbClr val="F5F5F5"/>
    <a:srgbClr val="022A4F"/>
    <a:srgbClr val="007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0" autoAdjust="0"/>
    <p:restoredTop sz="94773" autoAdjust="0"/>
  </p:normalViewPr>
  <p:slideViewPr>
    <p:cSldViewPr>
      <p:cViewPr>
        <p:scale>
          <a:sx n="90" d="100"/>
          <a:sy n="90" d="100"/>
        </p:scale>
        <p:origin x="1430" y="-19"/>
      </p:cViewPr>
      <p:guideLst>
        <p:guide orient="horz" pos="2017"/>
        <p:guide orient="horz" pos="3880"/>
        <p:guide pos="2807"/>
        <p:guide pos="5370"/>
        <p:guide pos="3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1986" y="78"/>
      </p:cViewPr>
      <p:guideLst>
        <p:guide orient="horz" pos="2923"/>
        <p:guide pos="207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C15E6-6BD2-4E4B-B1D4-218C26E1B228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5EDCA-2189-4435-B38B-6F3C2C0443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430C-5A66-4BD0-A971-34190B6C6019}" type="datetimeFigureOut">
              <a:rPr lang="zh-CN" altLang="en-US" smtClean="0"/>
              <a:t>2020/10/9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C173A-3DA8-4893-B28A-1E15F55C330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/>
              <a:t>ooo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54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两栏内容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两栏内容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 userDrawn="1"/>
        </p:nvCxnSpPr>
        <p:spPr>
          <a:xfrm>
            <a:off x="3" y="909514"/>
            <a:ext cx="9153329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燕尾形 6"/>
          <p:cNvSpPr/>
          <p:nvPr userDrawn="1"/>
        </p:nvSpPr>
        <p:spPr>
          <a:xfrm>
            <a:off x="1190108" y="1"/>
            <a:ext cx="645259" cy="909514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35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6" y="41150"/>
            <a:ext cx="728629" cy="728629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两栏内容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slow" advClick="0" advTm="0">
    <p:wipe/>
  </p:transition>
  <p:txStyles>
    <p:titleStyle>
      <a:lvl1pPr algn="ctr" defTabSz="816610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070" indent="-306070" algn="l" defTabSz="816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50" kern="1200">
          <a:solidFill>
            <a:schemeClr val="tx1"/>
          </a:solidFill>
          <a:latin typeface="+mn-lt"/>
          <a:ea typeface="+mn-ea"/>
          <a:cs typeface="+mn-cs"/>
        </a:defRPr>
      </a:lvl1pPr>
      <a:lvl2pPr marL="663575" indent="-255270" algn="l" defTabSz="81661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75" kern="1200">
          <a:solidFill>
            <a:schemeClr val="tx1"/>
          </a:solidFill>
          <a:latin typeface="+mn-lt"/>
          <a:ea typeface="+mn-ea"/>
          <a:cs typeface="+mn-cs"/>
        </a:defRPr>
      </a:lvl2pPr>
      <a:lvl3pPr marL="1020445" indent="-203835" algn="l" defTabSz="816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03835" algn="l" defTabSz="81661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7055" indent="-203835" algn="l" defTabSz="81661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360" indent="-203835" algn="l" defTabSz="816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665" indent="-203835" algn="l" defTabSz="816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970" indent="-203835" algn="l" defTabSz="816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0275" indent="-203835" algn="l" defTabSz="816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1661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8305" algn="l" defTabSz="81661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16610" algn="l" defTabSz="81661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24915" algn="l" defTabSz="81661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33220" algn="l" defTabSz="81661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41525" algn="l" defTabSz="81661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49830" algn="l" defTabSz="81661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58135" algn="l" defTabSz="81661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66440" algn="l" defTabSz="81661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接连接符 29"/>
          <p:cNvCxnSpPr/>
          <p:nvPr/>
        </p:nvCxnSpPr>
        <p:spPr>
          <a:xfrm>
            <a:off x="2" y="1154366"/>
            <a:ext cx="3780569" cy="0"/>
          </a:xfrm>
          <a:prstGeom prst="line">
            <a:avLst/>
          </a:prstGeom>
          <a:ln w="12700">
            <a:solidFill>
              <a:srgbClr val="A9A9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5365024" y="1154366"/>
            <a:ext cx="3780569" cy="0"/>
          </a:xfrm>
          <a:prstGeom prst="line">
            <a:avLst/>
          </a:prstGeom>
          <a:ln w="12700">
            <a:solidFill>
              <a:srgbClr val="A9A9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0" y="6519904"/>
            <a:ext cx="2282023" cy="339684"/>
          </a:xfrm>
          <a:prstGeom prst="rect">
            <a:avLst/>
          </a:prstGeom>
          <a:solidFill>
            <a:srgbClr val="EF7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6" tIns="45732" rIns="91466" bIns="45732" rtlCol="0" anchor="ctr"/>
          <a:lstStyle/>
          <a:p>
            <a:pPr algn="ctr"/>
            <a:endParaRPr lang="zh-CN" altLang="en-US" sz="1575"/>
          </a:p>
        </p:txBody>
      </p:sp>
      <p:sp>
        <p:nvSpPr>
          <p:cNvPr id="33" name="矩形 32"/>
          <p:cNvSpPr/>
          <p:nvPr/>
        </p:nvSpPr>
        <p:spPr>
          <a:xfrm>
            <a:off x="2282022" y="6519904"/>
            <a:ext cx="2298511" cy="339684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6" tIns="45732" rIns="91466" bIns="45732" rtlCol="0" anchor="ctr"/>
          <a:lstStyle/>
          <a:p>
            <a:pPr algn="ctr"/>
            <a:endParaRPr lang="zh-CN" altLang="en-US" sz="1575"/>
          </a:p>
        </p:txBody>
      </p:sp>
      <p:sp>
        <p:nvSpPr>
          <p:cNvPr id="34" name="矩形 33"/>
          <p:cNvSpPr/>
          <p:nvPr/>
        </p:nvSpPr>
        <p:spPr>
          <a:xfrm>
            <a:off x="4572796" y="6519904"/>
            <a:ext cx="2286397" cy="339684"/>
          </a:xfrm>
          <a:prstGeom prst="rect">
            <a:avLst/>
          </a:prstGeom>
          <a:solidFill>
            <a:srgbClr val="38B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6" tIns="45732" rIns="91466" bIns="45732" rtlCol="0" anchor="ctr"/>
          <a:lstStyle/>
          <a:p>
            <a:pPr algn="ctr"/>
            <a:endParaRPr lang="zh-CN" altLang="en-US" sz="1575"/>
          </a:p>
        </p:txBody>
      </p:sp>
      <p:sp>
        <p:nvSpPr>
          <p:cNvPr id="35" name="矩形 34"/>
          <p:cNvSpPr/>
          <p:nvPr/>
        </p:nvSpPr>
        <p:spPr>
          <a:xfrm>
            <a:off x="6859193" y="6519904"/>
            <a:ext cx="2286397" cy="339684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6" tIns="45732" rIns="91466" bIns="45732" rtlCol="0" anchor="ctr"/>
          <a:lstStyle/>
          <a:p>
            <a:pPr algn="ctr"/>
            <a:endParaRPr lang="zh-CN" altLang="en-US" sz="1575"/>
          </a:p>
        </p:txBody>
      </p:sp>
      <p:sp>
        <p:nvSpPr>
          <p:cNvPr id="36" name="矩形 35"/>
          <p:cNvSpPr/>
          <p:nvPr/>
        </p:nvSpPr>
        <p:spPr>
          <a:xfrm>
            <a:off x="-4375" y="0"/>
            <a:ext cx="2286397" cy="92595"/>
          </a:xfrm>
          <a:prstGeom prst="rect">
            <a:avLst/>
          </a:prstGeom>
          <a:solidFill>
            <a:srgbClr val="EF7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6" tIns="45732" rIns="91466" bIns="45732" rtlCol="0" anchor="ctr"/>
          <a:lstStyle/>
          <a:p>
            <a:pPr algn="ctr"/>
            <a:endParaRPr lang="zh-CN" altLang="en-US" sz="1575"/>
          </a:p>
        </p:txBody>
      </p:sp>
      <p:sp>
        <p:nvSpPr>
          <p:cNvPr id="37" name="矩形 36"/>
          <p:cNvSpPr/>
          <p:nvPr/>
        </p:nvSpPr>
        <p:spPr>
          <a:xfrm>
            <a:off x="2282021" y="0"/>
            <a:ext cx="2286397" cy="92595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6" tIns="45732" rIns="91466" bIns="45732" rtlCol="0" anchor="ctr"/>
          <a:lstStyle/>
          <a:p>
            <a:pPr algn="ctr"/>
            <a:endParaRPr lang="zh-CN" altLang="en-US" sz="1575"/>
          </a:p>
        </p:txBody>
      </p:sp>
      <p:sp>
        <p:nvSpPr>
          <p:cNvPr id="38" name="矩形 37"/>
          <p:cNvSpPr/>
          <p:nvPr/>
        </p:nvSpPr>
        <p:spPr>
          <a:xfrm>
            <a:off x="4568419" y="0"/>
            <a:ext cx="2286397" cy="92595"/>
          </a:xfrm>
          <a:prstGeom prst="rect">
            <a:avLst/>
          </a:prstGeom>
          <a:solidFill>
            <a:srgbClr val="38B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6" tIns="45732" rIns="91466" bIns="45732" rtlCol="0" anchor="ctr"/>
          <a:lstStyle/>
          <a:p>
            <a:pPr algn="ctr"/>
            <a:endParaRPr lang="zh-CN" altLang="en-US" sz="1575"/>
          </a:p>
        </p:txBody>
      </p:sp>
      <p:sp>
        <p:nvSpPr>
          <p:cNvPr id="39" name="矩形 38"/>
          <p:cNvSpPr/>
          <p:nvPr/>
        </p:nvSpPr>
        <p:spPr>
          <a:xfrm>
            <a:off x="6854816" y="0"/>
            <a:ext cx="2286397" cy="92595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6" tIns="45732" rIns="91466" bIns="45732" rtlCol="0" anchor="ctr"/>
          <a:lstStyle/>
          <a:p>
            <a:pPr algn="ctr"/>
            <a:endParaRPr lang="zh-CN" altLang="en-US" sz="1575"/>
          </a:p>
        </p:txBody>
      </p:sp>
      <p:cxnSp>
        <p:nvCxnSpPr>
          <p:cNvPr id="44" name="直接连接符 43"/>
          <p:cNvCxnSpPr/>
          <p:nvPr/>
        </p:nvCxnSpPr>
        <p:spPr>
          <a:xfrm>
            <a:off x="1975681" y="4355341"/>
            <a:ext cx="5185476" cy="0"/>
          </a:xfrm>
          <a:prstGeom prst="line">
            <a:avLst/>
          </a:prstGeom>
          <a:ln>
            <a:solidFill>
              <a:srgbClr val="38B1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533" y="621482"/>
            <a:ext cx="1065767" cy="1065767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48EDE2B9-4089-405A-9DDF-7826C46D475D}"/>
              </a:ext>
            </a:extLst>
          </p:cNvPr>
          <p:cNvSpPr txBox="1"/>
          <p:nvPr/>
        </p:nvSpPr>
        <p:spPr>
          <a:xfrm>
            <a:off x="533859" y="2829061"/>
            <a:ext cx="8208912" cy="700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基于枢轴的汉越联合训练神经机器翻译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B72A6AE-621D-4BC6-86B1-BD4707D3AA95}"/>
              </a:ext>
            </a:extLst>
          </p:cNvPr>
          <p:cNvSpPr txBox="1"/>
          <p:nvPr/>
        </p:nvSpPr>
        <p:spPr>
          <a:xfrm>
            <a:off x="1462968" y="3890833"/>
            <a:ext cx="6210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rgbClr val="0885DA"/>
                </a:solidFill>
                <a:latin typeface="微软雅黑" pitchFamily="34" charset="-122"/>
                <a:ea typeface="微软雅黑" pitchFamily="34" charset="-122"/>
              </a:rPr>
              <a:t>作者：高盛祥</a:t>
            </a:r>
            <a:r>
              <a:rPr lang="en-US" altLang="zh-CN" sz="2400" dirty="0">
                <a:solidFill>
                  <a:srgbClr val="0885DA"/>
                </a:solidFill>
                <a:latin typeface="微软雅黑" pitchFamily="34" charset="-122"/>
                <a:ea typeface="微软雅黑" pitchFamily="34" charset="-122"/>
              </a:rPr>
              <a:t>, </a:t>
            </a:r>
            <a:r>
              <a:rPr lang="zh-CN" altLang="en-US" sz="2400" dirty="0">
                <a:solidFill>
                  <a:srgbClr val="0885DA"/>
                </a:solidFill>
                <a:latin typeface="微软雅黑" pitchFamily="34" charset="-122"/>
                <a:ea typeface="微软雅黑" pitchFamily="34" charset="-122"/>
              </a:rPr>
              <a:t>刘畅，余正涛</a:t>
            </a:r>
            <a:r>
              <a:rPr lang="en-US" altLang="zh-CN" sz="2400" dirty="0">
                <a:solidFill>
                  <a:srgbClr val="0885DA"/>
                </a:solidFill>
                <a:latin typeface="微软雅黑" pitchFamily="34" charset="-122"/>
                <a:ea typeface="微软雅黑" pitchFamily="34" charset="-122"/>
              </a:rPr>
              <a:t>*,</a:t>
            </a:r>
            <a:r>
              <a:rPr lang="zh-CN" altLang="en-US" sz="2400" dirty="0">
                <a:solidFill>
                  <a:srgbClr val="0885DA"/>
                </a:solidFill>
                <a:latin typeface="微软雅黑" pitchFamily="34" charset="-122"/>
                <a:ea typeface="微软雅黑" pitchFamily="34" charset="-122"/>
              </a:rPr>
              <a:t>黄继豪</a:t>
            </a:r>
            <a:r>
              <a:rPr lang="en-US" altLang="zh-CN" sz="2400" dirty="0">
                <a:solidFill>
                  <a:srgbClr val="0885DA"/>
                </a:solidFill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F05F080-6BB3-4B4A-B291-CCE9F6A94259}"/>
              </a:ext>
            </a:extLst>
          </p:cNvPr>
          <p:cNvSpPr txBox="1"/>
          <p:nvPr/>
        </p:nvSpPr>
        <p:spPr>
          <a:xfrm>
            <a:off x="2052516" y="4292768"/>
            <a:ext cx="4576438" cy="1135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 sz="2200">
                <a:solidFill>
                  <a:schemeClr val="accent1">
                    <a:lumOff val="-13563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pPr>
            <a:r>
              <a:rPr lang="zh-CN" altLang="en-US" sz="2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单位：昆明理工大学</a:t>
            </a:r>
            <a:endParaRPr lang="en-US" altLang="zh-CN" sz="2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  <a:defRPr sz="2200">
                <a:solidFill>
                  <a:schemeClr val="accent1">
                    <a:lumOff val="-13563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pPr>
            <a:r>
              <a:rPr lang="zh-CN" altLang="en-US" sz="2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      时间：</a:t>
            </a:r>
            <a:r>
              <a:rPr lang="en-US" altLang="zh-CN" sz="2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2020</a:t>
            </a:r>
            <a:r>
              <a:rPr lang="zh-CN" altLang="en-US" sz="2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2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11</a:t>
            </a:r>
            <a:r>
              <a:rPr lang="zh-CN" altLang="en-US" sz="24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日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5F2976D-98DB-4E75-B250-232A8C8B1EB8}"/>
              </a:ext>
            </a:extLst>
          </p:cNvPr>
          <p:cNvSpPr txBox="1"/>
          <p:nvPr/>
        </p:nvSpPr>
        <p:spPr>
          <a:xfrm>
            <a:off x="1836490" y="5558365"/>
            <a:ext cx="6280658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</a:schemeClr>
                </a:solidFill>
              </a:rPr>
              <a:t>The 16th China Conference on Machine Translation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3B2E51DB-0ADA-4574-819E-4756C4F1702B}"/>
              </a:ext>
            </a:extLst>
          </p:cNvPr>
          <p:cNvSpPr txBox="1"/>
          <p:nvPr/>
        </p:nvSpPr>
        <p:spPr>
          <a:xfrm>
            <a:off x="1836490" y="189434"/>
            <a:ext cx="45897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实验与分析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6A12D56-B8B5-470E-BDB1-32A62FC0A811}"/>
              </a:ext>
            </a:extLst>
          </p:cNvPr>
          <p:cNvSpPr txBox="1"/>
          <p:nvPr/>
        </p:nvSpPr>
        <p:spPr>
          <a:xfrm>
            <a:off x="6228978" y="2089832"/>
            <a:ext cx="20882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0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实验数据</a:t>
            </a:r>
            <a:r>
              <a:rPr lang="zh-CN" altLang="en-US" sz="20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集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AB3CD45D-2525-4254-980E-D801259BDC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836143"/>
              </p:ext>
            </p:extLst>
          </p:nvPr>
        </p:nvGraphicFramePr>
        <p:xfrm>
          <a:off x="5004842" y="2493837"/>
          <a:ext cx="3816424" cy="97104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3848057307"/>
                    </a:ext>
                  </a:extLst>
                </a:gridCol>
              </a:tblGrid>
              <a:tr h="20066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</a:pPr>
                      <a:r>
                        <a:rPr lang="zh-CN" sz="1600" kern="100" dirty="0">
                          <a:effectLst/>
                        </a:rPr>
                        <a:t>数据集 </a:t>
                      </a:r>
                      <a:r>
                        <a:rPr lang="en-US" sz="1600" kern="100" dirty="0">
                          <a:effectLst/>
                        </a:rPr>
                        <a:t>     </a:t>
                      </a:r>
                      <a:r>
                        <a:rPr lang="zh-CN" sz="1600" kern="100" dirty="0">
                          <a:effectLst/>
                        </a:rPr>
                        <a:t>训练集</a:t>
                      </a:r>
                      <a:r>
                        <a:rPr lang="en-US" sz="1600" kern="100" spc="20" dirty="0">
                          <a:effectLst/>
                        </a:rPr>
                        <a:t>       </a:t>
                      </a:r>
                      <a:r>
                        <a:rPr lang="zh-CN" sz="1600" kern="100" dirty="0">
                          <a:effectLst/>
                        </a:rPr>
                        <a:t>验证集 </a:t>
                      </a:r>
                      <a:r>
                        <a:rPr lang="en-US" sz="1600" kern="100" dirty="0">
                          <a:effectLst/>
                        </a:rPr>
                        <a:t>       </a:t>
                      </a:r>
                      <a:r>
                        <a:rPr lang="zh-CN" sz="1600" kern="100" dirty="0">
                          <a:effectLst/>
                        </a:rPr>
                        <a:t>测试集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7517058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just"/>
                      <a:r>
                        <a:rPr lang="zh-CN" sz="1600" kern="100" spc="20" dirty="0">
                          <a:effectLst/>
                        </a:rPr>
                        <a:t>汉英</a:t>
                      </a:r>
                      <a:r>
                        <a:rPr lang="en-US" sz="1600" kern="100" spc="20" dirty="0">
                          <a:effectLst/>
                        </a:rPr>
                        <a:t>           </a:t>
                      </a:r>
                      <a:r>
                        <a:rPr lang="en-US" sz="1600" kern="100" dirty="0">
                          <a:effectLst/>
                        </a:rPr>
                        <a:t>10M             10K               20K</a:t>
                      </a:r>
                      <a:endParaRPr lang="zh-CN" sz="1600" kern="100" dirty="0">
                        <a:effectLst/>
                      </a:endParaRPr>
                    </a:p>
                    <a:p>
                      <a:pPr algn="just"/>
                      <a:r>
                        <a:rPr lang="zh-CN" sz="1600" kern="100" spc="20" dirty="0">
                          <a:effectLst/>
                        </a:rPr>
                        <a:t>英越</a:t>
                      </a:r>
                      <a:r>
                        <a:rPr lang="en-US" sz="1600" kern="100" spc="20" dirty="0">
                          <a:effectLst/>
                        </a:rPr>
                        <a:t>           </a:t>
                      </a:r>
                      <a:r>
                        <a:rPr lang="en-US" sz="1600" kern="100" dirty="0">
                          <a:effectLst/>
                        </a:rPr>
                        <a:t>700k             4K                 5K</a:t>
                      </a:r>
                      <a:endParaRPr lang="zh-CN" sz="1600" kern="100" dirty="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</a:pPr>
                      <a:r>
                        <a:rPr lang="zh-CN" sz="1600" kern="100" spc="20" dirty="0">
                          <a:effectLst/>
                        </a:rPr>
                        <a:t>汉越</a:t>
                      </a:r>
                      <a:r>
                        <a:rPr lang="en-US" sz="1600" kern="100" spc="20" dirty="0">
                          <a:effectLst/>
                        </a:rPr>
                        <a:t>           </a:t>
                      </a:r>
                      <a:r>
                        <a:rPr lang="en-US" sz="1600" kern="100" dirty="0">
                          <a:effectLst/>
                        </a:rPr>
                        <a:t>100k             1K                 2K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5439707"/>
                  </a:ext>
                </a:extLst>
              </a:tr>
            </a:tbl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6044004A-BA83-437F-9C05-051B30EC82D7}"/>
              </a:ext>
            </a:extLst>
          </p:cNvPr>
          <p:cNvSpPr txBox="1"/>
          <p:nvPr/>
        </p:nvSpPr>
        <p:spPr>
          <a:xfrm>
            <a:off x="-62343" y="6412851"/>
            <a:ext cx="9270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为了评估基于枢轴的汉越联合训练神经机器翻译方法的有效性</a:t>
            </a:r>
            <a:r>
              <a:rPr lang="zh-CN" altLang="en-US" sz="18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使用</a:t>
            </a:r>
            <a:r>
              <a:rPr lang="en-US" altLang="zh-CN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BLEU</a:t>
            </a:r>
            <a:r>
              <a:rPr lang="zh-CN" altLang="zh-CN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值作为评测指标。</a:t>
            </a:r>
            <a:endParaRPr lang="zh-CN" altLang="en-US" sz="18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4E970FC-56A9-428E-B4DA-895E1772355D}"/>
              </a:ext>
            </a:extLst>
          </p:cNvPr>
          <p:cNvSpPr txBox="1"/>
          <p:nvPr/>
        </p:nvSpPr>
        <p:spPr>
          <a:xfrm>
            <a:off x="59886" y="5720354"/>
            <a:ext cx="902581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b="1" kern="100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预处理</a:t>
            </a:r>
            <a:r>
              <a:rPr lang="zh-CN" altLang="en-US" kern="100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altLang="zh-CN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训练前对实验数据进行了过滤乱码与分词处理，其中汉语分词采用结巴分词，越南语分词采用</a:t>
            </a:r>
            <a:r>
              <a:rPr lang="en-US" altLang="zh-CN" sz="18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Underthesea</a:t>
            </a:r>
            <a:r>
              <a:rPr lang="en-US" altLang="zh-CN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-Vietnamese NLP</a:t>
            </a:r>
            <a:r>
              <a:rPr lang="zh-CN" altLang="zh-CN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工具。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CF4BB69-B7CC-4388-97F3-D8F898010056}"/>
              </a:ext>
            </a:extLst>
          </p:cNvPr>
          <p:cNvSpPr txBox="1"/>
          <p:nvPr/>
        </p:nvSpPr>
        <p:spPr>
          <a:xfrm>
            <a:off x="0" y="1174318"/>
            <a:ext cx="47850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实验设置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与实验数据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9533E184-2B04-4CD7-B8EA-FB76EF0ABD56}"/>
                  </a:ext>
                </a:extLst>
              </p:cNvPr>
              <p:cNvSpPr txBox="1"/>
              <p:nvPr/>
            </p:nvSpPr>
            <p:spPr>
              <a:xfrm>
                <a:off x="108298" y="1634044"/>
                <a:ext cx="5112568" cy="37856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000" kern="100" dirty="0">
                    <a:solidFill>
                      <a:srgbClr val="000000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 </a:t>
                </a:r>
                <a:r>
                  <a:rPr lang="zh-CN" altLang="zh-CN" sz="2000" kern="100" dirty="0">
                    <a:solidFill>
                      <a:srgbClr val="000000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采用基于</a:t>
                </a:r>
                <a:r>
                  <a:rPr lang="en-US" altLang="zh-CN" sz="2000" kern="100" dirty="0">
                    <a:solidFill>
                      <a:srgbClr val="000000"/>
                    </a:solidFill>
                    <a:effectLst/>
                    <a:latin typeface="+mn-ea"/>
                  </a:rPr>
                  <a:t>OPENNMT</a:t>
                </a:r>
                <a:r>
                  <a:rPr lang="zh-CN" altLang="zh-CN" sz="2000" kern="100" dirty="0">
                    <a:solidFill>
                      <a:srgbClr val="000000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框架的</a:t>
                </a:r>
                <a:r>
                  <a:rPr lang="en-US" altLang="zh-CN" sz="2000" kern="100" dirty="0">
                    <a:solidFill>
                      <a:srgbClr val="000000"/>
                    </a:solidFill>
                    <a:effectLst/>
                    <a:latin typeface="+mn-ea"/>
                  </a:rPr>
                  <a:t>Transformer</a:t>
                </a:r>
                <a:endParaRPr lang="en-US" altLang="zh-CN" sz="2000" dirty="0">
                  <a:latin typeface="+mn-ea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zh-CN" altLang="en-US" sz="2000" dirty="0">
                    <a:latin typeface="+mn-ea"/>
                    <a:cs typeface="Times New Roman" panose="02020603050405020304" pitchFamily="18" charset="0"/>
                  </a:rPr>
                  <a:t>词表大小为</a:t>
                </a:r>
                <a:r>
                  <a:rPr lang="en-US" altLang="zh-CN" sz="2000" dirty="0">
                    <a:latin typeface="+mn-ea"/>
                    <a:cs typeface="Times New Roman" panose="02020603050405020304" pitchFamily="18" charset="0"/>
                  </a:rPr>
                  <a:t>32K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zh-CN" altLang="zh-CN" sz="2000" kern="100" dirty="0">
                    <a:solidFill>
                      <a:srgbClr val="000000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句子的最大长度设置为</a:t>
                </a:r>
                <a:r>
                  <a:rPr lang="en-US" altLang="zh-CN" sz="2000" kern="100" dirty="0">
                    <a:solidFill>
                      <a:srgbClr val="000000"/>
                    </a:solidFill>
                    <a:effectLst/>
                    <a:latin typeface="+mn-ea"/>
                  </a:rPr>
                  <a:t>50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altLang="zh-CN" sz="2000" kern="100" dirty="0" err="1">
                    <a:solidFill>
                      <a:srgbClr val="000000"/>
                    </a:solidFill>
                    <a:effectLst/>
                    <a:latin typeface="+mn-ea"/>
                  </a:rPr>
                  <a:t>transformer_ff</a:t>
                </a:r>
                <a:r>
                  <a:rPr lang="zh-CN" altLang="zh-CN" sz="2000" kern="100" dirty="0">
                    <a:solidFill>
                      <a:srgbClr val="000000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”设置为</a:t>
                </a:r>
                <a:r>
                  <a:rPr lang="en-US" altLang="zh-CN" sz="2000" kern="100" dirty="0">
                    <a:solidFill>
                      <a:srgbClr val="000000"/>
                    </a:solidFill>
                    <a:effectLst/>
                    <a:latin typeface="+mn-ea"/>
                  </a:rPr>
                  <a:t> 2048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altLang="zh-CN" sz="2000" kern="100" dirty="0" err="1">
                    <a:solidFill>
                      <a:srgbClr val="000000"/>
                    </a:solidFill>
                    <a:effectLst/>
                    <a:latin typeface="+mn-ea"/>
                  </a:rPr>
                  <a:t>label_smoothing</a:t>
                </a:r>
                <a:r>
                  <a:rPr lang="en-US" altLang="zh-CN" sz="2000" kern="100" dirty="0">
                    <a:solidFill>
                      <a:srgbClr val="000000"/>
                    </a:solidFill>
                    <a:effectLst/>
                    <a:latin typeface="+mn-ea"/>
                  </a:rPr>
                  <a:t> </a:t>
                </a:r>
                <a:r>
                  <a:rPr lang="zh-CN" altLang="zh-CN" sz="2000" kern="100" dirty="0">
                    <a:solidFill>
                      <a:srgbClr val="000000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”</a:t>
                </a:r>
                <a:r>
                  <a:rPr lang="zh-CN" altLang="zh-CN" sz="2000" kern="100" dirty="0">
                    <a:solidFill>
                      <a:srgbClr val="000000"/>
                    </a:solidFill>
                    <a:effectLst/>
                    <a:latin typeface="+mn-ea"/>
                  </a:rPr>
                  <a:t> </a:t>
                </a:r>
                <a:r>
                  <a:rPr lang="zh-CN" altLang="zh-CN" sz="2000" kern="100" dirty="0">
                    <a:solidFill>
                      <a:srgbClr val="000000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设置为</a:t>
                </a:r>
                <a:r>
                  <a:rPr lang="en-US" altLang="zh-CN" sz="2000" kern="100" dirty="0">
                    <a:solidFill>
                      <a:srgbClr val="000000"/>
                    </a:solidFill>
                    <a:effectLst/>
                    <a:latin typeface="+mn-ea"/>
                  </a:rPr>
                  <a:t>0.1</a:t>
                </a:r>
                <a:endParaRPr lang="en-US" altLang="zh-CN" sz="2000" kern="100" dirty="0">
                  <a:solidFill>
                    <a:srgbClr val="000000"/>
                  </a:solidFill>
                  <a:latin typeface="+mn-ea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altLang="zh-CN" sz="2000" kern="100" dirty="0">
                    <a:solidFill>
                      <a:srgbClr val="000000"/>
                    </a:solidFill>
                    <a:effectLst/>
                    <a:latin typeface="+mn-ea"/>
                  </a:rPr>
                  <a:t>attention head</a:t>
                </a:r>
                <a:r>
                  <a:rPr lang="zh-CN" altLang="zh-CN" sz="2000" kern="100" dirty="0">
                    <a:solidFill>
                      <a:srgbClr val="000000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”设置为</a:t>
                </a:r>
                <a:r>
                  <a:rPr lang="en-US" altLang="zh-CN" sz="2000" kern="100" dirty="0">
                    <a:solidFill>
                      <a:srgbClr val="000000"/>
                    </a:solidFill>
                    <a:effectLst/>
                    <a:latin typeface="+mn-ea"/>
                  </a:rPr>
                  <a:t>2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+mn-ea"/>
                    <a:cs typeface="Times New Roman" panose="02020603050405020304" pitchFamily="18" charset="0"/>
                  </a:rPr>
                  <a:t>Adam</a:t>
                </a:r>
                <a:r>
                  <a:rPr lang="zh-CN" altLang="en-US" sz="2000" dirty="0">
                    <a:latin typeface="+mn-ea"/>
                    <a:cs typeface="Times New Roman" panose="02020603050405020304" pitchFamily="18" charset="0"/>
                  </a:rPr>
                  <a:t>优化器，</a:t>
                </a:r>
                <a:r>
                  <a:rPr lang="zh-CN" altLang="zh-CN" sz="2000" kern="100" dirty="0">
                    <a:solidFill>
                      <a:srgbClr val="000000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其参数设置为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>
                            <a:solidFill>
                              <a:srgbClr val="000000"/>
                            </a:solidFill>
                            <a:effectLst/>
                            <a:latin typeface="+mn-ea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kern="100" smtClean="0">
                            <a:solidFill>
                              <a:srgbClr val="000000"/>
                            </a:solidFill>
                            <a:effectLst/>
                            <a:latin typeface="+mn-ea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CN" sz="2000" b="0" i="1" kern="100" smtClean="0">
                            <a:solidFill>
                              <a:srgbClr val="000000"/>
                            </a:solidFill>
                            <a:effectLst/>
                            <a:latin typeface="+mn-ea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b="0" i="1" kern="100" smtClean="0">
                        <a:solidFill>
                          <a:srgbClr val="000000"/>
                        </a:solidFill>
                        <a:effectLst/>
                        <a:latin typeface="+mn-ea"/>
                        <a:cs typeface="Times New Roman" panose="02020603050405020304" pitchFamily="18" charset="0"/>
                      </a:rPr>
                      <m:t>=0.9</m:t>
                    </m:r>
                  </m:oMath>
                </a14:m>
                <a:r>
                  <a:rPr lang="zh-CN" altLang="zh-CN" sz="2000" kern="100" dirty="0">
                    <a:solidFill>
                      <a:srgbClr val="000000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>
                            <a:solidFill>
                              <a:srgbClr val="000000"/>
                            </a:solidFill>
                            <a:effectLst/>
                            <a:latin typeface="+mn-ea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kern="100" smtClean="0">
                            <a:solidFill>
                              <a:srgbClr val="000000"/>
                            </a:solidFill>
                            <a:effectLst/>
                            <a:latin typeface="+mn-ea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CN" sz="2000" b="0" i="1" kern="100" smtClean="0">
                            <a:solidFill>
                              <a:srgbClr val="000000"/>
                            </a:solidFill>
                            <a:effectLst/>
                            <a:latin typeface="+mn-ea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000" b="0" kern="100" smtClean="0">
                        <a:solidFill>
                          <a:srgbClr val="000000"/>
                        </a:solidFill>
                        <a:effectLst/>
                        <a:latin typeface="+mn-ea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000" b="0" i="1" kern="100" smtClean="0">
                        <a:solidFill>
                          <a:srgbClr val="000000"/>
                        </a:solidFill>
                        <a:effectLst/>
                        <a:latin typeface="+mn-ea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altLang="zh-CN" sz="2000" b="0" kern="100" smtClean="0">
                        <a:solidFill>
                          <a:srgbClr val="000000"/>
                        </a:solidFill>
                        <a:effectLst/>
                        <a:latin typeface="+mn-ea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altLang="zh-CN" sz="2000" b="0" i="1" kern="100" smtClean="0">
                        <a:solidFill>
                          <a:srgbClr val="000000"/>
                        </a:solidFill>
                        <a:effectLst/>
                        <a:latin typeface="+mn-ea"/>
                        <a:cs typeface="Times New Roman" panose="02020603050405020304" pitchFamily="18" charset="0"/>
                      </a:rPr>
                      <m:t>99</m:t>
                    </m:r>
                  </m:oMath>
                </a14:m>
                <a:r>
                  <a:rPr lang="zh-CN" altLang="zh-CN" sz="2000" kern="100" dirty="0">
                    <a:solidFill>
                      <a:srgbClr val="000000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、</a:t>
                </a:r>
                <a14:m>
                  <m:oMath xmlns:m="http://schemas.openxmlformats.org/officeDocument/2006/math">
                    <m:r>
                      <a:rPr lang="en-US" altLang="zh-CN" sz="2000" b="0" i="1" kern="100" smtClean="0">
                        <a:solidFill>
                          <a:srgbClr val="000000"/>
                        </a:solidFill>
                        <a:effectLst/>
                        <a:latin typeface="+mn-ea"/>
                        <a:cs typeface="Times New Roman" panose="02020603050405020304" pitchFamily="18" charset="0"/>
                      </a:rPr>
                      <m:t>𝜀</m:t>
                    </m:r>
                    <m:r>
                      <a:rPr lang="en-US" altLang="zh-CN" sz="2000" b="0" kern="100" smtClean="0">
                        <a:solidFill>
                          <a:srgbClr val="000000"/>
                        </a:solidFill>
                        <a:effectLst/>
                        <a:latin typeface="+mn-ea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000" b="0" i="1" kern="100" smtClean="0">
                        <a:solidFill>
                          <a:srgbClr val="000000"/>
                        </a:solidFill>
                        <a:effectLst/>
                        <a:latin typeface="+mn-ea"/>
                        <a:cs typeface="Times New Roman" panose="02020603050405020304" pitchFamily="18" charset="0"/>
                      </a:rPr>
                      <m:t>𝑙𝑒</m:t>
                    </m:r>
                    <m:r>
                      <a:rPr lang="en-US" altLang="zh-CN" sz="2000" b="0" i="1" kern="100" smtClean="0">
                        <a:solidFill>
                          <a:srgbClr val="000000"/>
                        </a:solidFill>
                        <a:effectLst/>
                        <a:latin typeface="+mn-ea"/>
                        <a:cs typeface="Times New Roman" panose="02020603050405020304" pitchFamily="18" charset="0"/>
                      </a:rPr>
                      <m:t>−8</m:t>
                    </m:r>
                  </m:oMath>
                </a14:m>
                <a:r>
                  <a:rPr lang="zh-CN" altLang="en-US" sz="2000" dirty="0">
                    <a:latin typeface="+mn-ea"/>
                    <a:cs typeface="Times New Roman" panose="02020603050405020304" pitchFamily="18" charset="0"/>
                  </a:rPr>
                  <a:t>，</a:t>
                </a:r>
                <a:endParaRPr lang="en-US" altLang="zh-CN" sz="2000" dirty="0">
                  <a:latin typeface="+mn-ea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+mn-ea"/>
                    <a:cs typeface="Times New Roman" panose="02020603050405020304" pitchFamily="18" charset="0"/>
                  </a:rPr>
                  <a:t>Dropout</a:t>
                </a:r>
                <a:r>
                  <a:rPr lang="zh-CN" altLang="en-US" sz="2000" dirty="0">
                    <a:latin typeface="+mn-ea"/>
                    <a:cs typeface="Times New Roman" panose="02020603050405020304" pitchFamily="18" charset="0"/>
                  </a:rPr>
                  <a:t>参数为</a:t>
                </a:r>
                <a:r>
                  <a:rPr lang="en-US" altLang="zh-CN" sz="2000" dirty="0">
                    <a:latin typeface="+mn-ea"/>
                    <a:cs typeface="Times New Roman" panose="02020603050405020304" pitchFamily="18" charset="0"/>
                  </a:rPr>
                  <a:t>0.2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zh-CN" altLang="en-US" sz="2000" dirty="0">
                    <a:latin typeface="+mn-ea"/>
                    <a:cs typeface="Times New Roman" panose="02020603050405020304" pitchFamily="18" charset="0"/>
                  </a:rPr>
                  <a:t>隐藏层数量设置为</a:t>
                </a:r>
                <a:r>
                  <a:rPr lang="en-US" altLang="zh-CN" sz="2000" dirty="0">
                    <a:latin typeface="+mn-ea"/>
                    <a:cs typeface="Times New Roman" panose="02020603050405020304" pitchFamily="18" charset="0"/>
                  </a:rPr>
                  <a:t>2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zh-CN" altLang="zh-CN" sz="2000" kern="100" dirty="0">
                    <a:solidFill>
                      <a:srgbClr val="000000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词嵌入维度设置为</a:t>
                </a:r>
                <a:r>
                  <a:rPr lang="en-US" altLang="zh-CN" sz="2000" kern="100" dirty="0">
                    <a:solidFill>
                      <a:srgbClr val="000000"/>
                    </a:solidFill>
                    <a:effectLst/>
                    <a:latin typeface="+mn-ea"/>
                  </a:rPr>
                  <a:t>256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zh-CN" altLang="zh-CN" sz="2000" kern="100" dirty="0">
                    <a:solidFill>
                      <a:srgbClr val="000000"/>
                    </a:solidFill>
                    <a:effectLst/>
                    <a:latin typeface="+mn-ea"/>
                    <a:cs typeface="Times New Roman" panose="02020603050405020304" pitchFamily="18" charset="0"/>
                  </a:rPr>
                  <a:t>学习率设置为</a:t>
                </a:r>
                <a:r>
                  <a:rPr lang="en-US" altLang="zh-CN" sz="2000" kern="100" dirty="0">
                    <a:solidFill>
                      <a:srgbClr val="000000"/>
                    </a:solidFill>
                    <a:effectLst/>
                    <a:latin typeface="+mn-ea"/>
                  </a:rPr>
                  <a:t>0.2</a:t>
                </a:r>
                <a:endParaRPr lang="en-US" altLang="zh-CN" sz="2000" i="0" u="none" strike="noStrike" baseline="0" dirty="0">
                  <a:latin typeface="+mn-ea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9533E184-2B04-4CD7-B8EA-FB76EF0AB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98" y="1634044"/>
                <a:ext cx="5112568" cy="3785652"/>
              </a:xfrm>
              <a:prstGeom prst="rect">
                <a:avLst/>
              </a:prstGeom>
              <a:blipFill>
                <a:blip r:embed="rId3"/>
                <a:stretch>
                  <a:fillRect l="-1074" t="-805" b="-20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3"/>
          <p:cNvSpPr>
            <a:spLocks noChangeArrowheads="1"/>
          </p:cNvSpPr>
          <p:nvPr/>
        </p:nvSpPr>
        <p:spPr bwMode="auto">
          <a:xfrm>
            <a:off x="1908810" y="189230"/>
            <a:ext cx="6924675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实验与分析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5EF6319-6B0D-447B-8DDD-37448A672E0C}"/>
              </a:ext>
            </a:extLst>
          </p:cNvPr>
          <p:cNvSpPr txBox="1"/>
          <p:nvPr/>
        </p:nvSpPr>
        <p:spPr>
          <a:xfrm>
            <a:off x="2277917" y="1053530"/>
            <a:ext cx="4589754" cy="333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zh-CN" altLang="zh-CN" sz="16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不同模型的</a:t>
            </a:r>
            <a:r>
              <a:rPr lang="en-US" altLang="zh-CN" sz="16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BLEU</a:t>
            </a:r>
            <a:r>
              <a:rPr lang="zh-CN" altLang="zh-CN" sz="16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值对比结果</a:t>
            </a:r>
            <a:endParaRPr lang="zh-CN" altLang="zh-CN" sz="16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F9641D3-A151-4A0F-975A-E8277B374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855402"/>
              </p:ext>
            </p:extLst>
          </p:nvPr>
        </p:nvGraphicFramePr>
        <p:xfrm>
          <a:off x="900386" y="1375626"/>
          <a:ext cx="6733714" cy="407038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39512">
                  <a:extLst>
                    <a:ext uri="{9D8B030D-6E8A-4147-A177-3AD203B41FA5}">
                      <a16:colId xmlns:a16="http://schemas.microsoft.com/office/drawing/2014/main" val="1823194909"/>
                    </a:ext>
                  </a:extLst>
                </a:gridCol>
                <a:gridCol w="1767436">
                  <a:extLst>
                    <a:ext uri="{9D8B030D-6E8A-4147-A177-3AD203B41FA5}">
                      <a16:colId xmlns:a16="http://schemas.microsoft.com/office/drawing/2014/main" val="2938844638"/>
                    </a:ext>
                  </a:extLst>
                </a:gridCol>
                <a:gridCol w="3126766">
                  <a:extLst>
                    <a:ext uri="{9D8B030D-6E8A-4147-A177-3AD203B41FA5}">
                      <a16:colId xmlns:a16="http://schemas.microsoft.com/office/drawing/2014/main" val="4060632619"/>
                    </a:ext>
                  </a:extLst>
                </a:gridCol>
              </a:tblGrid>
              <a:tr h="4026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600" kern="100" dirty="0">
                          <a:effectLst/>
                        </a:rPr>
                        <a:t>模型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600" kern="100" dirty="0">
                          <a:effectLst/>
                        </a:rPr>
                        <a:t>汉语</a:t>
                      </a:r>
                      <a:r>
                        <a:rPr lang="en-US" sz="1600" kern="100" dirty="0">
                          <a:effectLst/>
                        </a:rPr>
                        <a:t>-</a:t>
                      </a:r>
                      <a:r>
                        <a:rPr lang="zh-CN" sz="1600" kern="100" dirty="0">
                          <a:effectLst/>
                        </a:rPr>
                        <a:t>越南语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600" kern="100" dirty="0">
                          <a:effectLst/>
                        </a:rPr>
                        <a:t>越南语</a:t>
                      </a:r>
                      <a:r>
                        <a:rPr lang="en-US" sz="1600" kern="100" dirty="0">
                          <a:effectLst/>
                        </a:rPr>
                        <a:t>-</a:t>
                      </a:r>
                      <a:r>
                        <a:rPr lang="zh-CN" sz="1600" kern="100" dirty="0">
                          <a:effectLst/>
                        </a:rPr>
                        <a:t>汉语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0044330"/>
                  </a:ext>
                </a:extLst>
              </a:tr>
              <a:tr h="4075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>
                          <a:effectLst/>
                        </a:rPr>
                        <a:t>Moses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16.39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16.21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6934055"/>
                  </a:ext>
                </a:extLst>
              </a:tr>
              <a:tr h="4075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>
                          <a:effectLst/>
                        </a:rPr>
                        <a:t>CNN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16.87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16.35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6153654"/>
                  </a:ext>
                </a:extLst>
              </a:tr>
              <a:tr h="4075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GNMT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>
                          <a:effectLst/>
                        </a:rPr>
                        <a:t>14.21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16.47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9587593"/>
                  </a:ext>
                </a:extLst>
              </a:tr>
              <a:tr h="4075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>
                          <a:effectLst/>
                        </a:rPr>
                        <a:t>Back Translation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>
                          <a:effectLst/>
                        </a:rPr>
                        <a:t>16.67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16.98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8982258"/>
                  </a:ext>
                </a:extLst>
              </a:tr>
              <a:tr h="4075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>
                          <a:effectLst/>
                        </a:rPr>
                        <a:t>Transformer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17.35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17.02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0082247"/>
                  </a:ext>
                </a:extLst>
              </a:tr>
              <a:tr h="4075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600" kern="100">
                          <a:effectLst/>
                        </a:rPr>
                        <a:t>传统的枢轴方法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>
                          <a:effectLst/>
                        </a:rPr>
                        <a:t>18.16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17.79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760191"/>
                  </a:ext>
                </a:extLst>
              </a:tr>
              <a:tr h="4075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>
                          <a:effectLst/>
                        </a:rPr>
                        <a:t>Nmt+trans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>
                          <a:effectLst/>
                        </a:rPr>
                        <a:t>17.98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17.65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1108389"/>
                  </a:ext>
                </a:extLst>
              </a:tr>
              <a:tr h="4075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600" kern="100">
                          <a:effectLst/>
                        </a:rPr>
                        <a:t>本文的方法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>
                          <a:effectLst/>
                        </a:rPr>
                        <a:t>18.75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18.12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241469"/>
                  </a:ext>
                </a:extLst>
              </a:tr>
              <a:tr h="4075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600" kern="100" dirty="0">
                          <a:effectLst/>
                        </a:rPr>
                        <a:t>本文的方法</a:t>
                      </a:r>
                      <a:r>
                        <a:rPr lang="en-US" sz="1600" kern="100" dirty="0">
                          <a:effectLst/>
                        </a:rPr>
                        <a:t>+CV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>
                          <a:effectLst/>
                        </a:rPr>
                        <a:t>19.16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18.64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9570784"/>
                  </a:ext>
                </a:extLst>
              </a:tr>
            </a:tbl>
          </a:graphicData>
        </a:graphic>
      </p:graphicFrame>
      <p:sp>
        <p:nvSpPr>
          <p:cNvPr id="7" name="TextBox 5">
            <a:extLst>
              <a:ext uri="{FF2B5EF4-FFF2-40B4-BE49-F238E27FC236}">
                <a16:creationId xmlns:a16="http://schemas.microsoft.com/office/drawing/2014/main" id="{C7639EC3-9BE4-4B4A-AC60-58F7519E3617}"/>
              </a:ext>
            </a:extLst>
          </p:cNvPr>
          <p:cNvSpPr txBox="1"/>
          <p:nvPr/>
        </p:nvSpPr>
        <p:spPr>
          <a:xfrm>
            <a:off x="0" y="5590034"/>
            <a:ext cx="9145588" cy="8713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基线模型中</a:t>
            </a:r>
            <a:r>
              <a:rPr lang="en-US" altLang="zh-CN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Transformer</a:t>
            </a:r>
            <a:r>
              <a:rPr lang="zh-CN" altLang="zh-CN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模型的</a:t>
            </a:r>
            <a:r>
              <a:rPr lang="en-US" altLang="zh-CN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BLEU</a:t>
            </a:r>
            <a:r>
              <a:rPr lang="zh-CN" altLang="zh-CN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值高于其它基线模型</a:t>
            </a:r>
            <a:r>
              <a:rPr lang="zh-CN" alt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18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汉越双语神经机器翻译上，本文采用的方法其效果明显优于基线</a:t>
            </a:r>
            <a: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模型及其他模型。</a:t>
            </a:r>
            <a:endParaRPr lang="zh-CN" altLang="en-US" sz="1400" i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3"/>
          <p:cNvSpPr>
            <a:spLocks noChangeArrowheads="1"/>
          </p:cNvSpPr>
          <p:nvPr/>
        </p:nvSpPr>
        <p:spPr bwMode="auto">
          <a:xfrm>
            <a:off x="1836490" y="255368"/>
            <a:ext cx="6924675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实验效果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75A2A36-2B23-4291-B466-CC5890F396B6}"/>
              </a:ext>
            </a:extLst>
          </p:cNvPr>
          <p:cNvSpPr txBox="1"/>
          <p:nvPr/>
        </p:nvSpPr>
        <p:spPr>
          <a:xfrm>
            <a:off x="1292639" y="1015730"/>
            <a:ext cx="6560310" cy="333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057400" algn="just">
              <a:lnSpc>
                <a:spcPts val="1800"/>
              </a:lnSpc>
              <a:spcAft>
                <a:spcPts val="600"/>
              </a:spcAft>
            </a:pPr>
            <a:r>
              <a:rPr lang="zh-CN" altLang="zh-CN" sz="16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不同模型的</a:t>
            </a:r>
            <a:r>
              <a:rPr lang="zh-CN" altLang="en-US" sz="16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翻译</a:t>
            </a:r>
            <a:r>
              <a:rPr lang="zh-CN" altLang="zh-CN" sz="16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示例</a:t>
            </a:r>
            <a:endParaRPr lang="zh-CN" altLang="zh-CN" sz="16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DC1E6FD5-85C6-4C1F-AF81-84C9DA278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743212"/>
              </p:ext>
            </p:extLst>
          </p:nvPr>
        </p:nvGraphicFramePr>
        <p:xfrm>
          <a:off x="796166" y="1349604"/>
          <a:ext cx="7056783" cy="50728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528753">
                  <a:extLst>
                    <a:ext uri="{9D8B030D-6E8A-4147-A177-3AD203B41FA5}">
                      <a16:colId xmlns:a16="http://schemas.microsoft.com/office/drawing/2014/main" val="720892173"/>
                    </a:ext>
                  </a:extLst>
                </a:gridCol>
                <a:gridCol w="5528030">
                  <a:extLst>
                    <a:ext uri="{9D8B030D-6E8A-4147-A177-3AD203B41FA5}">
                      <a16:colId xmlns:a16="http://schemas.microsoft.com/office/drawing/2014/main" val="1052688884"/>
                    </a:ext>
                  </a:extLst>
                </a:gridCol>
              </a:tblGrid>
              <a:tr h="4035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400" kern="100" dirty="0">
                          <a:effectLst/>
                        </a:rPr>
                        <a:t>源语言句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zh-CN" sz="1400" kern="100" dirty="0">
                          <a:effectLst/>
                        </a:rPr>
                        <a:t>这场 </a:t>
                      </a:r>
                      <a:r>
                        <a:rPr lang="zh-CN" sz="1400" u="sng" kern="100" dirty="0">
                          <a:effectLst/>
                        </a:rPr>
                        <a:t>比赛</a:t>
                      </a:r>
                      <a:r>
                        <a:rPr lang="zh-CN" sz="1400" kern="100" dirty="0">
                          <a:effectLst/>
                        </a:rPr>
                        <a:t> 从 上午 一直 持续 到 下午 。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8943404"/>
                  </a:ext>
                </a:extLst>
              </a:tr>
              <a:tr h="4726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400" kern="100">
                          <a:effectLst/>
                        </a:rPr>
                        <a:t>译文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u="sng" kern="100" dirty="0" err="1">
                          <a:effectLst/>
                        </a:rPr>
                        <a:t>Cuộc</a:t>
                      </a:r>
                      <a:r>
                        <a:rPr lang="en-US" sz="1400" u="sng" kern="100" dirty="0">
                          <a:effectLst/>
                        </a:rPr>
                        <a:t> </a:t>
                      </a:r>
                      <a:r>
                        <a:rPr lang="en-US" sz="1400" u="sng" kern="100" dirty="0" err="1">
                          <a:effectLst/>
                        </a:rPr>
                        <a:t>thi</a:t>
                      </a:r>
                      <a:r>
                        <a:rPr lang="en-US" sz="1400" u="sng" kern="100" dirty="0">
                          <a:effectLst/>
                        </a:rPr>
                        <a:t> </a:t>
                      </a:r>
                      <a:r>
                        <a:rPr lang="en-US" sz="1400" u="sng" kern="100" dirty="0" err="1">
                          <a:effectLst/>
                        </a:rPr>
                        <a:t>đấu</a:t>
                      </a:r>
                      <a:r>
                        <a:rPr lang="en-US" sz="1400" u="sng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này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tư</a:t>
                      </a:r>
                      <a:r>
                        <a:rPr lang="zh-CN" sz="1400" kern="100" dirty="0">
                          <a:effectLst/>
                        </a:rPr>
                        <a:t>̀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buổi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sáng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kéo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dài</a:t>
                      </a:r>
                      <a:r>
                        <a:rPr lang="en-US" sz="1400" kern="100" dirty="0">
                          <a:effectLst/>
                        </a:rPr>
                        <a:t> đ</a:t>
                      </a:r>
                      <a:r>
                        <a:rPr lang="zh-CN" sz="1400" kern="100" dirty="0">
                          <a:effectLst/>
                        </a:rPr>
                        <a:t>ế</a:t>
                      </a:r>
                      <a:r>
                        <a:rPr lang="en-US" sz="1400" kern="100" dirty="0">
                          <a:effectLst/>
                        </a:rPr>
                        <a:t>n </a:t>
                      </a:r>
                      <a:r>
                        <a:rPr lang="en-US" sz="1400" kern="100" dirty="0" err="1">
                          <a:effectLst/>
                        </a:rPr>
                        <a:t>tận</a:t>
                      </a:r>
                      <a:r>
                        <a:rPr lang="en-US" sz="1400" kern="100" dirty="0">
                          <a:effectLst/>
                        </a:rPr>
                        <a:t> chi</a:t>
                      </a:r>
                      <a:r>
                        <a:rPr lang="zh-CN" sz="1400" kern="100" dirty="0">
                          <a:effectLst/>
                        </a:rPr>
                        <a:t>ề</a:t>
                      </a:r>
                      <a:r>
                        <a:rPr lang="en-US" sz="1400" kern="100" dirty="0">
                          <a:effectLst/>
                        </a:rPr>
                        <a:t>u.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2311175"/>
                  </a:ext>
                </a:extLst>
              </a:tr>
              <a:tr h="375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kern="100">
                          <a:effectLst/>
                        </a:rPr>
                        <a:t>Transformer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u="sng" kern="100" dirty="0">
                          <a:effectLst/>
                        </a:rPr>
                        <a:t>Tr</a:t>
                      </a:r>
                      <a:r>
                        <a:rPr lang="zh-CN" sz="1400" u="sng" kern="100" dirty="0">
                          <a:effectLst/>
                        </a:rPr>
                        <a:t>ò</a:t>
                      </a:r>
                      <a:r>
                        <a:rPr lang="en-US" sz="1400" u="sng" kern="100" dirty="0">
                          <a:effectLst/>
                        </a:rPr>
                        <a:t> </a:t>
                      </a:r>
                      <a:r>
                        <a:rPr lang="en-US" sz="1400" u="sng" kern="100" dirty="0" err="1">
                          <a:effectLst/>
                        </a:rPr>
                        <a:t>chơi</a:t>
                      </a:r>
                      <a:r>
                        <a:rPr lang="en-US" sz="1400" u="sng" kern="100" dirty="0">
                          <a:effectLst/>
                        </a:rPr>
                        <a:t> </a:t>
                      </a:r>
                      <a:r>
                        <a:rPr lang="en-US" sz="1400" kern="100" dirty="0">
                          <a:effectLst/>
                        </a:rPr>
                        <a:t>k</a:t>
                      </a:r>
                      <a:r>
                        <a:rPr lang="zh-CN" sz="1400" kern="100" dirty="0">
                          <a:effectLst/>
                        </a:rPr>
                        <a:t>é</a:t>
                      </a:r>
                      <a:r>
                        <a:rPr lang="en-US" sz="1400" kern="100" dirty="0">
                          <a:effectLst/>
                        </a:rPr>
                        <a:t>o d</a:t>
                      </a:r>
                      <a:r>
                        <a:rPr lang="zh-CN" sz="1400" kern="100" dirty="0">
                          <a:effectLst/>
                        </a:rPr>
                        <a:t>à</a:t>
                      </a:r>
                      <a:r>
                        <a:rPr lang="en-US" sz="1400" kern="100" dirty="0" err="1">
                          <a:effectLst/>
                        </a:rPr>
                        <a:t>i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từ</a:t>
                      </a:r>
                      <a:r>
                        <a:rPr lang="en-US" sz="1400" kern="100" dirty="0">
                          <a:effectLst/>
                        </a:rPr>
                        <a:t> s</a:t>
                      </a:r>
                      <a:r>
                        <a:rPr lang="zh-CN" sz="1400" kern="100" dirty="0">
                          <a:effectLst/>
                        </a:rPr>
                        <a:t>á</a:t>
                      </a:r>
                      <a:r>
                        <a:rPr lang="en-US" sz="1400" kern="100" dirty="0">
                          <a:effectLst/>
                        </a:rPr>
                        <a:t>ng </a:t>
                      </a:r>
                      <a:r>
                        <a:rPr lang="en-US" sz="1400" kern="100" dirty="0" err="1">
                          <a:effectLst/>
                        </a:rPr>
                        <a:t>đến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chiều</a:t>
                      </a:r>
                      <a:r>
                        <a:rPr lang="en-US" sz="1400" kern="100" dirty="0">
                          <a:effectLst/>
                        </a:rPr>
                        <a:t>.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584621"/>
                  </a:ext>
                </a:extLst>
              </a:tr>
              <a:tr h="4360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400" kern="100">
                          <a:effectLst/>
                        </a:rPr>
                        <a:t>本文的方法</a:t>
                      </a:r>
                      <a:r>
                        <a:rPr lang="en-US" sz="1400" kern="100">
                          <a:effectLst/>
                        </a:rPr>
                        <a:t>+CV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kern="100" dirty="0" err="1">
                          <a:effectLst/>
                        </a:rPr>
                        <a:t>Cuộc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thi</a:t>
                      </a:r>
                      <a:r>
                        <a:rPr lang="en-US" sz="1400" u="sng" kern="100" dirty="0">
                          <a:effectLst/>
                        </a:rPr>
                        <a:t> </a:t>
                      </a:r>
                      <a:r>
                        <a:rPr lang="en-US" sz="1400" u="sng" kern="100" dirty="0" err="1">
                          <a:effectLst/>
                        </a:rPr>
                        <a:t>đấu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diễn</a:t>
                      </a:r>
                      <a:r>
                        <a:rPr lang="en-US" sz="1400" kern="100" dirty="0">
                          <a:effectLst/>
                        </a:rPr>
                        <a:t> ra </a:t>
                      </a:r>
                      <a:r>
                        <a:rPr lang="en-US" sz="1400" kern="100" dirty="0" err="1">
                          <a:effectLst/>
                        </a:rPr>
                        <a:t>từ</a:t>
                      </a:r>
                      <a:r>
                        <a:rPr lang="en-US" sz="1400" kern="100" dirty="0">
                          <a:effectLst/>
                        </a:rPr>
                        <a:t> s</a:t>
                      </a:r>
                      <a:r>
                        <a:rPr lang="zh-CN" sz="1400" kern="100" dirty="0">
                          <a:effectLst/>
                        </a:rPr>
                        <a:t>á</a:t>
                      </a:r>
                      <a:r>
                        <a:rPr lang="en-US" sz="1400" kern="100" dirty="0">
                          <a:effectLst/>
                        </a:rPr>
                        <a:t>ng </a:t>
                      </a:r>
                      <a:r>
                        <a:rPr lang="en-US" sz="1400" kern="100" dirty="0" err="1">
                          <a:effectLst/>
                        </a:rPr>
                        <a:t>đến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chiều</a:t>
                      </a:r>
                      <a:r>
                        <a:rPr lang="en-US" sz="1400" kern="100" dirty="0">
                          <a:effectLst/>
                        </a:rPr>
                        <a:t>.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3102081"/>
                  </a:ext>
                </a:extLst>
              </a:tr>
              <a:tr h="5424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400" kern="100">
                          <a:effectLst/>
                        </a:rPr>
                        <a:t>源语言句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400" kern="100" dirty="0">
                          <a:effectLst/>
                        </a:rPr>
                        <a:t>生活 就 像 一杯 </a:t>
                      </a:r>
                      <a:r>
                        <a:rPr lang="zh-CN" sz="1400" u="sng" kern="100" dirty="0">
                          <a:effectLst/>
                        </a:rPr>
                        <a:t>白开水</a:t>
                      </a:r>
                      <a:r>
                        <a:rPr lang="en-US" sz="1400" kern="100" dirty="0">
                          <a:effectLst/>
                        </a:rPr>
                        <a:t> , </a:t>
                      </a:r>
                      <a:r>
                        <a:rPr lang="zh-CN" sz="1400" kern="100" dirty="0">
                          <a:effectLst/>
                        </a:rPr>
                        <a:t>你 每天 都在 喝</a:t>
                      </a:r>
                      <a:r>
                        <a:rPr lang="en-US" sz="1400" kern="100" dirty="0">
                          <a:effectLst/>
                        </a:rPr>
                        <a:t>  , </a:t>
                      </a:r>
                      <a:r>
                        <a:rPr lang="zh-CN" sz="1400" kern="100" dirty="0">
                          <a:effectLst/>
                        </a:rPr>
                        <a:t>不要 羡慕 别人 喝 的 饮料 有 </a:t>
                      </a:r>
                      <a:r>
                        <a:rPr lang="zh-CN" sz="1400" u="sng" kern="100" dirty="0">
                          <a:effectLst/>
                        </a:rPr>
                        <a:t>各种 颜色</a:t>
                      </a:r>
                      <a:r>
                        <a:rPr lang="en-US" sz="1400" kern="100" dirty="0">
                          <a:effectLst/>
                        </a:rPr>
                        <a:t> , </a:t>
                      </a:r>
                      <a:r>
                        <a:rPr lang="zh-CN" sz="1400" kern="100" dirty="0">
                          <a:effectLst/>
                        </a:rPr>
                        <a:t>其实 未必有 </a:t>
                      </a:r>
                      <a:r>
                        <a:rPr lang="zh-CN" sz="1400" u="sng" kern="100" dirty="0">
                          <a:effectLst/>
                        </a:rPr>
                        <a:t>你的</a:t>
                      </a:r>
                      <a:r>
                        <a:rPr lang="zh-CN" sz="1400" kern="100" dirty="0">
                          <a:effectLst/>
                        </a:rPr>
                        <a:t> 白开水 解渴 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6992197"/>
                  </a:ext>
                </a:extLst>
              </a:tr>
              <a:tr h="7926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400" kern="100" dirty="0">
                          <a:effectLst/>
                        </a:rPr>
                        <a:t>译文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kern="100" dirty="0" err="1">
                          <a:effectLst/>
                        </a:rPr>
                        <a:t>Cuộc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đời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giống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như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một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cốc</a:t>
                      </a:r>
                      <a:r>
                        <a:rPr lang="en-US" sz="1400" u="sng" kern="100" dirty="0">
                          <a:effectLst/>
                        </a:rPr>
                        <a:t> </a:t>
                      </a:r>
                      <a:r>
                        <a:rPr lang="en-US" sz="1400" u="sng" kern="100" dirty="0" err="1">
                          <a:effectLst/>
                        </a:rPr>
                        <a:t>nước</a:t>
                      </a:r>
                      <a:r>
                        <a:rPr lang="en-US" sz="1400" u="sng" kern="100" dirty="0">
                          <a:effectLst/>
                        </a:rPr>
                        <a:t> </a:t>
                      </a:r>
                      <a:r>
                        <a:rPr lang="en-US" sz="1400" u="sng" kern="100" dirty="0" err="1">
                          <a:effectLst/>
                        </a:rPr>
                        <a:t>sôi</a:t>
                      </a:r>
                      <a:r>
                        <a:rPr lang="en-US" sz="1400" kern="100" dirty="0">
                          <a:effectLst/>
                        </a:rPr>
                        <a:t>, </a:t>
                      </a:r>
                      <a:r>
                        <a:rPr lang="en-US" sz="1400" kern="100" dirty="0" err="1">
                          <a:effectLst/>
                        </a:rPr>
                        <a:t>anh</a:t>
                      </a:r>
                      <a:r>
                        <a:rPr lang="en-US" sz="1400" kern="100" dirty="0">
                          <a:effectLst/>
                        </a:rPr>
                        <a:t> ng</a:t>
                      </a:r>
                      <a:r>
                        <a:rPr lang="zh-CN" sz="1400" kern="100" dirty="0">
                          <a:effectLst/>
                        </a:rPr>
                        <a:t>à</a:t>
                      </a:r>
                      <a:r>
                        <a:rPr lang="en-US" sz="1400" kern="100" dirty="0">
                          <a:effectLst/>
                        </a:rPr>
                        <a:t>y n</a:t>
                      </a:r>
                      <a:r>
                        <a:rPr lang="zh-CN" sz="1400" kern="100" dirty="0">
                          <a:effectLst/>
                        </a:rPr>
                        <a:t>à</a:t>
                      </a:r>
                      <a:r>
                        <a:rPr lang="en-US" sz="1400" kern="100" dirty="0">
                          <a:effectLst/>
                        </a:rPr>
                        <a:t>o </a:t>
                      </a:r>
                      <a:r>
                        <a:rPr lang="en-US" sz="1400" kern="100" dirty="0" err="1">
                          <a:effectLst/>
                        </a:rPr>
                        <a:t>cũng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uống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nước</a:t>
                      </a:r>
                      <a:r>
                        <a:rPr lang="en-US" sz="1400" kern="100" dirty="0">
                          <a:effectLst/>
                        </a:rPr>
                        <a:t>, </a:t>
                      </a:r>
                      <a:r>
                        <a:rPr lang="en-US" sz="1400" kern="100" dirty="0" err="1">
                          <a:effectLst/>
                        </a:rPr>
                        <a:t>đừng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ghen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tị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với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người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kh</a:t>
                      </a:r>
                      <a:r>
                        <a:rPr lang="zh-CN" sz="1400" kern="100" dirty="0">
                          <a:effectLst/>
                        </a:rPr>
                        <a:t>á</a:t>
                      </a:r>
                      <a:r>
                        <a:rPr lang="en-US" sz="1400" kern="100" dirty="0">
                          <a:effectLst/>
                        </a:rPr>
                        <a:t>c </a:t>
                      </a:r>
                      <a:r>
                        <a:rPr lang="en-US" sz="1400" kern="100" dirty="0" err="1">
                          <a:effectLst/>
                        </a:rPr>
                        <a:t>uống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đồ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uống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u="sng" kern="100" dirty="0">
                          <a:effectLst/>
                        </a:rPr>
                        <a:t>c</a:t>
                      </a:r>
                      <a:r>
                        <a:rPr lang="zh-CN" sz="1400" u="sng" kern="100" dirty="0">
                          <a:effectLst/>
                        </a:rPr>
                        <a:t>ó</a:t>
                      </a:r>
                      <a:r>
                        <a:rPr lang="en-US" sz="1400" u="sng" kern="100" dirty="0">
                          <a:effectLst/>
                        </a:rPr>
                        <a:t> </a:t>
                      </a:r>
                      <a:r>
                        <a:rPr lang="en-US" sz="1400" u="sng" kern="100" dirty="0" err="1">
                          <a:effectLst/>
                        </a:rPr>
                        <a:t>nhiều</a:t>
                      </a:r>
                      <a:r>
                        <a:rPr lang="en-US" sz="1400" u="sng" kern="100" dirty="0">
                          <a:effectLst/>
                        </a:rPr>
                        <a:t> m</a:t>
                      </a:r>
                      <a:r>
                        <a:rPr lang="zh-CN" sz="1400" u="sng" kern="100" dirty="0">
                          <a:effectLst/>
                        </a:rPr>
                        <a:t>à</a:t>
                      </a:r>
                      <a:r>
                        <a:rPr lang="en-US" sz="1400" u="sng" kern="100" dirty="0">
                          <a:effectLst/>
                        </a:rPr>
                        <a:t>u </a:t>
                      </a:r>
                      <a:r>
                        <a:rPr lang="en-US" sz="1400" u="sng" kern="100" dirty="0" err="1">
                          <a:effectLst/>
                        </a:rPr>
                        <a:t>sắc</a:t>
                      </a:r>
                      <a:r>
                        <a:rPr lang="en-US" sz="1400" kern="100" dirty="0">
                          <a:effectLst/>
                        </a:rPr>
                        <a:t>, </a:t>
                      </a:r>
                      <a:r>
                        <a:rPr lang="en-US" sz="1400" kern="100" dirty="0" err="1">
                          <a:effectLst/>
                        </a:rPr>
                        <a:t>thực</a:t>
                      </a:r>
                      <a:r>
                        <a:rPr lang="en-US" sz="1400" kern="100" dirty="0">
                          <a:effectLst/>
                        </a:rPr>
                        <a:t> ra </a:t>
                      </a:r>
                      <a:r>
                        <a:rPr lang="en-US" sz="1400" kern="100" dirty="0" err="1">
                          <a:effectLst/>
                        </a:rPr>
                        <a:t>chưa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chắc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đã</a:t>
                      </a:r>
                      <a:r>
                        <a:rPr lang="en-US" sz="1400" kern="100" dirty="0">
                          <a:effectLst/>
                        </a:rPr>
                        <a:t> c</a:t>
                      </a:r>
                      <a:r>
                        <a:rPr lang="zh-CN" sz="1400" kern="100" dirty="0">
                          <a:effectLst/>
                        </a:rPr>
                        <a:t>ó</a:t>
                      </a:r>
                      <a:r>
                        <a:rPr lang="en-US" sz="1400" kern="100" dirty="0">
                          <a:effectLst/>
                        </a:rPr>
                        <a:t> m</a:t>
                      </a:r>
                      <a:r>
                        <a:rPr lang="zh-CN" sz="1400" kern="100" dirty="0">
                          <a:effectLst/>
                        </a:rPr>
                        <a:t>à</a:t>
                      </a:r>
                      <a:r>
                        <a:rPr lang="en-US" sz="1400" kern="100" dirty="0">
                          <a:effectLst/>
                        </a:rPr>
                        <a:t>u </a:t>
                      </a:r>
                      <a:r>
                        <a:rPr lang="en-US" sz="1400" kern="100" dirty="0" err="1">
                          <a:effectLst/>
                        </a:rPr>
                        <a:t>trắng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nước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giải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kh</a:t>
                      </a:r>
                      <a:r>
                        <a:rPr lang="zh-CN" sz="1400" kern="100" dirty="0">
                          <a:effectLst/>
                        </a:rPr>
                        <a:t>á</a:t>
                      </a:r>
                      <a:r>
                        <a:rPr lang="en-US" sz="1400" kern="100" dirty="0">
                          <a:effectLst/>
                        </a:rPr>
                        <a:t>t </a:t>
                      </a:r>
                      <a:r>
                        <a:rPr lang="en-US" sz="1400" u="sng" kern="100" dirty="0" err="1">
                          <a:effectLst/>
                        </a:rPr>
                        <a:t>bạn</a:t>
                      </a:r>
                      <a:r>
                        <a:rPr lang="en-US" sz="1400" kern="100" dirty="0">
                          <a:effectLst/>
                        </a:rPr>
                        <a:t>.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5177448"/>
                  </a:ext>
                </a:extLst>
              </a:tr>
              <a:tr h="7926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kern="100">
                          <a:effectLst/>
                        </a:rPr>
                        <a:t>Transformer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kern="100" dirty="0" err="1">
                          <a:effectLst/>
                        </a:rPr>
                        <a:t>Cuộc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sống</a:t>
                      </a:r>
                      <a:r>
                        <a:rPr lang="en-US" sz="1400" kern="100" dirty="0">
                          <a:effectLst/>
                        </a:rPr>
                        <a:t> l</a:t>
                      </a:r>
                      <a:r>
                        <a:rPr lang="zh-CN" sz="1400" kern="100" dirty="0">
                          <a:effectLst/>
                        </a:rPr>
                        <a:t>à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giống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như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một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ly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u="sng" kern="100" dirty="0" err="1">
                          <a:effectLst/>
                        </a:rPr>
                        <a:t>nước</a:t>
                      </a:r>
                      <a:r>
                        <a:rPr lang="en-US" sz="1400" kern="100" dirty="0" err="1">
                          <a:effectLst/>
                        </a:rPr>
                        <a:t>,anh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uống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mỗi</a:t>
                      </a:r>
                      <a:r>
                        <a:rPr lang="en-US" sz="1400" kern="100" dirty="0">
                          <a:effectLst/>
                        </a:rPr>
                        <a:t> ng</a:t>
                      </a:r>
                      <a:r>
                        <a:rPr lang="zh-CN" sz="1400" kern="100" dirty="0">
                          <a:effectLst/>
                        </a:rPr>
                        <a:t>à</a:t>
                      </a:r>
                      <a:r>
                        <a:rPr lang="en-US" sz="1400" kern="100" dirty="0">
                          <a:effectLst/>
                        </a:rPr>
                        <a:t>y , </a:t>
                      </a:r>
                      <a:r>
                        <a:rPr lang="en-US" sz="1400" kern="100" dirty="0" err="1">
                          <a:effectLst/>
                        </a:rPr>
                        <a:t>không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phải</a:t>
                      </a:r>
                      <a:r>
                        <a:rPr lang="en-US" sz="1400" kern="100" dirty="0">
                          <a:effectLst/>
                        </a:rPr>
                        <a:t> l</a:t>
                      </a:r>
                      <a:r>
                        <a:rPr lang="zh-CN" sz="1400" kern="100" dirty="0">
                          <a:effectLst/>
                        </a:rPr>
                        <a:t>à </a:t>
                      </a:r>
                      <a:r>
                        <a:rPr lang="en-US" sz="1400" kern="100" dirty="0" err="1">
                          <a:effectLst/>
                        </a:rPr>
                        <a:t>để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ghen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tị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với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những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người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kh</a:t>
                      </a:r>
                      <a:r>
                        <a:rPr lang="zh-CN" sz="1400" kern="100" dirty="0">
                          <a:effectLst/>
                        </a:rPr>
                        <a:t>á</a:t>
                      </a:r>
                      <a:r>
                        <a:rPr lang="en-US" sz="1400" kern="100" dirty="0">
                          <a:effectLst/>
                        </a:rPr>
                        <a:t>c </a:t>
                      </a:r>
                      <a:r>
                        <a:rPr lang="en-US" sz="1400" kern="100" dirty="0" err="1">
                          <a:effectLst/>
                        </a:rPr>
                        <a:t>uống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u="sng" kern="100" dirty="0" err="1">
                          <a:effectLst/>
                        </a:rPr>
                        <a:t>một</a:t>
                      </a:r>
                      <a:r>
                        <a:rPr lang="en-US" sz="1400" u="sng" kern="100" dirty="0">
                          <a:effectLst/>
                        </a:rPr>
                        <a:t> </a:t>
                      </a:r>
                      <a:r>
                        <a:rPr lang="en-US" sz="1400" u="sng" kern="100" dirty="0" err="1">
                          <a:effectLst/>
                        </a:rPr>
                        <a:t>thức</a:t>
                      </a:r>
                      <a:r>
                        <a:rPr lang="en-US" sz="1400" u="sng" kern="100" dirty="0">
                          <a:effectLst/>
                        </a:rPr>
                        <a:t> </a:t>
                      </a:r>
                      <a:r>
                        <a:rPr lang="en-US" sz="1400" u="sng" kern="100" dirty="0" err="1">
                          <a:effectLst/>
                        </a:rPr>
                        <a:t>uống</a:t>
                      </a:r>
                      <a:r>
                        <a:rPr lang="en-US" sz="1400" u="sng" kern="100" dirty="0">
                          <a:effectLst/>
                        </a:rPr>
                        <a:t> m</a:t>
                      </a:r>
                      <a:r>
                        <a:rPr lang="zh-CN" sz="1400" u="sng" kern="100" dirty="0">
                          <a:effectLst/>
                        </a:rPr>
                        <a:t>à</a:t>
                      </a:r>
                      <a:r>
                        <a:rPr lang="en-US" sz="1400" u="sng" kern="100" dirty="0">
                          <a:effectLst/>
                        </a:rPr>
                        <a:t>u </a:t>
                      </a:r>
                      <a:r>
                        <a:rPr lang="en-US" sz="1400" u="sng" kern="100" dirty="0" err="1">
                          <a:effectLst/>
                        </a:rPr>
                        <a:t>sắc</a:t>
                      </a:r>
                      <a:r>
                        <a:rPr lang="en-US" sz="1400" kern="100" dirty="0">
                          <a:effectLst/>
                        </a:rPr>
                        <a:t>, </a:t>
                      </a:r>
                      <a:r>
                        <a:rPr lang="en-US" sz="1400" kern="100" dirty="0" err="1">
                          <a:effectLst/>
                        </a:rPr>
                        <a:t>trong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thực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tế</a:t>
                      </a:r>
                      <a:r>
                        <a:rPr lang="en-US" sz="1400" kern="100" dirty="0">
                          <a:effectLst/>
                        </a:rPr>
                        <a:t>, </a:t>
                      </a:r>
                      <a:r>
                        <a:rPr lang="en-US" sz="1400" kern="100" dirty="0" err="1">
                          <a:effectLst/>
                        </a:rPr>
                        <a:t>không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phải</a:t>
                      </a:r>
                      <a:r>
                        <a:rPr lang="en-US" sz="1400" kern="100" dirty="0">
                          <a:effectLst/>
                        </a:rPr>
                        <a:t> l</a:t>
                      </a:r>
                      <a:r>
                        <a:rPr lang="zh-CN" sz="1400" kern="100" dirty="0">
                          <a:effectLst/>
                        </a:rPr>
                        <a:t>à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nước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của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u="sng" kern="100" dirty="0" err="1">
                          <a:effectLst/>
                        </a:rPr>
                        <a:t>bạn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để</a:t>
                      </a:r>
                      <a:r>
                        <a:rPr lang="en-US" sz="1400" kern="100" dirty="0">
                          <a:effectLst/>
                        </a:rPr>
                        <a:t> quench </a:t>
                      </a:r>
                      <a:r>
                        <a:rPr lang="en-US" sz="1400" kern="100" dirty="0" err="1">
                          <a:effectLst/>
                        </a:rPr>
                        <a:t>kh</a:t>
                      </a:r>
                      <a:r>
                        <a:rPr lang="zh-CN" sz="1400" kern="100" dirty="0">
                          <a:effectLst/>
                        </a:rPr>
                        <a:t>á</a:t>
                      </a:r>
                      <a:r>
                        <a:rPr lang="en-US" sz="1400" kern="100" dirty="0">
                          <a:effectLst/>
                        </a:rPr>
                        <a:t>t.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7094237"/>
                  </a:ext>
                </a:extLst>
              </a:tr>
              <a:tr h="7926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400" kern="100">
                          <a:effectLst/>
                        </a:rPr>
                        <a:t>本文的方法</a:t>
                      </a:r>
                      <a:r>
                        <a:rPr lang="en-US" sz="1400" kern="100">
                          <a:effectLst/>
                        </a:rPr>
                        <a:t>+CV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kern="100" dirty="0" err="1">
                          <a:effectLst/>
                        </a:rPr>
                        <a:t>Cuộc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sống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giống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như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một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ly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u="sng" kern="100" dirty="0" err="1">
                          <a:effectLst/>
                        </a:rPr>
                        <a:t>nước</a:t>
                      </a:r>
                      <a:r>
                        <a:rPr lang="en-US" sz="1400" u="sng" kern="100" dirty="0">
                          <a:effectLst/>
                        </a:rPr>
                        <a:t> </a:t>
                      </a:r>
                      <a:r>
                        <a:rPr lang="en-US" sz="1400" u="sng" kern="100" dirty="0" err="1">
                          <a:effectLst/>
                        </a:rPr>
                        <a:t>sôi</a:t>
                      </a:r>
                      <a:r>
                        <a:rPr lang="en-US" sz="1400" kern="100" dirty="0">
                          <a:effectLst/>
                        </a:rPr>
                        <a:t>. </a:t>
                      </a:r>
                      <a:r>
                        <a:rPr lang="en-US" sz="1400" kern="100" dirty="0" err="1">
                          <a:effectLst/>
                        </a:rPr>
                        <a:t>anh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uống</a:t>
                      </a:r>
                      <a:r>
                        <a:rPr lang="en-US" sz="1400" kern="100" dirty="0">
                          <a:effectLst/>
                        </a:rPr>
                        <a:t> n</a:t>
                      </a:r>
                      <a:r>
                        <a:rPr lang="zh-CN" sz="1400" kern="100" dirty="0">
                          <a:effectLst/>
                        </a:rPr>
                        <a:t>ó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mỗi</a:t>
                      </a:r>
                      <a:r>
                        <a:rPr lang="en-US" sz="1400" kern="100" dirty="0">
                          <a:effectLst/>
                        </a:rPr>
                        <a:t> ng</a:t>
                      </a:r>
                      <a:r>
                        <a:rPr lang="zh-CN" sz="1400" kern="100" dirty="0">
                          <a:effectLst/>
                        </a:rPr>
                        <a:t>à</a:t>
                      </a:r>
                      <a:r>
                        <a:rPr lang="en-US" sz="1400" kern="100" dirty="0">
                          <a:effectLst/>
                        </a:rPr>
                        <a:t>y </a:t>
                      </a:r>
                      <a:r>
                        <a:rPr lang="en-US" sz="1400" kern="100" dirty="0" err="1">
                          <a:effectLst/>
                        </a:rPr>
                        <a:t>nước</a:t>
                      </a:r>
                      <a:r>
                        <a:rPr lang="en-US" sz="1400" kern="100" dirty="0">
                          <a:effectLst/>
                        </a:rPr>
                        <a:t>. </a:t>
                      </a:r>
                      <a:r>
                        <a:rPr lang="en-US" sz="1400" kern="100" dirty="0" err="1">
                          <a:effectLst/>
                        </a:rPr>
                        <a:t>Đừng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ghen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tị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với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những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đồ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uống</a:t>
                      </a:r>
                      <a:r>
                        <a:rPr lang="en-US" sz="1400" kern="100" dirty="0">
                          <a:effectLst/>
                        </a:rPr>
                        <a:t> m</a:t>
                      </a:r>
                      <a:r>
                        <a:rPr lang="zh-CN" sz="1400" kern="100" dirty="0">
                          <a:effectLst/>
                        </a:rPr>
                        <a:t>à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người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kh</a:t>
                      </a:r>
                      <a:r>
                        <a:rPr lang="zh-CN" sz="1400" kern="100" dirty="0">
                          <a:effectLst/>
                        </a:rPr>
                        <a:t>á</a:t>
                      </a:r>
                      <a:r>
                        <a:rPr lang="en-US" sz="1400" kern="100" dirty="0">
                          <a:effectLst/>
                        </a:rPr>
                        <a:t>c </a:t>
                      </a:r>
                      <a:r>
                        <a:rPr lang="en-US" sz="1400" kern="100" dirty="0" err="1">
                          <a:effectLst/>
                        </a:rPr>
                        <a:t>uống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u="sng" kern="100" dirty="0">
                          <a:effectLst/>
                        </a:rPr>
                        <a:t>c</a:t>
                      </a:r>
                      <a:r>
                        <a:rPr lang="zh-CN" sz="1400" u="sng" kern="100" dirty="0">
                          <a:effectLst/>
                        </a:rPr>
                        <a:t>ó</a:t>
                      </a:r>
                      <a:r>
                        <a:rPr lang="en-US" sz="1400" u="sng" kern="100" dirty="0">
                          <a:effectLst/>
                        </a:rPr>
                        <a:t> </a:t>
                      </a:r>
                      <a:r>
                        <a:rPr lang="en-US" sz="1400" u="sng" kern="100" dirty="0" err="1">
                          <a:effectLst/>
                        </a:rPr>
                        <a:t>nhiều</a:t>
                      </a:r>
                      <a:r>
                        <a:rPr lang="en-US" sz="1400" u="sng" kern="100" dirty="0">
                          <a:effectLst/>
                        </a:rPr>
                        <a:t> m</a:t>
                      </a:r>
                      <a:r>
                        <a:rPr lang="zh-CN" sz="1400" u="sng" kern="100" dirty="0">
                          <a:effectLst/>
                        </a:rPr>
                        <a:t>à</a:t>
                      </a:r>
                      <a:r>
                        <a:rPr lang="en-US" sz="1400" u="sng" kern="100" dirty="0">
                          <a:effectLst/>
                        </a:rPr>
                        <a:t>u </a:t>
                      </a:r>
                      <a:r>
                        <a:rPr lang="en-US" sz="1400" u="sng" kern="100" dirty="0" err="1">
                          <a:effectLst/>
                        </a:rPr>
                        <a:t>sắc</a:t>
                      </a:r>
                      <a:r>
                        <a:rPr lang="en-US" sz="1400" kern="100" dirty="0">
                          <a:effectLst/>
                        </a:rPr>
                        <a:t>. </a:t>
                      </a:r>
                      <a:r>
                        <a:rPr lang="en-US" sz="1400" kern="100" dirty="0" err="1">
                          <a:effectLst/>
                        </a:rPr>
                        <a:t>Thực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tế</a:t>
                      </a:r>
                      <a:r>
                        <a:rPr lang="en-US" sz="1400" kern="100" dirty="0">
                          <a:effectLst/>
                        </a:rPr>
                        <a:t>, </a:t>
                      </a:r>
                      <a:r>
                        <a:rPr lang="en-US" sz="1400" kern="100" dirty="0" err="1">
                          <a:effectLst/>
                        </a:rPr>
                        <a:t>nước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đun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sôi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của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bạn</a:t>
                      </a:r>
                      <a:r>
                        <a:rPr lang="en-US" sz="1400" kern="100" dirty="0">
                          <a:effectLst/>
                        </a:rPr>
                        <a:t> c</a:t>
                      </a:r>
                      <a:r>
                        <a:rPr lang="zh-CN" sz="1400" kern="100" dirty="0">
                          <a:effectLst/>
                        </a:rPr>
                        <a:t>ó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thể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không</a:t>
                      </a:r>
                      <a:r>
                        <a:rPr lang="en-US" sz="1400" kern="100" dirty="0">
                          <a:effectLst/>
                        </a:rPr>
                        <a:t> l</a:t>
                      </a:r>
                      <a:r>
                        <a:rPr lang="zh-CN" sz="1400" kern="100" dirty="0">
                          <a:effectLst/>
                        </a:rPr>
                        <a:t>à</a:t>
                      </a:r>
                      <a:r>
                        <a:rPr lang="en-US" sz="1400" kern="100" dirty="0">
                          <a:effectLst/>
                        </a:rPr>
                        <a:t>m </a:t>
                      </a:r>
                      <a:r>
                        <a:rPr lang="en-US" sz="1400" kern="100" dirty="0" err="1">
                          <a:effectLst/>
                        </a:rPr>
                        <a:t>dịu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cơn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kern="100" dirty="0" err="1">
                          <a:effectLst/>
                        </a:rPr>
                        <a:t>kh</a:t>
                      </a:r>
                      <a:r>
                        <a:rPr lang="zh-CN" sz="1400" kern="100" dirty="0">
                          <a:effectLst/>
                        </a:rPr>
                        <a:t>á</a:t>
                      </a:r>
                      <a:r>
                        <a:rPr lang="en-US" sz="1400" kern="100" dirty="0">
                          <a:effectLst/>
                        </a:rPr>
                        <a:t>t </a:t>
                      </a:r>
                      <a:r>
                        <a:rPr lang="en-US" sz="1400" kern="100" dirty="0" err="1">
                          <a:effectLst/>
                        </a:rPr>
                        <a:t>của</a:t>
                      </a:r>
                      <a:r>
                        <a:rPr lang="en-US" sz="1400" kern="100" dirty="0">
                          <a:effectLst/>
                        </a:rPr>
                        <a:t> </a:t>
                      </a:r>
                      <a:r>
                        <a:rPr lang="en-US" sz="1400" u="sng" kern="100" dirty="0" err="1">
                          <a:effectLst/>
                        </a:rPr>
                        <a:t>bạn</a:t>
                      </a:r>
                      <a:r>
                        <a:rPr lang="en-US" sz="1400" kern="100" dirty="0">
                          <a:effectLst/>
                        </a:rPr>
                        <a:t>.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293107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3"/>
          <p:cNvSpPr>
            <a:spLocks noChangeArrowheads="1"/>
          </p:cNvSpPr>
          <p:nvPr/>
        </p:nvSpPr>
        <p:spPr bwMode="auto">
          <a:xfrm>
            <a:off x="1836490" y="261442"/>
            <a:ext cx="6924675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l">
              <a:buClrTx/>
              <a:buSzTx/>
              <a:buNone/>
            </a:pPr>
            <a:r>
              <a:rPr lang="en-US" altLang="zh-CN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 </a:t>
            </a: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总结展望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Impact" panose="020B080603090205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BFD1591-A2F4-4AA5-BA61-382E74DA35DA}"/>
              </a:ext>
            </a:extLst>
          </p:cNvPr>
          <p:cNvSpPr txBox="1"/>
          <p:nvPr/>
        </p:nvSpPr>
        <p:spPr>
          <a:xfrm>
            <a:off x="756370" y="1166190"/>
            <a:ext cx="8064896" cy="556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针对汉越平行语料缺失导致翻译模型性能不佳的问题，提出了</a:t>
            </a:r>
            <a:r>
              <a:rPr lang="zh-CN" altLang="zh-CN" sz="24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基于枢轴的汉越联合训练神经机器翻译方法</a:t>
            </a:r>
            <a:r>
              <a:rPr lang="zh-CN" altLang="zh-CN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en-US" altLang="zh-CN" sz="24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400" kern="1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实验结果表明，该方法能够提升低资源场景下汉越神经机器翻译性能，相比较于基线模型均有</a:t>
            </a:r>
            <a:r>
              <a:rPr lang="zh-CN" altLang="zh-CN" sz="24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明显的提升</a:t>
            </a:r>
            <a:r>
              <a:rPr lang="zh-CN" altLang="zh-CN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en-US" altLang="zh-CN" sz="24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400" kern="1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未来工作</a:t>
            </a:r>
            <a:r>
              <a:rPr lang="zh-CN" altLang="zh-CN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中，将研究在现有基础上融入汉越的词对齐信息及枢轴词典</a:t>
            </a:r>
            <a:r>
              <a:rPr lang="zh-CN" altLang="en-US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对汉越神经机器翻译的影响。</a:t>
            </a:r>
            <a:endParaRPr lang="en-US" altLang="zh-CN" sz="24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4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4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接连接符 29"/>
          <p:cNvCxnSpPr/>
          <p:nvPr/>
        </p:nvCxnSpPr>
        <p:spPr>
          <a:xfrm>
            <a:off x="2" y="1154366"/>
            <a:ext cx="3780569" cy="0"/>
          </a:xfrm>
          <a:prstGeom prst="line">
            <a:avLst/>
          </a:prstGeom>
          <a:ln w="12700">
            <a:solidFill>
              <a:srgbClr val="A9A9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5365024" y="1154366"/>
            <a:ext cx="3780569" cy="0"/>
          </a:xfrm>
          <a:prstGeom prst="line">
            <a:avLst/>
          </a:prstGeom>
          <a:ln w="12700">
            <a:solidFill>
              <a:srgbClr val="A9A9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0" y="6519904"/>
            <a:ext cx="2282023" cy="339684"/>
          </a:xfrm>
          <a:prstGeom prst="rect">
            <a:avLst/>
          </a:prstGeom>
          <a:solidFill>
            <a:srgbClr val="EF7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6" tIns="45732" rIns="91466" bIns="45732" rtlCol="0" anchor="ctr"/>
          <a:lstStyle/>
          <a:p>
            <a:pPr algn="ctr"/>
            <a:endParaRPr lang="zh-CN" altLang="en-US" sz="1575"/>
          </a:p>
        </p:txBody>
      </p:sp>
      <p:sp>
        <p:nvSpPr>
          <p:cNvPr id="33" name="矩形 32"/>
          <p:cNvSpPr/>
          <p:nvPr/>
        </p:nvSpPr>
        <p:spPr>
          <a:xfrm>
            <a:off x="2282022" y="6519904"/>
            <a:ext cx="2298511" cy="339684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6" tIns="45732" rIns="91466" bIns="45732" rtlCol="0" anchor="ctr"/>
          <a:lstStyle/>
          <a:p>
            <a:pPr algn="ctr"/>
            <a:endParaRPr lang="zh-CN" altLang="en-US" sz="1575"/>
          </a:p>
        </p:txBody>
      </p:sp>
      <p:sp>
        <p:nvSpPr>
          <p:cNvPr id="34" name="矩形 33"/>
          <p:cNvSpPr/>
          <p:nvPr/>
        </p:nvSpPr>
        <p:spPr>
          <a:xfrm>
            <a:off x="4572796" y="6519904"/>
            <a:ext cx="2286397" cy="339684"/>
          </a:xfrm>
          <a:prstGeom prst="rect">
            <a:avLst/>
          </a:prstGeom>
          <a:solidFill>
            <a:srgbClr val="38B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6" tIns="45732" rIns="91466" bIns="45732" rtlCol="0" anchor="ctr"/>
          <a:lstStyle/>
          <a:p>
            <a:pPr algn="ctr"/>
            <a:endParaRPr lang="zh-CN" altLang="en-US" sz="1575"/>
          </a:p>
        </p:txBody>
      </p:sp>
      <p:sp>
        <p:nvSpPr>
          <p:cNvPr id="35" name="矩形 34"/>
          <p:cNvSpPr/>
          <p:nvPr/>
        </p:nvSpPr>
        <p:spPr>
          <a:xfrm>
            <a:off x="6859193" y="6519904"/>
            <a:ext cx="2286397" cy="339684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6" tIns="45732" rIns="91466" bIns="45732" rtlCol="0" anchor="ctr"/>
          <a:lstStyle/>
          <a:p>
            <a:pPr algn="ctr"/>
            <a:endParaRPr lang="zh-CN" altLang="en-US" sz="1575"/>
          </a:p>
        </p:txBody>
      </p:sp>
      <p:sp>
        <p:nvSpPr>
          <p:cNvPr id="36" name="矩形 35"/>
          <p:cNvSpPr/>
          <p:nvPr/>
        </p:nvSpPr>
        <p:spPr>
          <a:xfrm>
            <a:off x="-4375" y="0"/>
            <a:ext cx="2286397" cy="92595"/>
          </a:xfrm>
          <a:prstGeom prst="rect">
            <a:avLst/>
          </a:prstGeom>
          <a:solidFill>
            <a:srgbClr val="EF7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6" tIns="45732" rIns="91466" bIns="45732" rtlCol="0" anchor="ctr"/>
          <a:lstStyle/>
          <a:p>
            <a:pPr algn="ctr"/>
            <a:endParaRPr lang="zh-CN" altLang="en-US" sz="1575"/>
          </a:p>
        </p:txBody>
      </p:sp>
      <p:sp>
        <p:nvSpPr>
          <p:cNvPr id="37" name="矩形 36"/>
          <p:cNvSpPr/>
          <p:nvPr/>
        </p:nvSpPr>
        <p:spPr>
          <a:xfrm>
            <a:off x="2282021" y="0"/>
            <a:ext cx="2286397" cy="92595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6" tIns="45732" rIns="91466" bIns="45732" rtlCol="0" anchor="ctr"/>
          <a:lstStyle/>
          <a:p>
            <a:pPr algn="ctr"/>
            <a:endParaRPr lang="zh-CN" altLang="en-US" sz="1575"/>
          </a:p>
        </p:txBody>
      </p:sp>
      <p:sp>
        <p:nvSpPr>
          <p:cNvPr id="38" name="矩形 37"/>
          <p:cNvSpPr/>
          <p:nvPr/>
        </p:nvSpPr>
        <p:spPr>
          <a:xfrm>
            <a:off x="4568419" y="0"/>
            <a:ext cx="2286397" cy="92595"/>
          </a:xfrm>
          <a:prstGeom prst="rect">
            <a:avLst/>
          </a:prstGeom>
          <a:solidFill>
            <a:srgbClr val="38B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6" tIns="45732" rIns="91466" bIns="45732" rtlCol="0" anchor="ctr"/>
          <a:lstStyle/>
          <a:p>
            <a:pPr algn="ctr"/>
            <a:endParaRPr lang="zh-CN" altLang="en-US" sz="1575"/>
          </a:p>
        </p:txBody>
      </p:sp>
      <p:sp>
        <p:nvSpPr>
          <p:cNvPr id="39" name="矩形 38"/>
          <p:cNvSpPr/>
          <p:nvPr/>
        </p:nvSpPr>
        <p:spPr>
          <a:xfrm>
            <a:off x="6854816" y="0"/>
            <a:ext cx="2286397" cy="92595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66" tIns="45732" rIns="91466" bIns="45732" rtlCol="0" anchor="ctr"/>
          <a:lstStyle/>
          <a:p>
            <a:pPr algn="ctr"/>
            <a:endParaRPr lang="zh-CN" altLang="en-US" sz="1575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533" y="621482"/>
            <a:ext cx="1065767" cy="1065767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3132634" y="2709714"/>
            <a:ext cx="3011097" cy="1828907"/>
          </a:xfrm>
          <a:prstGeom prst="rect">
            <a:avLst/>
          </a:prstGeom>
          <a:noFill/>
          <a:ln>
            <a:noFill/>
          </a:ln>
          <a:effectLst>
            <a:glow rad="1905000">
              <a:srgbClr val="F14124">
                <a:alpha val="40000"/>
              </a:srgbClr>
            </a:glow>
            <a:softEdge rad="1270000"/>
          </a:effectLst>
        </p:spPr>
        <p:txBody>
          <a:bodyPr wrap="none" lIns="68588" tIns="34294" rIns="68588" bIns="34294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谢谢！</a:t>
            </a:r>
            <a:endParaRPr lang="en-US" altLang="zh-CN" sz="4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敬请批评指正！</a:t>
            </a:r>
            <a:endParaRPr lang="en-US" altLang="zh-CN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3"/>
          <p:cNvSpPr>
            <a:spLocks noChangeArrowheads="1"/>
          </p:cNvSpPr>
          <p:nvPr/>
        </p:nvSpPr>
        <p:spPr bwMode="auto">
          <a:xfrm>
            <a:off x="1908498" y="189434"/>
            <a:ext cx="1620938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cs typeface="Arial" panose="020B0604020202020204" pitchFamily="34" charset="0"/>
              </a:rPr>
              <a:t>报告内容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  <a:cs typeface="Arial" panose="020B0604020202020204" pitchFamily="34" charset="0"/>
            </a:endParaRPr>
          </a:p>
        </p:txBody>
      </p:sp>
      <p:sp>
        <p:nvSpPr>
          <p:cNvPr id="9" name="7 Rectángulo redondeado"/>
          <p:cNvSpPr/>
          <p:nvPr/>
        </p:nvSpPr>
        <p:spPr bwMode="auto">
          <a:xfrm>
            <a:off x="660670" y="2030189"/>
            <a:ext cx="1417582" cy="1739403"/>
          </a:xfrm>
          <a:prstGeom prst="roundRect">
            <a:avLst>
              <a:gd name="adj" fmla="val 2557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lIns="107989" tIns="143983" rIns="107989" bIns="143983" rtlCol="0" anchor="t" anchorCtr="0"/>
          <a:lstStyle/>
          <a:p>
            <a:pPr lvl="0" algn="ctr">
              <a:lnSpc>
                <a:spcPct val="125000"/>
              </a:lnSpc>
            </a:pPr>
            <a:endParaRPr lang="zh-CN" altLang="en-US" sz="2500" b="1" spc="3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ctr">
              <a:lnSpc>
                <a:spcPct val="125000"/>
              </a:lnSpc>
            </a:pPr>
            <a:r>
              <a:rPr lang="zh-CN" altLang="en-US" sz="2800" b="1" spc="300" dirty="0">
                <a:latin typeface="微软雅黑" panose="020B0503020204020204" charset="-122"/>
                <a:ea typeface="微软雅黑" panose="020B0503020204020204" charset="-122"/>
              </a:rPr>
              <a:t>研究背景</a:t>
            </a:r>
            <a:endParaRPr lang="en-US" altLang="zh-CN" sz="2800" b="1" spc="3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8 Rectángulo redondeado"/>
          <p:cNvSpPr/>
          <p:nvPr/>
        </p:nvSpPr>
        <p:spPr bwMode="auto">
          <a:xfrm>
            <a:off x="2209259" y="2030189"/>
            <a:ext cx="1417582" cy="1739403"/>
          </a:xfrm>
          <a:prstGeom prst="roundRect">
            <a:avLst>
              <a:gd name="adj" fmla="val 2557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lIns="107989" tIns="143983" rIns="107989" bIns="143983" rtlCol="0" anchor="t" anchorCtr="0"/>
          <a:lstStyle/>
          <a:p>
            <a:pPr algn="ctr">
              <a:lnSpc>
                <a:spcPct val="125000"/>
              </a:lnSpc>
            </a:pPr>
            <a:endParaRPr lang="zh-CN" altLang="en-US" sz="2500" b="1" spc="3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25000"/>
              </a:lnSpc>
            </a:pPr>
            <a:r>
              <a:rPr lang="zh-CN" altLang="en-US" sz="2800" b="1" spc="300" dirty="0">
                <a:latin typeface="微软雅黑" panose="020B0503020204020204" charset="-122"/>
                <a:ea typeface="微软雅黑" panose="020B0503020204020204" charset="-122"/>
              </a:rPr>
              <a:t>研究</a:t>
            </a:r>
            <a:endParaRPr lang="en-US" altLang="zh-CN" sz="2800" b="1" spc="3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25000"/>
              </a:lnSpc>
            </a:pPr>
            <a:r>
              <a:rPr lang="zh-CN" altLang="en-US" sz="2800" b="1" spc="300" dirty="0">
                <a:latin typeface="微软雅黑" panose="020B0503020204020204" charset="-122"/>
                <a:ea typeface="微软雅黑" panose="020B0503020204020204" charset="-122"/>
              </a:rPr>
              <a:t>现状</a:t>
            </a:r>
          </a:p>
        </p:txBody>
      </p:sp>
      <p:sp>
        <p:nvSpPr>
          <p:cNvPr id="11" name="9 Rectángulo redondeado"/>
          <p:cNvSpPr/>
          <p:nvPr/>
        </p:nvSpPr>
        <p:spPr bwMode="auto">
          <a:xfrm>
            <a:off x="3755362" y="2030189"/>
            <a:ext cx="1417582" cy="1739403"/>
          </a:xfrm>
          <a:prstGeom prst="roundRect">
            <a:avLst>
              <a:gd name="adj" fmla="val 2557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lIns="107989" tIns="143983" rIns="107989" bIns="143983" rtlCol="0" anchor="t" anchorCtr="0"/>
          <a:lstStyle/>
          <a:p>
            <a:pPr algn="ctr">
              <a:lnSpc>
                <a:spcPct val="125000"/>
              </a:lnSpc>
            </a:pPr>
            <a:endParaRPr lang="zh-CN" altLang="en-US" sz="2500" b="1" spc="3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25000"/>
              </a:lnSpc>
            </a:pPr>
            <a:endParaRPr lang="en-US" altLang="zh-CN" sz="2800" b="1" spc="3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10 Rectángulo redondeado"/>
          <p:cNvSpPr/>
          <p:nvPr/>
        </p:nvSpPr>
        <p:spPr bwMode="auto">
          <a:xfrm>
            <a:off x="5186282" y="2030189"/>
            <a:ext cx="1532764" cy="1739403"/>
          </a:xfrm>
          <a:prstGeom prst="roundRect">
            <a:avLst>
              <a:gd name="adj" fmla="val 2557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lIns="107989" tIns="143983" rIns="107989" bIns="143983" rtlCol="0" anchor="t" anchorCtr="0"/>
          <a:lstStyle/>
          <a:p>
            <a:pPr algn="ctr">
              <a:lnSpc>
                <a:spcPct val="125000"/>
              </a:lnSpc>
            </a:pPr>
            <a:endParaRPr lang="en-US" altLang="zh-CN" sz="2800" b="1" spc="3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25000"/>
              </a:lnSpc>
            </a:pPr>
            <a:r>
              <a:rPr lang="zh-CN" altLang="en-US" sz="2800" b="1" spc="300" dirty="0">
                <a:latin typeface="微软雅黑" panose="020B0503020204020204" charset="-122"/>
                <a:ea typeface="微软雅黑" panose="020B0503020204020204" charset="-122"/>
              </a:rPr>
              <a:t>实验与分析</a:t>
            </a:r>
          </a:p>
        </p:txBody>
      </p:sp>
      <p:sp>
        <p:nvSpPr>
          <p:cNvPr id="13" name="11 Rectángulo redondeado"/>
          <p:cNvSpPr/>
          <p:nvPr/>
        </p:nvSpPr>
        <p:spPr bwMode="auto">
          <a:xfrm>
            <a:off x="6844902" y="2029930"/>
            <a:ext cx="1680025" cy="1740303"/>
          </a:xfrm>
          <a:prstGeom prst="roundRect">
            <a:avLst>
              <a:gd name="adj" fmla="val 2557"/>
            </a:avLst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 lIns="107989" tIns="143983" rIns="107989" bIns="143983" rtlCol="0" anchor="t" anchorCtr="0"/>
          <a:lstStyle/>
          <a:p>
            <a:pPr algn="ctr">
              <a:lnSpc>
                <a:spcPct val="125000"/>
              </a:lnSpc>
            </a:pPr>
            <a:endParaRPr lang="zh-CN" altLang="en-US" sz="2500" b="1" spc="3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25000"/>
              </a:lnSpc>
            </a:pPr>
            <a:r>
              <a:rPr lang="zh-CN" altLang="en-US" sz="2800" b="1" spc="300" dirty="0">
                <a:latin typeface="微软雅黑" panose="020B0503020204020204" charset="-122"/>
                <a:ea typeface="微软雅黑" panose="020B0503020204020204" charset="-122"/>
              </a:rPr>
              <a:t>总结与</a:t>
            </a:r>
            <a:endParaRPr lang="en-US" altLang="zh-CN" sz="2800" b="1" spc="3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25000"/>
              </a:lnSpc>
            </a:pPr>
            <a:r>
              <a:rPr lang="zh-CN" altLang="en-US" sz="2800" b="1" spc="300" dirty="0">
                <a:latin typeface="微软雅黑" panose="020B0503020204020204" charset="-122"/>
                <a:ea typeface="微软雅黑" panose="020B0503020204020204" charset="-122"/>
              </a:rPr>
              <a:t>展望</a:t>
            </a:r>
          </a:p>
        </p:txBody>
      </p:sp>
      <p:sp>
        <p:nvSpPr>
          <p:cNvPr id="14" name="9 Rectángulo"/>
          <p:cNvSpPr/>
          <p:nvPr/>
        </p:nvSpPr>
        <p:spPr bwMode="auto">
          <a:xfrm>
            <a:off x="647169" y="3732494"/>
            <a:ext cx="1444584" cy="698390"/>
          </a:xfrm>
          <a:custGeom>
            <a:avLst/>
            <a:gdLst/>
            <a:ahLst/>
            <a:cxnLst/>
            <a:rect l="l" t="t" r="r" b="b"/>
            <a:pathLst>
              <a:path w="2295255" h="1396618">
                <a:moveTo>
                  <a:pt x="0" y="0"/>
                </a:moveTo>
                <a:lnTo>
                  <a:pt x="2295255" y="0"/>
                </a:lnTo>
                <a:lnTo>
                  <a:pt x="2295255" y="1396618"/>
                </a:lnTo>
                <a:lnTo>
                  <a:pt x="1147628" y="1155024"/>
                </a:lnTo>
                <a:lnTo>
                  <a:pt x="0" y="13966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s-MX" sz="3000" b="1" dirty="0">
                <a:solidFill>
                  <a:schemeClr val="bg1"/>
                </a:solidFill>
                <a:latin typeface="Impact" panose="020B080603090205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01</a:t>
            </a:r>
            <a:endParaRPr lang="es-SV" sz="3000" b="1" dirty="0">
              <a:solidFill>
                <a:schemeClr val="bg1"/>
              </a:solidFill>
              <a:latin typeface="Impact" panose="020B080603090205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6" name="9 Rectángulo"/>
          <p:cNvSpPr/>
          <p:nvPr/>
        </p:nvSpPr>
        <p:spPr bwMode="auto">
          <a:xfrm>
            <a:off x="2195759" y="3732494"/>
            <a:ext cx="1444584" cy="698390"/>
          </a:xfrm>
          <a:custGeom>
            <a:avLst/>
            <a:gdLst/>
            <a:ahLst/>
            <a:cxnLst/>
            <a:rect l="l" t="t" r="r" b="b"/>
            <a:pathLst>
              <a:path w="2295255" h="1396618">
                <a:moveTo>
                  <a:pt x="0" y="0"/>
                </a:moveTo>
                <a:lnTo>
                  <a:pt x="2295255" y="0"/>
                </a:lnTo>
                <a:lnTo>
                  <a:pt x="2295255" y="1396618"/>
                </a:lnTo>
                <a:lnTo>
                  <a:pt x="1147628" y="1155024"/>
                </a:lnTo>
                <a:lnTo>
                  <a:pt x="0" y="139661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s-MX" sz="3000" b="1" dirty="0">
                <a:solidFill>
                  <a:schemeClr val="bg1"/>
                </a:solidFill>
                <a:latin typeface="Impact" panose="020B080603090205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02</a:t>
            </a:r>
            <a:endParaRPr lang="es-SV" sz="3000" b="1" dirty="0">
              <a:solidFill>
                <a:schemeClr val="bg1"/>
              </a:solidFill>
              <a:latin typeface="Impact" panose="020B080603090205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7" name="9 Rectángulo"/>
          <p:cNvSpPr/>
          <p:nvPr/>
        </p:nvSpPr>
        <p:spPr bwMode="auto">
          <a:xfrm>
            <a:off x="3741861" y="3732494"/>
            <a:ext cx="1444584" cy="698390"/>
          </a:xfrm>
          <a:custGeom>
            <a:avLst/>
            <a:gdLst/>
            <a:ahLst/>
            <a:cxnLst/>
            <a:rect l="l" t="t" r="r" b="b"/>
            <a:pathLst>
              <a:path w="2295255" h="1396618">
                <a:moveTo>
                  <a:pt x="0" y="0"/>
                </a:moveTo>
                <a:lnTo>
                  <a:pt x="2295255" y="0"/>
                </a:lnTo>
                <a:lnTo>
                  <a:pt x="2295255" y="1396618"/>
                </a:lnTo>
                <a:lnTo>
                  <a:pt x="1147628" y="1155024"/>
                </a:lnTo>
                <a:lnTo>
                  <a:pt x="0" y="13966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s-MX" sz="3000" b="1" dirty="0">
                <a:solidFill>
                  <a:schemeClr val="bg1"/>
                </a:solidFill>
                <a:latin typeface="Impact" panose="020B080603090205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03</a:t>
            </a:r>
            <a:endParaRPr lang="es-SV" sz="3000" b="1" dirty="0">
              <a:solidFill>
                <a:schemeClr val="bg1"/>
              </a:solidFill>
              <a:latin typeface="Impact" panose="020B080603090205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8" name="9 Rectángulo"/>
          <p:cNvSpPr/>
          <p:nvPr/>
        </p:nvSpPr>
        <p:spPr bwMode="auto">
          <a:xfrm>
            <a:off x="5287963" y="3732494"/>
            <a:ext cx="1444584" cy="698390"/>
          </a:xfrm>
          <a:custGeom>
            <a:avLst/>
            <a:gdLst/>
            <a:ahLst/>
            <a:cxnLst/>
            <a:rect l="l" t="t" r="r" b="b"/>
            <a:pathLst>
              <a:path w="2295255" h="1396618">
                <a:moveTo>
                  <a:pt x="0" y="0"/>
                </a:moveTo>
                <a:lnTo>
                  <a:pt x="2295255" y="0"/>
                </a:lnTo>
                <a:lnTo>
                  <a:pt x="2295255" y="1396618"/>
                </a:lnTo>
                <a:lnTo>
                  <a:pt x="1147628" y="1155024"/>
                </a:lnTo>
                <a:lnTo>
                  <a:pt x="0" y="139661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s-MX" sz="3000" b="1" dirty="0">
                <a:solidFill>
                  <a:schemeClr val="bg1"/>
                </a:solidFill>
                <a:latin typeface="Impact" panose="020B080603090205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04</a:t>
            </a:r>
            <a:endParaRPr lang="es-SV" sz="3000" b="1" dirty="0">
              <a:solidFill>
                <a:schemeClr val="bg1"/>
              </a:solidFill>
              <a:latin typeface="Impact" panose="020B080603090205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9" name="9 Rectángulo"/>
          <p:cNvSpPr/>
          <p:nvPr/>
        </p:nvSpPr>
        <p:spPr bwMode="auto">
          <a:xfrm>
            <a:off x="6831564" y="3732759"/>
            <a:ext cx="1692886" cy="698662"/>
          </a:xfrm>
          <a:custGeom>
            <a:avLst/>
            <a:gdLst/>
            <a:ahLst/>
            <a:cxnLst/>
            <a:rect l="l" t="t" r="r" b="b"/>
            <a:pathLst>
              <a:path w="2295255" h="1396618">
                <a:moveTo>
                  <a:pt x="0" y="0"/>
                </a:moveTo>
                <a:lnTo>
                  <a:pt x="2295255" y="0"/>
                </a:lnTo>
                <a:lnTo>
                  <a:pt x="2295255" y="1396618"/>
                </a:lnTo>
                <a:lnTo>
                  <a:pt x="1147628" y="1155024"/>
                </a:lnTo>
                <a:lnTo>
                  <a:pt x="0" y="13966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s-MX" sz="3000" b="1" dirty="0">
                <a:solidFill>
                  <a:schemeClr val="bg1"/>
                </a:solidFill>
                <a:latin typeface="Impact" panose="020B080603090205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05</a:t>
            </a:r>
            <a:endParaRPr lang="es-SV" sz="3000" b="1" dirty="0">
              <a:solidFill>
                <a:schemeClr val="bg1"/>
              </a:solidFill>
              <a:latin typeface="Impact" panose="020B080603090205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0" name="Textbox 1"/>
          <p:cNvSpPr/>
          <p:nvPr/>
        </p:nvSpPr>
        <p:spPr>
          <a:xfrm>
            <a:off x="2196530" y="4581922"/>
            <a:ext cx="1431083" cy="312656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1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Research status</a:t>
            </a:r>
          </a:p>
        </p:txBody>
      </p:sp>
      <p:sp>
        <p:nvSpPr>
          <p:cNvPr id="21" name="Textbox 1"/>
          <p:cNvSpPr/>
          <p:nvPr/>
        </p:nvSpPr>
        <p:spPr>
          <a:xfrm>
            <a:off x="756370" y="4581922"/>
            <a:ext cx="1431083" cy="524252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1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Research Background</a:t>
            </a:r>
          </a:p>
        </p:txBody>
      </p:sp>
      <p:sp>
        <p:nvSpPr>
          <p:cNvPr id="22" name="Textbox 1"/>
          <p:cNvSpPr/>
          <p:nvPr/>
        </p:nvSpPr>
        <p:spPr>
          <a:xfrm>
            <a:off x="3741862" y="4598906"/>
            <a:ext cx="1431083" cy="312656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1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Method model</a:t>
            </a:r>
          </a:p>
        </p:txBody>
      </p:sp>
      <p:sp>
        <p:nvSpPr>
          <p:cNvPr id="23" name="Textbox 1"/>
          <p:cNvSpPr/>
          <p:nvPr/>
        </p:nvSpPr>
        <p:spPr>
          <a:xfrm>
            <a:off x="5301465" y="4599045"/>
            <a:ext cx="1431083" cy="524252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1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experiment analysis</a:t>
            </a:r>
          </a:p>
        </p:txBody>
      </p:sp>
      <p:sp>
        <p:nvSpPr>
          <p:cNvPr id="24" name="Textbox 1"/>
          <p:cNvSpPr/>
          <p:nvPr/>
        </p:nvSpPr>
        <p:spPr>
          <a:xfrm>
            <a:off x="7064193" y="4602175"/>
            <a:ext cx="1431083" cy="543686"/>
          </a:xfrm>
          <a:prstGeom prst="rect">
            <a:avLst/>
          </a:prstGeom>
        </p:spPr>
        <p:txBody>
          <a:bodyPr wrap="square" lIns="120846" tIns="60423" rIns="120846" bIns="60423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1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Conclusions and Future Work</a:t>
            </a:r>
          </a:p>
        </p:txBody>
      </p:sp>
      <p:sp>
        <p:nvSpPr>
          <p:cNvPr id="25" name="23 Arco"/>
          <p:cNvSpPr/>
          <p:nvPr/>
        </p:nvSpPr>
        <p:spPr>
          <a:xfrm flipV="1">
            <a:off x="1585925" y="1732873"/>
            <a:ext cx="1129955" cy="1372811"/>
          </a:xfrm>
          <a:prstGeom prst="arc">
            <a:avLst>
              <a:gd name="adj1" fmla="val 2097632"/>
              <a:gd name="adj2" fmla="val 8585831"/>
            </a:avLst>
          </a:prstGeom>
          <a:ln w="3175">
            <a:solidFill>
              <a:schemeClr val="bg1">
                <a:lumMod val="50000"/>
              </a:schemeClr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SV" sz="900"/>
          </a:p>
        </p:txBody>
      </p:sp>
      <p:sp>
        <p:nvSpPr>
          <p:cNvPr id="26" name="25 Arco"/>
          <p:cNvSpPr/>
          <p:nvPr/>
        </p:nvSpPr>
        <p:spPr>
          <a:xfrm flipV="1">
            <a:off x="3131335" y="1732873"/>
            <a:ext cx="1129955" cy="1372811"/>
          </a:xfrm>
          <a:prstGeom prst="arc">
            <a:avLst>
              <a:gd name="adj1" fmla="val 2097632"/>
              <a:gd name="adj2" fmla="val 8585831"/>
            </a:avLst>
          </a:prstGeom>
          <a:ln w="3175">
            <a:solidFill>
              <a:schemeClr val="bg1">
                <a:lumMod val="50000"/>
              </a:schemeClr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SV" sz="900"/>
          </a:p>
        </p:txBody>
      </p:sp>
      <p:sp>
        <p:nvSpPr>
          <p:cNvPr id="27" name="27 Arco"/>
          <p:cNvSpPr/>
          <p:nvPr/>
        </p:nvSpPr>
        <p:spPr>
          <a:xfrm flipV="1">
            <a:off x="4674573" y="1732873"/>
            <a:ext cx="1129955" cy="1372811"/>
          </a:xfrm>
          <a:prstGeom prst="arc">
            <a:avLst>
              <a:gd name="adj1" fmla="val 2097632"/>
              <a:gd name="adj2" fmla="val 8585831"/>
            </a:avLst>
          </a:prstGeom>
          <a:ln w="3175">
            <a:solidFill>
              <a:schemeClr val="bg1">
                <a:lumMod val="50000"/>
              </a:schemeClr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SV" sz="900"/>
          </a:p>
        </p:txBody>
      </p:sp>
      <p:sp>
        <p:nvSpPr>
          <p:cNvPr id="28" name="29 Arco"/>
          <p:cNvSpPr/>
          <p:nvPr/>
        </p:nvSpPr>
        <p:spPr>
          <a:xfrm flipV="1">
            <a:off x="6214387" y="1732873"/>
            <a:ext cx="1129955" cy="1372811"/>
          </a:xfrm>
          <a:prstGeom prst="arc">
            <a:avLst>
              <a:gd name="adj1" fmla="val 2097632"/>
              <a:gd name="adj2" fmla="val 8585831"/>
            </a:avLst>
          </a:prstGeom>
          <a:ln w="3175">
            <a:solidFill>
              <a:schemeClr val="bg1">
                <a:lumMod val="50000"/>
              </a:schemeClr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SV" sz="90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9978A171-0911-4EAE-BC87-B95C6ACB9430}"/>
              </a:ext>
            </a:extLst>
          </p:cNvPr>
          <p:cNvSpPr txBox="1"/>
          <p:nvPr/>
        </p:nvSpPr>
        <p:spPr>
          <a:xfrm>
            <a:off x="3913927" y="2612123"/>
            <a:ext cx="1129955" cy="1120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2800" b="1" spc="300" dirty="0">
                <a:latin typeface="微软雅黑" panose="020B0503020204020204" charset="-122"/>
                <a:ea typeface="微软雅黑" panose="020B0503020204020204" charset="-122"/>
              </a:rPr>
              <a:t>方法模型</a:t>
            </a:r>
            <a:endParaRPr lang="en-US" altLang="zh-CN" sz="2800" b="1" spc="3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3"/>
          <p:cNvSpPr>
            <a:spLocks noChangeArrowheads="1"/>
          </p:cNvSpPr>
          <p:nvPr/>
        </p:nvSpPr>
        <p:spPr bwMode="auto">
          <a:xfrm>
            <a:off x="1908498" y="189434"/>
            <a:ext cx="1920700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 </a:t>
            </a: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研究背景</a:t>
            </a:r>
          </a:p>
        </p:txBody>
      </p:sp>
      <p:sp>
        <p:nvSpPr>
          <p:cNvPr id="13" name="Shape 529"/>
          <p:cNvSpPr/>
          <p:nvPr/>
        </p:nvSpPr>
        <p:spPr>
          <a:xfrm>
            <a:off x="348327" y="1263413"/>
            <a:ext cx="210046" cy="162010"/>
          </a:xfrm>
          <a:prstGeom prst="chevron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0" tIns="0" rIns="0" bIns="0" numCol="1" anchor="ctr">
            <a:noAutofit/>
          </a:bodyPr>
          <a:lstStyle/>
          <a:p>
            <a:pPr lvl="0" algn="ctr"/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58372" y="1125538"/>
            <a:ext cx="8334901" cy="1609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Bef>
                <a:spcPct val="0"/>
              </a:spcBef>
              <a:buNone/>
            </a:pPr>
            <a:r>
              <a:rPr lang="zh-CN" altLang="en-US" sz="2400" b="0" dirty="0"/>
              <a:t>机器翻译</a:t>
            </a:r>
            <a:endParaRPr lang="en-US" altLang="zh-CN" sz="2400" b="0" dirty="0"/>
          </a:p>
          <a:p>
            <a:pPr marL="285750" indent="-285750">
              <a:lnSpc>
                <a:spcPts val="24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CN" altLang="zh-CN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用来进行大规模语言翻译的有效工具</a:t>
            </a:r>
            <a:endParaRPr lang="en-US" altLang="zh-CN" sz="2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ts val="24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zh-CN" altLang="en-US" sz="2000" dirty="0"/>
              <a:t>近年来</a:t>
            </a:r>
            <a:r>
              <a:rPr lang="zh-CN" altLang="en-US" sz="2000" b="0" dirty="0"/>
              <a:t>服务需求量巨大</a:t>
            </a:r>
            <a:endParaRPr lang="en-US" altLang="zh-CN" sz="2000" b="0" dirty="0"/>
          </a:p>
          <a:p>
            <a:pPr>
              <a:lnSpc>
                <a:spcPts val="2400"/>
              </a:lnSpc>
              <a:spcBef>
                <a:spcPct val="0"/>
              </a:spcBef>
              <a:buNone/>
            </a:pPr>
            <a:br>
              <a:rPr lang="en-US" altLang="zh-CN" sz="1800" b="0" dirty="0"/>
            </a:br>
            <a:endParaRPr lang="zh-CN" altLang="zh-CN" sz="1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  <a:sym typeface="Impact" panose="020B0806030902050204" pitchFamily="34" charset="0"/>
            </a:endParaRPr>
          </a:p>
        </p:txBody>
      </p:sp>
      <p:sp>
        <p:nvSpPr>
          <p:cNvPr id="2" name="Shape 529">
            <a:extLst>
              <a:ext uri="{FF2B5EF4-FFF2-40B4-BE49-F238E27FC236}">
                <a16:creationId xmlns:a16="http://schemas.microsoft.com/office/drawing/2014/main" id="{94DC3E65-8D49-4311-B7B5-882CBB2530C2}"/>
              </a:ext>
            </a:extLst>
          </p:cNvPr>
          <p:cNvSpPr/>
          <p:nvPr/>
        </p:nvSpPr>
        <p:spPr>
          <a:xfrm>
            <a:off x="438855" y="4725938"/>
            <a:ext cx="210046" cy="162010"/>
          </a:xfrm>
          <a:prstGeom prst="chevron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0" tIns="0" rIns="0" bIns="0" numCol="1" anchor="ctr">
            <a:noAutofit/>
          </a:bodyPr>
          <a:lstStyle/>
          <a:p>
            <a:pPr lvl="0" algn="ctr"/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3004EB8-DAE4-478D-B659-418FCE67A144}"/>
              </a:ext>
            </a:extLst>
          </p:cNvPr>
          <p:cNvSpPr txBox="1"/>
          <p:nvPr/>
        </p:nvSpPr>
        <p:spPr>
          <a:xfrm>
            <a:off x="725640" y="4578228"/>
            <a:ext cx="4341278" cy="318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dirty="0"/>
              <a:t>汉</a:t>
            </a:r>
            <a:r>
              <a:rPr lang="en-US" altLang="zh-CN" sz="2400" b="0" dirty="0"/>
              <a:t>-</a:t>
            </a:r>
            <a:r>
              <a:rPr lang="zh-CN" altLang="en-US" sz="2400" b="0" dirty="0"/>
              <a:t>越神经机器翻译</a:t>
            </a:r>
            <a:endParaRPr lang="en-US" altLang="zh-CN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0" dirty="0"/>
              <a:t>需求日益凸显</a:t>
            </a:r>
            <a:endParaRPr lang="en-US" altLang="zh-CN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/>
              <a:t>越南语为低资源语言</a:t>
            </a:r>
            <a:endParaRPr lang="en-US" altLang="zh-C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/>
              <a:t>数据稀缺导致</a:t>
            </a:r>
            <a:r>
              <a:rPr lang="zh-CN" altLang="en-US" sz="2000" b="0" dirty="0"/>
              <a:t>翻译效果不理想</a:t>
            </a:r>
            <a:endParaRPr lang="en-US" altLang="zh-CN" sz="2000" b="0" dirty="0"/>
          </a:p>
          <a:p>
            <a:endParaRPr lang="en-US" altLang="zh-CN" sz="2400" b="0" dirty="0"/>
          </a:p>
          <a:p>
            <a:endParaRPr lang="en-US" altLang="zh-CN" sz="2400" b="0" dirty="0"/>
          </a:p>
          <a:p>
            <a:endParaRPr lang="en-US" altLang="zh-CN" sz="2400" b="0" dirty="0"/>
          </a:p>
          <a:p>
            <a:br>
              <a:rPr lang="en-US" altLang="zh-CN" sz="2400" b="0" dirty="0"/>
            </a:br>
            <a:endParaRPr lang="zh-CN" altLang="en-US" dirty="0"/>
          </a:p>
        </p:txBody>
      </p:sp>
      <p:sp>
        <p:nvSpPr>
          <p:cNvPr id="7" name="Shape 529">
            <a:extLst>
              <a:ext uri="{FF2B5EF4-FFF2-40B4-BE49-F238E27FC236}">
                <a16:creationId xmlns:a16="http://schemas.microsoft.com/office/drawing/2014/main" id="{2041D873-4D79-4498-9100-3A23F67A227F}"/>
              </a:ext>
            </a:extLst>
          </p:cNvPr>
          <p:cNvSpPr/>
          <p:nvPr/>
        </p:nvSpPr>
        <p:spPr>
          <a:xfrm>
            <a:off x="431441" y="2904870"/>
            <a:ext cx="210046" cy="162010"/>
          </a:xfrm>
          <a:prstGeom prst="chevron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0" tIns="0" rIns="0" bIns="0" numCol="1" anchor="ctr">
            <a:noAutofit/>
          </a:bodyPr>
          <a:lstStyle/>
          <a:p>
            <a:pPr lvl="0" algn="ctr"/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A1B435A-200D-4942-AF79-AB228D3DF83E}"/>
              </a:ext>
            </a:extLst>
          </p:cNvPr>
          <p:cNvSpPr txBox="1"/>
          <p:nvPr/>
        </p:nvSpPr>
        <p:spPr>
          <a:xfrm>
            <a:off x="648901" y="2758490"/>
            <a:ext cx="54360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dirty="0"/>
              <a:t>神经机器翻译（</a:t>
            </a:r>
            <a:r>
              <a:rPr lang="en-US" altLang="zh-CN" sz="2400" b="0" dirty="0"/>
              <a:t>NMT</a:t>
            </a:r>
            <a:r>
              <a:rPr lang="zh-CN" altLang="en-US" sz="2400" b="0" dirty="0"/>
              <a:t>）</a:t>
            </a:r>
            <a:endParaRPr lang="en-US" altLang="zh-CN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zh-CN" sz="2000" kern="100" dirty="0"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是当前机器翻译研究的主流方法</a:t>
            </a:r>
            <a:endParaRPr lang="en-US" altLang="zh-CN" sz="2000" kern="100" dirty="0">
              <a:solidFill>
                <a:srgbClr val="000000"/>
              </a:solidFill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/>
              <a:t>依赖于大规模的双语平行语料</a:t>
            </a: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3"/>
          <p:cNvSpPr>
            <a:spLocks noChangeArrowheads="1"/>
          </p:cNvSpPr>
          <p:nvPr/>
        </p:nvSpPr>
        <p:spPr bwMode="auto">
          <a:xfrm>
            <a:off x="1909543" y="117426"/>
            <a:ext cx="6924675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l">
              <a:buClrTx/>
              <a:buSzTx/>
              <a:buNone/>
            </a:pPr>
            <a:r>
              <a:rPr lang="en-US" altLang="zh-CN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研究现状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3019BAF-6A8E-43FE-97A7-40A5ED3793DD}"/>
              </a:ext>
            </a:extLst>
          </p:cNvPr>
          <p:cNvSpPr txBox="1"/>
          <p:nvPr/>
        </p:nvSpPr>
        <p:spPr>
          <a:xfrm>
            <a:off x="-179734" y="837506"/>
            <a:ext cx="9118676" cy="501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  <a:tabLst>
                <a:tab pos="2637155" algn="ctr"/>
              </a:tabLst>
            </a:pPr>
            <a:r>
              <a:rPr lang="zh-CN" altLang="zh-CN" sz="2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利用枢轴语言来改善低资源机器翻译的性能，其主要方法分成以下三类：</a:t>
            </a:r>
            <a:endParaRPr lang="zh-CN" altLang="en-US" sz="2000" b="1" dirty="0"/>
          </a:p>
        </p:txBody>
      </p:sp>
      <p:sp>
        <p:nvSpPr>
          <p:cNvPr id="17" name="Shape 529">
            <a:extLst>
              <a:ext uri="{FF2B5EF4-FFF2-40B4-BE49-F238E27FC236}">
                <a16:creationId xmlns:a16="http://schemas.microsoft.com/office/drawing/2014/main" id="{1EA9D66D-4C95-43DF-9573-DEB450B93E9A}"/>
              </a:ext>
            </a:extLst>
          </p:cNvPr>
          <p:cNvSpPr/>
          <p:nvPr/>
        </p:nvSpPr>
        <p:spPr>
          <a:xfrm>
            <a:off x="324322" y="1373655"/>
            <a:ext cx="210046" cy="162010"/>
          </a:xfrm>
          <a:prstGeom prst="chevron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0" tIns="0" rIns="0" bIns="0" numCol="1" anchor="ctr">
            <a:noAutofit/>
          </a:bodyPr>
          <a:lstStyle/>
          <a:p>
            <a:pPr lvl="0" algn="ctr"/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0" name="Shape 529">
            <a:extLst>
              <a:ext uri="{FF2B5EF4-FFF2-40B4-BE49-F238E27FC236}">
                <a16:creationId xmlns:a16="http://schemas.microsoft.com/office/drawing/2014/main" id="{77CC5827-2043-4A45-B99F-3E5BA8FA7217}"/>
              </a:ext>
            </a:extLst>
          </p:cNvPr>
          <p:cNvSpPr/>
          <p:nvPr/>
        </p:nvSpPr>
        <p:spPr>
          <a:xfrm>
            <a:off x="324322" y="3112807"/>
            <a:ext cx="210046" cy="162010"/>
          </a:xfrm>
          <a:prstGeom prst="chevron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0" tIns="0" rIns="0" bIns="0" numCol="1" anchor="ctr">
            <a:noAutofit/>
          </a:bodyPr>
          <a:lstStyle/>
          <a:p>
            <a:pPr lvl="0" algn="ctr"/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4" name="Shape 529">
            <a:extLst>
              <a:ext uri="{FF2B5EF4-FFF2-40B4-BE49-F238E27FC236}">
                <a16:creationId xmlns:a16="http://schemas.microsoft.com/office/drawing/2014/main" id="{9E0F3D28-F7BB-481C-9FDA-8A3D79289C40}"/>
              </a:ext>
            </a:extLst>
          </p:cNvPr>
          <p:cNvSpPr/>
          <p:nvPr/>
        </p:nvSpPr>
        <p:spPr>
          <a:xfrm>
            <a:off x="324322" y="5013970"/>
            <a:ext cx="210046" cy="162010"/>
          </a:xfrm>
          <a:prstGeom prst="chevron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0" tIns="0" rIns="0" bIns="0" numCol="1" anchor="ctr">
            <a:noAutofit/>
          </a:bodyPr>
          <a:lstStyle/>
          <a:p>
            <a:pPr lvl="0" algn="ctr"/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CA0AB44-ABA1-4E00-AA8C-7FCEEFAAC125}"/>
              </a:ext>
            </a:extLst>
          </p:cNvPr>
          <p:cNvSpPr txBox="1"/>
          <p:nvPr/>
        </p:nvSpPr>
        <p:spPr>
          <a:xfrm>
            <a:off x="627584" y="1338797"/>
            <a:ext cx="82161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zh-CN" altLang="en-US" sz="2000" i="0" u="none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将源语言数据通过枢轴语言的加入，间接地通过两步翻译生成源</a:t>
            </a:r>
            <a:r>
              <a:rPr lang="en-US" altLang="zh-CN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zh-CN" altLang="en-US" sz="2000" i="0" u="none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目标的平行语料。</a:t>
            </a:r>
            <a:endParaRPr lang="zh-CN" altLang="en-US" sz="2000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096E9574-6A95-4E7C-BDD0-0225AA9B06B4}"/>
              </a:ext>
            </a:extLst>
          </p:cNvPr>
          <p:cNvSpPr txBox="1"/>
          <p:nvPr/>
        </p:nvSpPr>
        <p:spPr>
          <a:xfrm>
            <a:off x="534368" y="2997746"/>
            <a:ext cx="84045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zh-CN" altLang="en-US" sz="2000" i="0" u="none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为减小因枢轴语言导致的翻译误差，通过枢轴语言间接的训练源语言</a:t>
            </a:r>
            <a:r>
              <a:rPr lang="en-US" altLang="zh-CN" sz="20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zh-CN" altLang="en-US" sz="2000" i="0" u="none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目标语言的机器翻译模型。</a:t>
            </a:r>
            <a:endParaRPr lang="zh-CN" altLang="en-US" sz="2000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CBA2EAA4-21DE-424C-ACC5-7A188D8BE854}"/>
              </a:ext>
            </a:extLst>
          </p:cNvPr>
          <p:cNvSpPr txBox="1"/>
          <p:nvPr/>
        </p:nvSpPr>
        <p:spPr>
          <a:xfrm>
            <a:off x="619505" y="4864142"/>
            <a:ext cx="46785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zh-CN" altLang="en-US" sz="2000" i="0" u="none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使用枢轴语料进行联合训练。</a:t>
            </a:r>
            <a:endParaRPr lang="zh-CN" altLang="en-US" sz="2000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9E428E09-3B9D-4DBE-AFF3-0F99765EF09F}"/>
              </a:ext>
            </a:extLst>
          </p:cNvPr>
          <p:cNvSpPr txBox="1"/>
          <p:nvPr/>
        </p:nvSpPr>
        <p:spPr>
          <a:xfrm>
            <a:off x="36290" y="2151360"/>
            <a:ext cx="91186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Li X, Meng Y, Yu H. Improving Chinese-to-Japanese Patent Translation Using English as Pivot Language</a:t>
            </a:r>
            <a:endParaRPr lang="zh-CN" altLang="en-US" sz="1600" dirty="0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4F3B4EB9-9F27-4409-AEA6-5FA09391717C}"/>
              </a:ext>
            </a:extLst>
          </p:cNvPr>
          <p:cNvSpPr txBox="1"/>
          <p:nvPr/>
        </p:nvSpPr>
        <p:spPr>
          <a:xfrm>
            <a:off x="36290" y="3804199"/>
            <a:ext cx="82479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Ren S, Chen W, Liu S, et al. Triangular Architecture for Rare Language Translation</a:t>
            </a:r>
            <a:endParaRPr lang="zh-CN" altLang="en-US" sz="1600" dirty="0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3CBC2E88-81E8-4390-B3CD-855DA01DE87A}"/>
              </a:ext>
            </a:extLst>
          </p:cNvPr>
          <p:cNvSpPr txBox="1"/>
          <p:nvPr/>
        </p:nvSpPr>
        <p:spPr>
          <a:xfrm>
            <a:off x="130466" y="5631699"/>
            <a:ext cx="87246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Cheng Y, Yang Q, Liu Y, et al. Joint Training for Pivot-based Neural Machine Translation</a:t>
            </a:r>
            <a:endParaRPr lang="zh-CN" altLang="en-US" sz="1600" dirty="0"/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3"/>
          <p:cNvSpPr>
            <a:spLocks noChangeArrowheads="1"/>
          </p:cNvSpPr>
          <p:nvPr/>
        </p:nvSpPr>
        <p:spPr bwMode="auto">
          <a:xfrm>
            <a:off x="1909543" y="117426"/>
            <a:ext cx="6924675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l">
              <a:buClrTx/>
              <a:buSzTx/>
              <a:buNone/>
            </a:pPr>
            <a:r>
              <a:rPr lang="en-US" altLang="zh-CN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研究方案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Shape 529"/>
          <p:cNvSpPr/>
          <p:nvPr/>
        </p:nvSpPr>
        <p:spPr>
          <a:xfrm>
            <a:off x="222151" y="1557586"/>
            <a:ext cx="210046" cy="162010"/>
          </a:xfrm>
          <a:prstGeom prst="chevron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0" tIns="0" rIns="0" bIns="0" numCol="1" anchor="ctr">
            <a:noAutofit/>
          </a:bodyPr>
          <a:lstStyle/>
          <a:p>
            <a:pPr lvl="0" algn="ctr"/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6618" y="1411111"/>
            <a:ext cx="8562090" cy="45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Impact" panose="020B0806030902050204" pitchFamily="34" charset="0"/>
              </a:rPr>
              <a:t>问题：</a:t>
            </a:r>
            <a:r>
              <a:rPr lang="zh-CN" altLang="zh-CN" sz="1800" kern="1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黑体" panose="02010609060101010101" pitchFamily="49" charset="-122"/>
              </a:rPr>
              <a:t>越南语是一种典型的低资源语言，</a:t>
            </a:r>
            <a:r>
              <a:rPr lang="zh-CN" altLang="en-US" sz="1800" kern="1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黑体" panose="02010609060101010101" pitchFamily="49" charset="-122"/>
              </a:rPr>
              <a:t>如何</a:t>
            </a:r>
            <a:r>
              <a:rPr kumimoji="0" lang="zh-CN" altLang="zh-CN" sz="1800" b="0" i="0" u="none" strike="noStrike" kern="100" cap="none" spc="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缓解汉越机器翻译面临资源稀缺</a:t>
            </a:r>
            <a:r>
              <a:rPr kumimoji="0" lang="zh-CN" altLang="en-US" sz="1800" b="0" i="0" u="none" strike="noStrike" kern="100" cap="none" spc="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？</a:t>
            </a:r>
            <a:endParaRPr lang="zh-CN" altLang="en-US" sz="1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  <a:sym typeface="Impact" panose="020B0806030902050204" pitchFamily="34" charset="0"/>
            </a:endParaRPr>
          </a:p>
        </p:txBody>
      </p:sp>
      <p:sp>
        <p:nvSpPr>
          <p:cNvPr id="3" name="Shape 529"/>
          <p:cNvSpPr/>
          <p:nvPr/>
        </p:nvSpPr>
        <p:spPr>
          <a:xfrm>
            <a:off x="245603" y="2500804"/>
            <a:ext cx="210046" cy="162010"/>
          </a:xfrm>
          <a:prstGeom prst="chevron">
            <a:avLst>
              <a:gd name="adj" fmla="val 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0" tIns="0" rIns="0" bIns="0" numCol="1" anchor="ctr">
            <a:noAutofit/>
          </a:bodyPr>
          <a:lstStyle/>
          <a:p>
            <a:pPr lvl="0" algn="ctr"/>
            <a:endParaRPr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6618" y="2349674"/>
            <a:ext cx="8478030" cy="3779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  <a:buNone/>
            </a:pPr>
            <a:r>
              <a:rPr 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Impact" panose="020B0806030902050204" pitchFamily="34" charset="0"/>
              </a:rPr>
              <a:t>解决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Impact" panose="020B0806030902050204" pitchFamily="34" charset="0"/>
              </a:rPr>
              <a:t>思路</a:t>
            </a:r>
            <a:r>
              <a:rPr 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  <a:sym typeface="Impact" panose="020B0806030902050204" pitchFamily="34" charset="0"/>
              </a:rPr>
              <a:t>：</a:t>
            </a:r>
            <a:endParaRPr lang="en-US" altLang="zh-CN" sz="1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先使用小规模的汉越平行语料训练神经机器翻译模型</a:t>
            </a:r>
            <a: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1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endParaRPr lang="en-US" altLang="zh-CN" sz="1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得到汉越词语在语义空间上的表示信息</a:t>
            </a:r>
            <a: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1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endParaRPr lang="en-US" altLang="zh-CN" sz="1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再将其与英语作为枢轴语言的汉语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英语，英语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越南语翻译模型进行联合训练</a:t>
            </a:r>
            <a: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1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endParaRPr lang="en-US" altLang="zh-CN" sz="1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在联合训练中汉语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英语，英语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越南语翻译模型的汉语、越南语的向量表示与汉语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越南语翻译模型得到的汉语、越南语的向量表示计算优化</a:t>
            </a:r>
            <a: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18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687496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>
            <a:extLst>
              <a:ext uri="{FF2B5EF4-FFF2-40B4-BE49-F238E27FC236}">
                <a16:creationId xmlns:a16="http://schemas.microsoft.com/office/drawing/2014/main" id="{DAB42061-7E79-4C7C-B838-15720BC7C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499" y="189434"/>
            <a:ext cx="2376264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l">
              <a:buClrTx/>
              <a:buSzTx/>
              <a:buNone/>
            </a:pPr>
            <a:r>
              <a:rPr lang="en-US" altLang="zh-CN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研究方案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5BE0F7D-CAA0-4664-9210-E82F2185C339}"/>
              </a:ext>
            </a:extLst>
          </p:cNvPr>
          <p:cNvSpPr txBox="1"/>
          <p:nvPr/>
        </p:nvSpPr>
        <p:spPr>
          <a:xfrm>
            <a:off x="252314" y="1125538"/>
            <a:ext cx="38654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18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基于注意力机制的神经机器翻译模型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20702A51-5B61-4D79-A044-5AEBC868AD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428136"/>
              </p:ext>
            </p:extLst>
          </p:nvPr>
        </p:nvGraphicFramePr>
        <p:xfrm>
          <a:off x="4105591" y="1055132"/>
          <a:ext cx="123348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quation" r:id="rId4" imgW="685800" imgH="241300" progId="Equation.DSMT4">
                  <p:embed/>
                </p:oleObj>
              </mc:Choice>
              <mc:Fallback>
                <p:oleObj name="Equation" r:id="rId4" imgW="685800" imgH="241300" progId="Equation.DSMT4">
                  <p:embed/>
                  <p:pic>
                    <p:nvPicPr>
                      <p:cNvPr id="29" name="对象 28">
                        <a:extLst>
                          <a:ext uri="{FF2B5EF4-FFF2-40B4-BE49-F238E27FC236}">
                            <a16:creationId xmlns:a16="http://schemas.microsoft.com/office/drawing/2014/main" id="{D210E38F-D774-48D9-95CC-00974120DF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591" y="1055132"/>
                        <a:ext cx="1233487" cy="43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091168D3-E598-4DD2-B9CE-95BBD5FC88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027684"/>
              </p:ext>
            </p:extLst>
          </p:nvPr>
        </p:nvGraphicFramePr>
        <p:xfrm>
          <a:off x="363134" y="1837531"/>
          <a:ext cx="2634765" cy="709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Equation" r:id="rId6" imgW="1358640" imgH="368280" progId="Equation.DSMT4">
                  <p:embed/>
                </p:oleObj>
              </mc:Choice>
              <mc:Fallback>
                <p:oleObj name="Equation" r:id="rId6" imgW="1358640" imgH="368280" progId="Equation.DSMT4">
                  <p:embed/>
                  <p:pic>
                    <p:nvPicPr>
                      <p:cNvPr id="35" name="对象 34">
                        <a:extLst>
                          <a:ext uri="{FF2B5EF4-FFF2-40B4-BE49-F238E27FC236}">
                            <a16:creationId xmlns:a16="http://schemas.microsoft.com/office/drawing/2014/main" id="{BAE41BC5-7320-40A1-B119-8DCEF9A59F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134" y="1837531"/>
                        <a:ext cx="2634765" cy="7095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框 13">
            <a:extLst>
              <a:ext uri="{FF2B5EF4-FFF2-40B4-BE49-F238E27FC236}">
                <a16:creationId xmlns:a16="http://schemas.microsoft.com/office/drawing/2014/main" id="{B8C2497B-78C7-4894-B345-A50DB3B45F35}"/>
              </a:ext>
            </a:extLst>
          </p:cNvPr>
          <p:cNvSpPr txBox="1"/>
          <p:nvPr/>
        </p:nvSpPr>
        <p:spPr>
          <a:xfrm>
            <a:off x="-5740" y="1436747"/>
            <a:ext cx="4206634" cy="458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zh-CN" sz="18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模型可以使用最大似然估计表示为：</a:t>
            </a:r>
            <a:endParaRPr lang="zh-CN" altLang="zh-CN" sz="24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2DABAB80-23C8-414D-9B92-73B6A6BE16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034278"/>
              </p:ext>
            </p:extLst>
          </p:nvPr>
        </p:nvGraphicFramePr>
        <p:xfrm>
          <a:off x="137542" y="2430947"/>
          <a:ext cx="3541912" cy="528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Equation" r:id="rId8" imgW="1942920" imgH="266400" progId="Equation.DSMT4">
                  <p:embed/>
                </p:oleObj>
              </mc:Choice>
              <mc:Fallback>
                <p:oleObj name="Equation" r:id="rId8" imgW="1942920" imgH="266400" progId="Equation.DSMT4">
                  <p:embed/>
                  <p:pic>
                    <p:nvPicPr>
                      <p:cNvPr id="41" name="对象 40">
                        <a:extLst>
                          <a:ext uri="{FF2B5EF4-FFF2-40B4-BE49-F238E27FC236}">
                            <a16:creationId xmlns:a16="http://schemas.microsoft.com/office/drawing/2014/main" id="{A5F30117-9191-43D8-883A-3BF4E1E53F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542" y="2430947"/>
                        <a:ext cx="3541912" cy="5284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75C9CEAC-4153-4B4B-98C6-A3863CED55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380291"/>
              </p:ext>
            </p:extLst>
          </p:nvPr>
        </p:nvGraphicFramePr>
        <p:xfrm>
          <a:off x="556911" y="3998051"/>
          <a:ext cx="2644149" cy="703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Equation" r:id="rId10" imgW="1346040" imgH="355320" progId="Equation.DSMT4">
                  <p:embed/>
                </p:oleObj>
              </mc:Choice>
              <mc:Fallback>
                <p:oleObj name="Equation" r:id="rId10" imgW="1346040" imgH="355320" progId="Equation.DSMT4">
                  <p:embed/>
                  <p:pic>
                    <p:nvPicPr>
                      <p:cNvPr id="66" name="对象 65">
                        <a:extLst>
                          <a:ext uri="{FF2B5EF4-FFF2-40B4-BE49-F238E27FC236}">
                            <a16:creationId xmlns:a16="http://schemas.microsoft.com/office/drawing/2014/main" id="{1F7F0C8C-B19A-4752-9873-386813BA55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911" y="3998051"/>
                        <a:ext cx="2644149" cy="703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694B2A25-B256-49E0-996A-3124762128D2}"/>
              </a:ext>
            </a:extLst>
          </p:cNvPr>
          <p:cNvCxnSpPr>
            <a:cxnSpLocks/>
          </p:cNvCxnSpPr>
          <p:nvPr/>
        </p:nvCxnSpPr>
        <p:spPr>
          <a:xfrm>
            <a:off x="50521" y="3213770"/>
            <a:ext cx="48673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6892B7A9-58BE-4083-A8C5-D1ADF042AA2D}"/>
              </a:ext>
            </a:extLst>
          </p:cNvPr>
          <p:cNvSpPr txBox="1"/>
          <p:nvPr/>
        </p:nvSpPr>
        <p:spPr>
          <a:xfrm>
            <a:off x="265299" y="3310071"/>
            <a:ext cx="32273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基于枢轴的神经机器翻译模型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26" name="对象 25">
            <a:extLst>
              <a:ext uri="{FF2B5EF4-FFF2-40B4-BE49-F238E27FC236}">
                <a16:creationId xmlns:a16="http://schemas.microsoft.com/office/drawing/2014/main" id="{CA4228E4-7E5D-488E-BD03-BE580CC7E0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113509"/>
              </p:ext>
            </p:extLst>
          </p:nvPr>
        </p:nvGraphicFramePr>
        <p:xfrm>
          <a:off x="579904" y="4557792"/>
          <a:ext cx="2598164" cy="703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Equation" r:id="rId12" imgW="1346040" imgH="368280" progId="Equation.DSMT4">
                  <p:embed/>
                </p:oleObj>
              </mc:Choice>
              <mc:Fallback>
                <p:oleObj name="Equation" r:id="rId12" imgW="1346040" imgH="368280" progId="Equation.DSMT4">
                  <p:embed/>
                  <p:pic>
                    <p:nvPicPr>
                      <p:cNvPr id="68" name="对象 67">
                        <a:extLst>
                          <a:ext uri="{FF2B5EF4-FFF2-40B4-BE49-F238E27FC236}">
                            <a16:creationId xmlns:a16="http://schemas.microsoft.com/office/drawing/2014/main" id="{ACACC2CE-145C-45EE-866F-F9D619F4B5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904" y="4557792"/>
                        <a:ext cx="2598164" cy="703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对象 28">
            <a:extLst>
              <a:ext uri="{FF2B5EF4-FFF2-40B4-BE49-F238E27FC236}">
                <a16:creationId xmlns:a16="http://schemas.microsoft.com/office/drawing/2014/main" id="{B16D65F6-7C7B-4DC6-AC80-B58AFCCA9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610656"/>
              </p:ext>
            </p:extLst>
          </p:nvPr>
        </p:nvGraphicFramePr>
        <p:xfrm>
          <a:off x="496079" y="5259649"/>
          <a:ext cx="35385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Equation" r:id="rId14" imgW="1917360" imgH="266400" progId="Equation.DSMT4">
                  <p:embed/>
                </p:oleObj>
              </mc:Choice>
              <mc:Fallback>
                <p:oleObj name="Equation" r:id="rId14" imgW="1917360" imgH="266400" progId="Equation.DSMT4">
                  <p:embed/>
                  <p:pic>
                    <p:nvPicPr>
                      <p:cNvPr id="70" name="对象 69">
                        <a:extLst>
                          <a:ext uri="{FF2B5EF4-FFF2-40B4-BE49-F238E27FC236}">
                            <a16:creationId xmlns:a16="http://schemas.microsoft.com/office/drawing/2014/main" id="{8CF76B9D-E2E4-4288-A704-BBDDF1AB7F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79" y="5259649"/>
                        <a:ext cx="3538537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30">
            <a:extLst>
              <a:ext uri="{FF2B5EF4-FFF2-40B4-BE49-F238E27FC236}">
                <a16:creationId xmlns:a16="http://schemas.microsoft.com/office/drawing/2014/main" id="{B30A0BE7-A1C5-416C-B6E1-CF3F721580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109201"/>
              </p:ext>
            </p:extLst>
          </p:nvPr>
        </p:nvGraphicFramePr>
        <p:xfrm>
          <a:off x="435549" y="5844572"/>
          <a:ext cx="3708642" cy="528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Equation" r:id="rId16" imgW="1930320" imgH="266400" progId="Equation.DSMT4">
                  <p:embed/>
                </p:oleObj>
              </mc:Choice>
              <mc:Fallback>
                <p:oleObj name="Equation" r:id="rId16" imgW="1930320" imgH="266400" progId="Equation.DSMT4">
                  <p:embed/>
                  <p:pic>
                    <p:nvPicPr>
                      <p:cNvPr id="72" name="对象 71">
                        <a:extLst>
                          <a:ext uri="{FF2B5EF4-FFF2-40B4-BE49-F238E27FC236}">
                            <a16:creationId xmlns:a16="http://schemas.microsoft.com/office/drawing/2014/main" id="{31F8AC2D-6831-4D0F-94E7-229B87EBFB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49" y="5844572"/>
                        <a:ext cx="3708642" cy="5284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>
            <a:extLst>
              <a:ext uri="{FF2B5EF4-FFF2-40B4-BE49-F238E27FC236}">
                <a16:creationId xmlns:a16="http://schemas.microsoft.com/office/drawing/2014/main" id="{2C1470C3-E6B9-40AE-A1D0-8476715E0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498" y="189434"/>
            <a:ext cx="6924675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l">
              <a:buClrTx/>
              <a:buSzTx/>
              <a:buNone/>
            </a:pPr>
            <a:r>
              <a:rPr lang="en-US" altLang="zh-CN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研究方案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36F99BA-E60D-42EB-A034-D74449A14D1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290" y="1701602"/>
            <a:ext cx="9073008" cy="368644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2CE7B8B5-E0CC-4B9D-8F25-E43B2E2CCE81}"/>
              </a:ext>
            </a:extLst>
          </p:cNvPr>
          <p:cNvSpPr txBox="1"/>
          <p:nvPr/>
        </p:nvSpPr>
        <p:spPr>
          <a:xfrm>
            <a:off x="1476450" y="978169"/>
            <a:ext cx="6316124" cy="458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6700" algn="ctr">
              <a:lnSpc>
                <a:spcPct val="150000"/>
              </a:lnSpc>
              <a:tabLst>
                <a:tab pos="2637155" algn="ctr"/>
              </a:tabLst>
            </a:pPr>
            <a:r>
              <a:rPr lang="zh-CN" altLang="zh-CN" sz="1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基于枢轴的汉越神经机器翻译示意图</a:t>
            </a:r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>
            <a:extLst>
              <a:ext uri="{FF2B5EF4-FFF2-40B4-BE49-F238E27FC236}">
                <a16:creationId xmlns:a16="http://schemas.microsoft.com/office/drawing/2014/main" id="{CFA52F09-1429-4C53-AD86-9DF6ACBF4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498" y="189434"/>
            <a:ext cx="6924675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l">
              <a:buClrTx/>
              <a:buSzTx/>
              <a:buNone/>
            </a:pPr>
            <a:r>
              <a:rPr lang="en-US" altLang="zh-CN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研究方案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E1E3FDE-082D-47B1-A9E9-70926C56BB77}"/>
              </a:ext>
            </a:extLst>
          </p:cNvPr>
          <p:cNvSpPr txBox="1"/>
          <p:nvPr/>
        </p:nvSpPr>
        <p:spPr>
          <a:xfrm>
            <a:off x="198045" y="1028297"/>
            <a:ext cx="497302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kern="100" spc="2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优化目标损失函数的具体细节：</a:t>
            </a:r>
            <a:endParaRPr lang="zh-CN" altLang="en-US" dirty="0"/>
          </a:p>
        </p:txBody>
      </p:sp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884F37BB-C66E-4761-8CF7-1E2780BA36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225890"/>
              </p:ext>
            </p:extLst>
          </p:nvPr>
        </p:nvGraphicFramePr>
        <p:xfrm>
          <a:off x="261986" y="6195421"/>
          <a:ext cx="6221272" cy="527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4" imgW="3047760" imgH="215640" progId="Equation.DSMT4">
                  <p:embed/>
                </p:oleObj>
              </mc:Choice>
              <mc:Fallback>
                <p:oleObj name="Equation" r:id="rId4" imgW="3047760" imgH="215640" progId="Equation.DSMT4">
                  <p:embed/>
                  <p:pic>
                    <p:nvPicPr>
                      <p:cNvPr id="64" name="对象 63">
                        <a:extLst>
                          <a:ext uri="{FF2B5EF4-FFF2-40B4-BE49-F238E27FC236}">
                            <a16:creationId xmlns:a16="http://schemas.microsoft.com/office/drawing/2014/main" id="{6A18F26F-9C65-4D5F-A3BB-442729C7266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86" y="6195421"/>
                        <a:ext cx="6221272" cy="5272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7A25699C-947A-458B-B0A2-1954676174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062854"/>
              </p:ext>
            </p:extLst>
          </p:nvPr>
        </p:nvGraphicFramePr>
        <p:xfrm>
          <a:off x="254889" y="4525340"/>
          <a:ext cx="5679880" cy="676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6" imgW="3073320" imgH="330120" progId="Equation.DSMT4">
                  <p:embed/>
                </p:oleObj>
              </mc:Choice>
              <mc:Fallback>
                <p:oleObj name="Equation" r:id="rId6" imgW="3073320" imgH="330120" progId="Equation.DSMT4">
                  <p:embed/>
                  <p:pic>
                    <p:nvPicPr>
                      <p:cNvPr id="62" name="对象 61">
                        <a:extLst>
                          <a:ext uri="{FF2B5EF4-FFF2-40B4-BE49-F238E27FC236}">
                            <a16:creationId xmlns:a16="http://schemas.microsoft.com/office/drawing/2014/main" id="{ADB19ECE-7B93-4BC3-81FD-D5E31C77C31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889" y="4525340"/>
                        <a:ext cx="5679880" cy="6760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extLst>
              <a:ext uri="{FF2B5EF4-FFF2-40B4-BE49-F238E27FC236}">
                <a16:creationId xmlns:a16="http://schemas.microsoft.com/office/drawing/2014/main" id="{974399AA-5BE4-4669-A75A-55C6FC8F08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007977"/>
              </p:ext>
            </p:extLst>
          </p:nvPr>
        </p:nvGraphicFramePr>
        <p:xfrm>
          <a:off x="225857" y="4028654"/>
          <a:ext cx="50276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8" imgW="2755900" imgH="215900" progId="Equation.DSMT4">
                  <p:embed/>
                </p:oleObj>
              </mc:Choice>
              <mc:Fallback>
                <p:oleObj name="Equation" r:id="rId8" imgW="2755900" imgH="215900" progId="Equation.DSMT4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A1012624-16E9-4CFE-94FB-3F3DAB4AE96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857" y="4028654"/>
                        <a:ext cx="5027613" cy="415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文本框 21">
            <a:extLst>
              <a:ext uri="{FF2B5EF4-FFF2-40B4-BE49-F238E27FC236}">
                <a16:creationId xmlns:a16="http://schemas.microsoft.com/office/drawing/2014/main" id="{9BABD5AA-A168-448B-984E-FA37AE50A20B}"/>
              </a:ext>
            </a:extLst>
          </p:cNvPr>
          <p:cNvSpPr txBox="1"/>
          <p:nvPr/>
        </p:nvSpPr>
        <p:spPr>
          <a:xfrm>
            <a:off x="225857" y="5850290"/>
            <a:ext cx="49095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16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基于枢轴的汉越联合训练神经机器翻译</a:t>
            </a:r>
            <a:r>
              <a:rPr lang="zh-CN" altLang="en-US" sz="16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表示为</a:t>
            </a:r>
            <a:r>
              <a:rPr lang="zh-CN" altLang="en-US" sz="16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4CE6671D-982E-4578-98EC-57196D04B333}"/>
              </a:ext>
            </a:extLst>
          </p:cNvPr>
          <p:cNvSpPr txBox="1"/>
          <p:nvPr/>
        </p:nvSpPr>
        <p:spPr>
          <a:xfrm>
            <a:off x="198045" y="3440380"/>
            <a:ext cx="60740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18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基于枢轴联合训练的注意力机制神经机器翻译模型表示为：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8" name="对象 27">
            <a:extLst>
              <a:ext uri="{FF2B5EF4-FFF2-40B4-BE49-F238E27FC236}">
                <a16:creationId xmlns:a16="http://schemas.microsoft.com/office/drawing/2014/main" id="{DED79428-9E6B-41C1-BCA0-27378673FB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7171730"/>
              </p:ext>
            </p:extLst>
          </p:nvPr>
        </p:nvGraphicFramePr>
        <p:xfrm>
          <a:off x="279917" y="2539950"/>
          <a:ext cx="3926939" cy="409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10" imgW="1815840" imgH="215640" progId="Equation.DSMT4">
                  <p:embed/>
                </p:oleObj>
              </mc:Choice>
              <mc:Fallback>
                <p:oleObj name="Equation" r:id="rId10" imgW="1815840" imgH="215640" progId="Equation.DSMT4">
                  <p:embed/>
                  <p:pic>
                    <p:nvPicPr>
                      <p:cNvPr id="13" name="对象 12">
                        <a:extLst>
                          <a:ext uri="{FF2B5EF4-FFF2-40B4-BE49-F238E27FC236}">
                            <a16:creationId xmlns:a16="http://schemas.microsoft.com/office/drawing/2014/main" id="{210B6352-0819-47A7-ABB4-542025BBD72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917" y="2539950"/>
                        <a:ext cx="3926939" cy="4090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文本框 29">
            <a:extLst>
              <a:ext uri="{FF2B5EF4-FFF2-40B4-BE49-F238E27FC236}">
                <a16:creationId xmlns:a16="http://schemas.microsoft.com/office/drawing/2014/main" id="{F35BBE0E-1904-4062-BF34-48DEB769455C}"/>
              </a:ext>
            </a:extLst>
          </p:cNvPr>
          <p:cNvSpPr txBox="1"/>
          <p:nvPr/>
        </p:nvSpPr>
        <p:spPr>
          <a:xfrm>
            <a:off x="0" y="1987612"/>
            <a:ext cx="3926939" cy="4603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  <a:tabLst>
                <a:tab pos="2637155" algn="ctr"/>
              </a:tabLst>
            </a:pPr>
            <a:r>
              <a:rPr lang="zh-CN" altLang="zh-CN" sz="1800" kern="1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神经机器翻译联合训练可表示为：</a:t>
            </a:r>
            <a:endParaRPr lang="zh-CN" altLang="zh-CN" sz="18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左大括号 30">
            <a:extLst>
              <a:ext uri="{FF2B5EF4-FFF2-40B4-BE49-F238E27FC236}">
                <a16:creationId xmlns:a16="http://schemas.microsoft.com/office/drawing/2014/main" id="{78EE1D0C-BD70-4807-B534-977FC2706A53}"/>
              </a:ext>
            </a:extLst>
          </p:cNvPr>
          <p:cNvSpPr/>
          <p:nvPr/>
        </p:nvSpPr>
        <p:spPr>
          <a:xfrm>
            <a:off x="90350" y="4028654"/>
            <a:ext cx="189567" cy="104389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>
            <a:extLst>
              <a:ext uri="{FF2B5EF4-FFF2-40B4-BE49-F238E27FC236}">
                <a16:creationId xmlns:a16="http://schemas.microsoft.com/office/drawing/2014/main" id="{E4ECAD0E-FBD6-4358-BE39-DCF315DA4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498" y="189434"/>
            <a:ext cx="6924675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l">
              <a:buClrTx/>
              <a:buSzTx/>
              <a:buNone/>
            </a:pPr>
            <a:r>
              <a:rPr lang="en-US" altLang="zh-CN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研究方案</a:t>
            </a:r>
            <a:endParaRPr lang="en-US" altLang="zh-CN" sz="28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A55F397-E741-4707-B245-5BF8D16B1F7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90512"/>
            <a:ext cx="9145588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D0E28B5E-51CB-47A4-A5F2-103826EB7E3B}"/>
              </a:ext>
            </a:extLst>
          </p:cNvPr>
          <p:cNvSpPr txBox="1"/>
          <p:nvPr/>
        </p:nvSpPr>
        <p:spPr>
          <a:xfrm>
            <a:off x="1404442" y="904580"/>
            <a:ext cx="6096000" cy="4603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ctr">
              <a:lnSpc>
                <a:spcPct val="150000"/>
              </a:lnSpc>
              <a:tabLst>
                <a:tab pos="2637155" algn="ctr"/>
              </a:tabLst>
            </a:pPr>
            <a:r>
              <a:rPr lang="zh-CN" altLang="zh-CN" sz="1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基于枢轴的汉越联合训练神经机器翻译训练流程图</a:t>
            </a:r>
            <a:endParaRPr lang="zh-CN" altLang="zh-CN" sz="24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自定义 8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EF7768"/>
      </a:accent1>
      <a:accent2>
        <a:srgbClr val="C7C7C7"/>
      </a:accent2>
      <a:accent3>
        <a:srgbClr val="38B1BF"/>
      </a:accent3>
      <a:accent4>
        <a:srgbClr val="FF9933"/>
      </a:accent4>
      <a:accent5>
        <a:srgbClr val="7F7F7F"/>
      </a:accent5>
      <a:accent6>
        <a:srgbClr val="878787"/>
      </a:accent6>
      <a:hlink>
        <a:srgbClr val="006387"/>
      </a:hlink>
      <a:folHlink>
        <a:srgbClr val="8B8B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3825</TotalTime>
  <Words>1128</Words>
  <Application>Microsoft Office PowerPoint</Application>
  <PresentationFormat>自定义</PresentationFormat>
  <Paragraphs>169</Paragraphs>
  <Slides>14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Open Sans Extrabold</vt:lpstr>
      <vt:lpstr>宋体</vt:lpstr>
      <vt:lpstr>微软雅黑</vt:lpstr>
      <vt:lpstr>Arial</vt:lpstr>
      <vt:lpstr>Calibri</vt:lpstr>
      <vt:lpstr>Impact</vt:lpstr>
      <vt:lpstr>Times New Roman</vt:lpstr>
      <vt:lpstr>Wingdings</vt:lpstr>
      <vt:lpstr>Office 主题</vt:lpstr>
      <vt:lpstr>Equation</vt:lpstr>
      <vt:lpstr>MathType 6.0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图客巴巴</dc:title>
  <dc:creator>图客巴巴</dc:creator>
  <cp:keywords>www.tuke88.com</cp:keywords>
  <cp:lastModifiedBy>刘 畅</cp:lastModifiedBy>
  <cp:revision>543</cp:revision>
  <cp:lastPrinted>2018-06-05T04:55:00Z</cp:lastPrinted>
  <dcterms:created xsi:type="dcterms:W3CDTF">2015-04-23T03:04:00Z</dcterms:created>
  <dcterms:modified xsi:type="dcterms:W3CDTF">2020-10-11T05:52:09Z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