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80.xml" ContentType="application/vnd.openxmlformats-officedocument.presentationml.tags+xml"/>
  <Override PartName="/ppt/notesSlides/notesSlide1.xml" ContentType="application/vnd.openxmlformats-officedocument.presentationml.notesSlide+xml"/>
  <Override PartName="/ppt/tags/tag181.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ags/tag182.xml" ContentType="application/vnd.openxmlformats-officedocument.presentationml.tags+xml"/>
  <Override PartName="/ppt/notesSlides/notesSlide3.xml" ContentType="application/vnd.openxmlformats-officedocument.presentationml.notesSlide+xml"/>
  <Override PartName="/ppt/tags/tag183.xml" ContentType="application/vnd.openxmlformats-officedocument.presentationml.tags+xml"/>
  <Override PartName="/ppt/notesSlides/notesSlide4.xml" ContentType="application/vnd.openxmlformats-officedocument.presentationml.notesSlide+xml"/>
  <Override PartName="/ppt/tags/tag184.xml" ContentType="application/vnd.openxmlformats-officedocument.presentationml.tags+xml"/>
  <Override PartName="/ppt/notesSlides/notesSlide5.xml" ContentType="application/vnd.openxmlformats-officedocument.presentationml.notesSlide+xml"/>
  <Override PartName="/ppt/tags/tag185.xml" ContentType="application/vnd.openxmlformats-officedocument.presentationml.tags+xml"/>
  <Override PartName="/ppt/notesSlides/notesSlide6.xml" ContentType="application/vnd.openxmlformats-officedocument.presentationml.notesSlide+xml"/>
  <Override PartName="/ppt/tags/tag186.xml" ContentType="application/vnd.openxmlformats-officedocument.presentationml.tags+xml"/>
  <Override PartName="/ppt/notesSlides/notesSlide7.xml" ContentType="application/vnd.openxmlformats-officedocument.presentationml.notesSlide+xml"/>
  <Override PartName="/ppt/tags/tag187.xml" ContentType="application/vnd.openxmlformats-officedocument.presentationml.tags+xml"/>
  <Override PartName="/ppt/notesSlides/notesSlide8.xml" ContentType="application/vnd.openxmlformats-officedocument.presentationml.notesSlide+xml"/>
  <Override PartName="/ppt/tags/tag188.xml" ContentType="application/vnd.openxmlformats-officedocument.presentationml.tags+xml"/>
  <Override PartName="/ppt/notesSlides/notesSlide9.xml" ContentType="application/vnd.openxmlformats-officedocument.presentationml.notesSlide+xml"/>
  <Override PartName="/ppt/tags/tag189.xml" ContentType="application/vnd.openxmlformats-officedocument.presentationml.tags+xml"/>
  <Override PartName="/ppt/notesSlides/notesSlide10.xml" ContentType="application/vnd.openxmlformats-officedocument.presentationml.notesSlide+xml"/>
  <Override PartName="/ppt/tags/tag190.xml" ContentType="application/vnd.openxmlformats-officedocument.presentationml.tags+xml"/>
  <Override PartName="/ppt/notesSlides/notesSlide11.xml" ContentType="application/vnd.openxmlformats-officedocument.presentationml.notesSlide+xml"/>
  <Override PartName="/ppt/tags/tag191.xml" ContentType="application/vnd.openxmlformats-officedocument.presentationml.tags+xml"/>
  <Override PartName="/ppt/notesSlides/notesSlide12.xml" ContentType="application/vnd.openxmlformats-officedocument.presentationml.notesSlide+xml"/>
  <Override PartName="/ppt/tags/tag192.xml" ContentType="application/vnd.openxmlformats-officedocument.presentationml.tags+xml"/>
  <Override PartName="/ppt/notesSlides/notesSlide13.xml" ContentType="application/vnd.openxmlformats-officedocument.presentationml.notesSlide+xml"/>
  <Override PartName="/ppt/tags/tag193.xml" ContentType="application/vnd.openxmlformats-officedocument.presentationml.tags+xml"/>
  <Override PartName="/ppt/notesSlides/notesSlide14.xml" ContentType="application/vnd.openxmlformats-officedocument.presentationml.notesSlide+xml"/>
  <Override PartName="/ppt/tags/tag194.xml" ContentType="application/vnd.openxmlformats-officedocument.presentationml.tags+xml"/>
  <Override PartName="/ppt/notesSlides/notesSlide15.xml" ContentType="application/vnd.openxmlformats-officedocument.presentationml.notesSlide+xml"/>
  <Override PartName="/ppt/tags/tag195.xml" ContentType="application/vnd.openxmlformats-officedocument.presentationml.tags+xml"/>
  <Override PartName="/ppt/notesSlides/notesSlide16.xml" ContentType="application/vnd.openxmlformats-officedocument.presentationml.notesSlide+xml"/>
  <Override PartName="/ppt/tags/tag196.xml" ContentType="application/vnd.openxmlformats-officedocument.presentationml.tags+xml"/>
  <Override PartName="/ppt/notesSlides/notesSlide17.xml" ContentType="application/vnd.openxmlformats-officedocument.presentationml.notesSlide+xml"/>
  <Override PartName="/ppt/tags/tag197.xml" ContentType="application/vnd.openxmlformats-officedocument.presentationml.tags+xml"/>
  <Override PartName="/ppt/notesSlides/notesSlide18.xml" ContentType="application/vnd.openxmlformats-officedocument.presentationml.notesSlide+xml"/>
  <Override PartName="/ppt/tags/tag198.xml" ContentType="application/vnd.openxmlformats-officedocument.presentationml.tags+xml"/>
  <Override PartName="/ppt/notesSlides/notesSlide19.xml" ContentType="application/vnd.openxmlformats-officedocument.presentationml.notesSlide+xml"/>
  <Override PartName="/ppt/tags/tag199.xml" ContentType="application/vnd.openxmlformats-officedocument.presentationml.tags+xml"/>
  <Override PartName="/ppt/notesSlides/notesSlide20.xml" ContentType="application/vnd.openxmlformats-officedocument.presentationml.notesSlide+xml"/>
  <Override PartName="/ppt/tags/tag200.xml" ContentType="application/vnd.openxmlformats-officedocument.presentationml.tags+xml"/>
  <Override PartName="/ppt/notesSlides/notesSlide21.xml" ContentType="application/vnd.openxmlformats-officedocument.presentationml.notesSlide+xml"/>
  <Override PartName="/ppt/tags/tag201.xml" ContentType="application/vnd.openxmlformats-officedocument.presentationml.tags+xml"/>
  <Override PartName="/ppt/notesSlides/notesSlide22.xml" ContentType="application/vnd.openxmlformats-officedocument.presentationml.notesSlide+xml"/>
  <Override PartName="/ppt/tags/tag202.xml" ContentType="application/vnd.openxmlformats-officedocument.presentationml.tags+xml"/>
  <Override PartName="/ppt/notesSlides/notesSlide23.xml" ContentType="application/vnd.openxmlformats-officedocument.presentationml.notesSlide+xml"/>
  <Override PartName="/ppt/tags/tag2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8"/>
  </p:notesMasterIdLst>
  <p:handoutMasterIdLst>
    <p:handoutMasterId r:id="rId29"/>
  </p:handoutMasterIdLst>
  <p:sldIdLst>
    <p:sldId id="291" r:id="rId4"/>
    <p:sldId id="407" r:id="rId5"/>
    <p:sldId id="351" r:id="rId6"/>
    <p:sldId id="289" r:id="rId7"/>
    <p:sldId id="409" r:id="rId8"/>
    <p:sldId id="349" r:id="rId9"/>
    <p:sldId id="416" r:id="rId10"/>
    <p:sldId id="288" r:id="rId11"/>
    <p:sldId id="413" r:id="rId12"/>
    <p:sldId id="311" r:id="rId13"/>
    <p:sldId id="324" r:id="rId14"/>
    <p:sldId id="418" r:id="rId15"/>
    <p:sldId id="422" r:id="rId16"/>
    <p:sldId id="419" r:id="rId17"/>
    <p:sldId id="310" r:id="rId18"/>
    <p:sldId id="420" r:id="rId19"/>
    <p:sldId id="421" r:id="rId20"/>
    <p:sldId id="323" r:id="rId21"/>
    <p:sldId id="408" r:id="rId22"/>
    <p:sldId id="314" r:id="rId23"/>
    <p:sldId id="414" r:id="rId24"/>
    <p:sldId id="321" r:id="rId25"/>
    <p:sldId id="275" r:id="rId26"/>
    <p:sldId id="273"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9">
          <p15:clr>
            <a:srgbClr val="A4A3A4"/>
          </p15:clr>
        </p15:guide>
        <p15:guide id="2" pos="2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202"/>
    <a:srgbClr val="FFFFFF"/>
    <a:srgbClr val="D10202"/>
    <a:srgbClr val="CF3639"/>
    <a:srgbClr val="A6A893"/>
    <a:srgbClr val="CD3739"/>
    <a:srgbClr val="D60202"/>
    <a:srgbClr val="CC0000"/>
    <a:srgbClr val="C40000"/>
    <a:srgbClr val="B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84"/>
      </p:cViewPr>
      <p:guideLst>
        <p:guide orient="horz" pos="2209"/>
        <p:guide pos="281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2020/10/11</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2020/10/11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各位老师，下午好，我叫丁颖，导师是李军辉副教授，我的论文题目是《基于词对和词典的句子对齐研究》（</a:t>
            </a:r>
            <a:r>
              <a:rPr lang="en-US" altLang="zh-CN"/>
              <a:t>click</a:t>
            </a:r>
            <a:r>
              <a:rPr lang="zh-CN" altLang="en-US"/>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其中，门关联网络主要利用门机制融合了线性相似关系和非线性相似关系。经过</a:t>
            </a:r>
            <a:r>
              <a:rPr lang="en-US" altLang="zh-CN"/>
              <a:t>Bi-RNN</a:t>
            </a:r>
            <a:r>
              <a:rPr lang="zh-CN" altLang="en-US"/>
              <a:t>编码后，我们获得了每个单词的状态表示。对于每个词对，首先使用双线性模型（</a:t>
            </a:r>
            <a:r>
              <a:rPr lang="en-US" altLang="zh-CN"/>
              <a:t>Click</a:t>
            </a:r>
            <a:r>
              <a:rPr lang="zh-CN" altLang="en-US"/>
              <a:t>）计算它们的强线性相似关系，然后使用单层神经网络（</a:t>
            </a:r>
            <a:r>
              <a:rPr lang="en-US" altLang="zh-CN"/>
              <a:t>Click</a:t>
            </a:r>
            <a:r>
              <a:rPr lang="zh-CN" altLang="en-US"/>
              <a:t>）计算它们的非线性相似关系，最后使用门控机制</a:t>
            </a:r>
            <a:r>
              <a:rPr lang="en-US" altLang="zh-CN"/>
              <a:t>G</a:t>
            </a:r>
            <a:r>
              <a:rPr lang="zh-CN" altLang="en-US"/>
              <a:t>（</a:t>
            </a:r>
            <a:r>
              <a:rPr lang="en-US" altLang="zh-CN"/>
              <a:t>Click</a:t>
            </a:r>
            <a:r>
              <a:rPr lang="zh-CN" altLang="en-US"/>
              <a:t>）来融合两种相似关系从而得到每个词对的相似性分数，完成对词对的建模。（</a:t>
            </a:r>
            <a:r>
              <a:rPr lang="en-US" altLang="zh-CN"/>
              <a:t>Click</a:t>
            </a:r>
            <a:r>
              <a:rPr lang="zh-CN" altLang="en-US"/>
              <a:t>）</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为了更直观地描述对词对重要性建模的优点，我们以两组句对为例。其中，颜色越深表示越重要的词对。对于对齐句对，</a:t>
            </a:r>
            <a:r>
              <a:rPr lang="en-US" altLang="zh-CN"/>
              <a:t>A</a:t>
            </a:r>
            <a:r>
              <a:rPr lang="zh-CN" altLang="en-US"/>
              <a:t>图中相似性分数较高的像素点绝大多数位于对角线上，而除了对角线之外的部分，attWPRN 模型中的词对相似性分数的值明显低于 WPRN 模型的值（图中颜色更浅）。对于不对齐句对，</a:t>
            </a:r>
            <a:r>
              <a:rPr lang="en-US" altLang="zh-CN"/>
              <a:t>attWPRN</a:t>
            </a:r>
            <a:r>
              <a:rPr lang="zh-CN" altLang="en-US"/>
              <a:t>模型几乎没有过多的重要性区分，不像</a:t>
            </a:r>
            <a:r>
              <a:rPr lang="en-US" altLang="zh-CN"/>
              <a:t>WPRN</a:t>
            </a:r>
            <a:r>
              <a:rPr lang="zh-CN" altLang="en-US"/>
              <a:t>能够看出明显的颜色区分。（</a:t>
            </a:r>
            <a:r>
              <a:rPr lang="en-US" altLang="zh-CN"/>
              <a:t>Click</a:t>
            </a:r>
            <a:r>
              <a:rPr lang="zh-CN" altLang="en-US"/>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为了更直观地描述对词对重要性建模的优点，我们以两组句对为例。其中，颜色越深表示越重要的词对。对于对齐句对，</a:t>
            </a:r>
            <a:r>
              <a:rPr lang="en-US" altLang="zh-CN"/>
              <a:t>A</a:t>
            </a:r>
            <a:r>
              <a:rPr lang="zh-CN" altLang="en-US"/>
              <a:t>图中相似性分数较高的像素点绝大多数位于对角线上，而除了对角线之外的部分，attWPRN 模型中的词对相似性分数的值明显低于 WPRN 模型的值（图中颜色更浅）。对于不对齐句对，</a:t>
            </a:r>
            <a:r>
              <a:rPr lang="en-US" altLang="zh-CN"/>
              <a:t>attWPRN</a:t>
            </a:r>
            <a:r>
              <a:rPr lang="zh-CN" altLang="en-US"/>
              <a:t>模型几乎没有过多的重要性区分，不像</a:t>
            </a:r>
            <a:r>
              <a:rPr lang="en-US" altLang="zh-CN"/>
              <a:t>WPRN</a:t>
            </a:r>
            <a:r>
              <a:rPr lang="zh-CN" altLang="en-US"/>
              <a:t>能够看出明显的颜色区分。（</a:t>
            </a:r>
            <a:r>
              <a:rPr lang="en-US" altLang="zh-CN"/>
              <a:t>Click</a:t>
            </a:r>
            <a:r>
              <a:rPr lang="zh-CN" altLang="en-US"/>
              <a:t>）</a:t>
            </a:r>
          </a:p>
        </p:txBody>
      </p:sp>
    </p:spTree>
    <p:extLst>
      <p:ext uri="{BB962C8B-B14F-4D97-AF65-F5344CB8AC3E}">
        <p14:creationId xmlns:p14="http://schemas.microsoft.com/office/powerpoint/2010/main" val="315469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我们在中英</a:t>
            </a:r>
            <a:r>
              <a:rPr lang="en-US" altLang="zh-CN"/>
              <a:t>NIST MT</a:t>
            </a:r>
            <a:r>
              <a:rPr lang="zh-CN" altLang="en-US"/>
              <a:t>非单调文本测试集上进行了实验验证。从表中可以发现我们的模型比仅使用句子级向量的</a:t>
            </a:r>
            <a:r>
              <a:rPr lang="en-US" altLang="zh-CN"/>
              <a:t>Bi-RNN</a:t>
            </a:r>
            <a:r>
              <a:rPr lang="zh-CN" altLang="en-US"/>
              <a:t>模型在总体性能上提升了</a:t>
            </a:r>
            <a:r>
              <a:rPr lang="en-US" altLang="zh-CN"/>
              <a:t>42.0F1</a:t>
            </a:r>
            <a:r>
              <a:rPr lang="zh-CN" altLang="en-US"/>
              <a:t>值，而三种工具在非单调文本上的性能非常低。（</a:t>
            </a:r>
            <a:r>
              <a:rPr lang="en-US" altLang="zh-CN"/>
              <a:t>Click</a:t>
            </a:r>
            <a:r>
              <a:rPr lang="zh-CN" altLang="en-US"/>
              <a:t>）</a:t>
            </a:r>
          </a:p>
        </p:txBody>
      </p:sp>
    </p:spTree>
    <p:extLst>
      <p:ext uri="{BB962C8B-B14F-4D97-AF65-F5344CB8AC3E}">
        <p14:creationId xmlns:p14="http://schemas.microsoft.com/office/powerpoint/2010/main" val="304224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我们主要在中英翻译</a:t>
            </a:r>
            <a:r>
              <a:rPr lang="en-US" altLang="zh-CN"/>
              <a:t>NIST MT</a:t>
            </a:r>
            <a:r>
              <a:rPr lang="zh-CN" altLang="en-US"/>
              <a:t>数据集和电影字幕</a:t>
            </a:r>
            <a:r>
              <a:rPr lang="en-US" altLang="zh-CN"/>
              <a:t>Opensubtitle</a:t>
            </a:r>
            <a:r>
              <a:rPr lang="zh-CN" altLang="en-US"/>
              <a:t>数据集上进行实验（</a:t>
            </a:r>
            <a:r>
              <a:rPr lang="en-US" altLang="zh-CN"/>
              <a:t>Click</a:t>
            </a:r>
            <a:r>
              <a:rPr lang="zh-CN" altLang="en-US"/>
              <a:t>）</a:t>
            </a:r>
          </a:p>
        </p:txBody>
      </p:sp>
    </p:spTree>
    <p:extLst>
      <p:ext uri="{BB962C8B-B14F-4D97-AF65-F5344CB8AC3E}">
        <p14:creationId xmlns:p14="http://schemas.microsoft.com/office/powerpoint/2010/main" val="86277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我们在中英</a:t>
            </a:r>
            <a:r>
              <a:rPr lang="en-US" altLang="zh-CN"/>
              <a:t>NIST MT</a:t>
            </a:r>
            <a:r>
              <a:rPr lang="zh-CN" altLang="en-US"/>
              <a:t>非单调文本测试集上进行了实验验证。从表中可以发现我们的模型比仅使用句子级向量的</a:t>
            </a:r>
            <a:r>
              <a:rPr lang="en-US" altLang="zh-CN"/>
              <a:t>Bi-RNN</a:t>
            </a:r>
            <a:r>
              <a:rPr lang="zh-CN" altLang="en-US"/>
              <a:t>模型在总体性能上提升了</a:t>
            </a:r>
            <a:r>
              <a:rPr lang="en-US" altLang="zh-CN"/>
              <a:t>42.0F1</a:t>
            </a:r>
            <a:r>
              <a:rPr lang="zh-CN" altLang="en-US"/>
              <a:t>值，而三种工具在非单调文本上的性能非常低。（</a:t>
            </a:r>
            <a:r>
              <a:rPr lang="en-US" altLang="zh-CN"/>
              <a:t>Click</a:t>
            </a:r>
            <a:r>
              <a:rPr lang="zh-CN" altLang="en-US"/>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我们主要在中英翻译</a:t>
            </a:r>
            <a:r>
              <a:rPr lang="en-US" altLang="zh-CN"/>
              <a:t>NIST MT</a:t>
            </a:r>
            <a:r>
              <a:rPr lang="zh-CN" altLang="en-US"/>
              <a:t>数据集和电影字幕</a:t>
            </a:r>
            <a:r>
              <a:rPr lang="en-US" altLang="zh-CN"/>
              <a:t>Opensubtitle</a:t>
            </a:r>
            <a:r>
              <a:rPr lang="zh-CN" altLang="en-US"/>
              <a:t>数据集上进行实验（</a:t>
            </a:r>
            <a:r>
              <a:rPr lang="en-US" altLang="zh-CN"/>
              <a:t>Click</a:t>
            </a:r>
            <a:r>
              <a:rPr lang="zh-CN" altLang="en-US"/>
              <a:t>）</a:t>
            </a:r>
          </a:p>
        </p:txBody>
      </p:sp>
    </p:spTree>
    <p:extLst>
      <p:ext uri="{BB962C8B-B14F-4D97-AF65-F5344CB8AC3E}">
        <p14:creationId xmlns:p14="http://schemas.microsoft.com/office/powerpoint/2010/main" val="426226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我们主要在中英翻译</a:t>
            </a:r>
            <a:r>
              <a:rPr lang="en-US" altLang="zh-CN"/>
              <a:t>NIST MT</a:t>
            </a:r>
            <a:r>
              <a:rPr lang="zh-CN" altLang="en-US"/>
              <a:t>数据集和电影字幕</a:t>
            </a:r>
            <a:r>
              <a:rPr lang="en-US" altLang="zh-CN"/>
              <a:t>Opensubtitle</a:t>
            </a:r>
            <a:r>
              <a:rPr lang="zh-CN" altLang="en-US"/>
              <a:t>数据集上进行实验（</a:t>
            </a:r>
            <a:r>
              <a:rPr lang="en-US" altLang="zh-CN"/>
              <a:t>Click</a:t>
            </a:r>
            <a:r>
              <a:rPr lang="zh-CN" altLang="en-US"/>
              <a:t>）</a:t>
            </a:r>
          </a:p>
        </p:txBody>
      </p:sp>
    </p:spTree>
    <p:extLst>
      <p:ext uri="{BB962C8B-B14F-4D97-AF65-F5344CB8AC3E}">
        <p14:creationId xmlns:p14="http://schemas.microsoft.com/office/powerpoint/2010/main" val="312826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我们也在</a:t>
            </a:r>
            <a:r>
              <a:rPr lang="en-US" altLang="zh-CN"/>
              <a:t>Opensubtitles</a:t>
            </a:r>
            <a:r>
              <a:rPr lang="zh-CN" altLang="en-US"/>
              <a:t>单调文本上测试了我们方法的性能，从表中可以发现加入多视角注意力的方法在各种对齐类型上都表现出了良好的优越性，其中</a:t>
            </a:r>
            <a:r>
              <a:rPr lang="en-US" altLang="zh-CN"/>
              <a:t>attWPRN</a:t>
            </a:r>
            <a:r>
              <a:rPr lang="zh-CN" altLang="en-US"/>
              <a:t>比</a:t>
            </a:r>
            <a:r>
              <a:rPr lang="en-US" altLang="zh-CN"/>
              <a:t>WPRN</a:t>
            </a:r>
            <a:r>
              <a:rPr lang="zh-CN" altLang="en-US"/>
              <a:t>高出了</a:t>
            </a:r>
            <a:r>
              <a:rPr lang="en-US" altLang="zh-CN"/>
              <a:t>1.1F1</a:t>
            </a:r>
            <a:r>
              <a:rPr lang="zh-CN" altLang="en-US"/>
              <a:t>值，比现有工具至少高</a:t>
            </a:r>
            <a:r>
              <a:rPr lang="en-US" altLang="zh-CN"/>
              <a:t>24.4F1</a:t>
            </a:r>
            <a:r>
              <a:rPr lang="zh-CN" altLang="en-US"/>
              <a:t>值。（</a:t>
            </a:r>
            <a:r>
              <a:rPr lang="en-US" altLang="zh-CN"/>
              <a:t>Click</a:t>
            </a:r>
            <a:r>
              <a:rPr lang="zh-CN" altLang="en-US"/>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我们主要在中英翻译</a:t>
            </a:r>
            <a:r>
              <a:rPr lang="en-US" altLang="zh-CN"/>
              <a:t>NIST MT</a:t>
            </a:r>
            <a:r>
              <a:rPr lang="zh-CN" altLang="en-US"/>
              <a:t>数据集和电影字幕</a:t>
            </a:r>
            <a:r>
              <a:rPr lang="en-US" altLang="zh-CN"/>
              <a:t>Opensubtitle</a:t>
            </a:r>
            <a:r>
              <a:rPr lang="zh-CN" altLang="en-US"/>
              <a:t>数据集上进行实验（</a:t>
            </a:r>
            <a:r>
              <a:rPr lang="en-US" altLang="zh-CN"/>
              <a:t>Click</a:t>
            </a:r>
            <a:r>
              <a:rPr lang="zh-CN" altLang="en-US"/>
              <a:t>）</a:t>
            </a:r>
          </a:p>
        </p:txBody>
      </p:sp>
    </p:spTree>
    <p:extLst>
      <p:ext uri="{BB962C8B-B14F-4D97-AF65-F5344CB8AC3E}">
        <p14:creationId xmlns:p14="http://schemas.microsoft.com/office/powerpoint/2010/main" val="16954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华文楷体" panose="02010600040101010101" charset="-122"/>
                <a:ea typeface="华文楷体" panose="02010600040101010101" charset="-122"/>
                <a:sym typeface="+mn-ea"/>
              </a:rPr>
              <a:t>我们首先来了解研究背景与意义。（</a:t>
            </a:r>
            <a:r>
              <a:rPr lang="en-US" altLang="zh-CN" dirty="0">
                <a:latin typeface="华文楷体" panose="02010600040101010101" charset="-122"/>
                <a:ea typeface="华文楷体" panose="02010600040101010101" charset="-122"/>
                <a:sym typeface="+mn-ea"/>
              </a:rPr>
              <a:t>Click</a:t>
            </a:r>
            <a:r>
              <a:rPr lang="zh-CN" altLang="en-US" dirty="0">
                <a:latin typeface="华文楷体" panose="02010600040101010101" charset="-122"/>
                <a:ea typeface="华文楷体" panose="02010600040101010101" charset="-122"/>
                <a:sym typeface="+mn-ea"/>
              </a:rPr>
              <a:t>）</a:t>
            </a:r>
            <a:endParaRPr lang="zh-CN" altLang="en-US"/>
          </a:p>
        </p:txBody>
      </p:sp>
    </p:spTree>
    <p:extLst>
      <p:ext uri="{BB962C8B-B14F-4D97-AF65-F5344CB8AC3E}">
        <p14:creationId xmlns:p14="http://schemas.microsoft.com/office/powerpoint/2010/main" val="3551359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由于现有的句子对齐工具基本上遵循文本单调性假设，为了公平比较，</a:t>
            </a:r>
            <a:r>
              <a:rPr lang="zh-CN" altLang="en-US"/>
              <a:t>我们也在真实公开的</a:t>
            </a:r>
            <a:r>
              <a:rPr lang="en-US" altLang="zh-CN"/>
              <a:t>Opensubtitles</a:t>
            </a:r>
            <a:r>
              <a:rPr lang="zh-CN" altLang="en-US"/>
              <a:t>数据集上测试了我们方法的性能，从表中可以看出相对于现有的对齐工具，我们的方法高出</a:t>
            </a:r>
            <a:r>
              <a:rPr lang="en-US" altLang="zh-CN"/>
              <a:t>21.8F1</a:t>
            </a:r>
            <a:r>
              <a:rPr lang="zh-CN" altLang="en-US"/>
              <a:t>值，更具有优势。（</a:t>
            </a:r>
            <a:r>
              <a:rPr lang="en-US" altLang="zh-CN"/>
              <a:t>Click</a:t>
            </a:r>
            <a:r>
              <a:rPr lang="zh-CN" altLang="en-US"/>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为了更直观地描述对词对重要性建模的优点，我们以两组句对为例。其中，颜色越深表示越重要的词对。对于对齐句对，</a:t>
            </a:r>
            <a:r>
              <a:rPr lang="en-US" altLang="zh-CN"/>
              <a:t>A</a:t>
            </a:r>
            <a:r>
              <a:rPr lang="zh-CN" altLang="en-US"/>
              <a:t>图中相似性分数较高的像素点绝大多数位于对角线上，而除了对角线之外的部分，attWPRN 模型中的词对相似性分数的值明显低于 WPRN 模型的值（图中颜色更浅）。对于不对齐句对，</a:t>
            </a:r>
            <a:r>
              <a:rPr lang="en-US" altLang="zh-CN"/>
              <a:t>attWPRN</a:t>
            </a:r>
            <a:r>
              <a:rPr lang="zh-CN" altLang="en-US"/>
              <a:t>模型几乎没有过多的重要性区分，不像</a:t>
            </a:r>
            <a:r>
              <a:rPr lang="en-US" altLang="zh-CN"/>
              <a:t>WPRN</a:t>
            </a:r>
            <a:r>
              <a:rPr lang="zh-CN" altLang="en-US"/>
              <a:t>能够看出明显的颜色区分。（</a:t>
            </a:r>
            <a:r>
              <a:rPr lang="en-US" altLang="zh-CN"/>
              <a:t>Click</a:t>
            </a:r>
            <a:r>
              <a:rPr lang="zh-CN" altLang="en-US"/>
              <a:t>）</a:t>
            </a:r>
          </a:p>
        </p:txBody>
      </p:sp>
    </p:spTree>
    <p:extLst>
      <p:ext uri="{BB962C8B-B14F-4D97-AF65-F5344CB8AC3E}">
        <p14:creationId xmlns:p14="http://schemas.microsoft.com/office/powerpoint/2010/main" val="2521937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我们在</a:t>
            </a:r>
            <a:r>
              <a:rPr lang="en-US" altLang="zh-CN"/>
              <a:t>NIST MT</a:t>
            </a:r>
            <a:r>
              <a:rPr lang="zh-CN" altLang="en-US"/>
              <a:t>非单调文本上测试了模型性能，其中前三列是采用句子级信息的方法，后面均是采用单词级信息，加了</a:t>
            </a:r>
            <a:r>
              <a:rPr lang="en-US" altLang="zh-CN"/>
              <a:t>”att“</a:t>
            </a:r>
            <a:r>
              <a:rPr lang="zh-CN" altLang="en-US"/>
              <a:t>前缀的表示模型中包含注意力机制。从表中可以发现基于词级信息的方法性能优于基于句子级信息的方法性能，加入区分词对重要性的注意力机制的方法的性能优于未加入的方法性能，</a:t>
            </a:r>
            <a:r>
              <a:rPr lang="en-US" altLang="zh-CN"/>
              <a:t>attWPRN</a:t>
            </a:r>
            <a:r>
              <a:rPr lang="zh-CN" altLang="en-US"/>
              <a:t>的性能比</a:t>
            </a:r>
            <a:r>
              <a:rPr lang="en-US" altLang="zh-CN"/>
              <a:t>WPRN</a:t>
            </a:r>
            <a:r>
              <a:rPr lang="zh-CN" altLang="en-US"/>
              <a:t>高出</a:t>
            </a:r>
            <a:r>
              <a:rPr lang="en-US" altLang="zh-CN"/>
              <a:t>1.9F1</a:t>
            </a:r>
            <a:r>
              <a:rPr lang="zh-CN" altLang="en-US"/>
              <a:t>值。（</a:t>
            </a:r>
            <a:r>
              <a:rPr lang="en-US" altLang="zh-CN"/>
              <a:t>Click</a:t>
            </a:r>
            <a:r>
              <a:rPr lang="zh-CN" altLang="en-US"/>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我们从词对关系、词对重要性和外部知识方面提高了句子对齐性能。下一步工作可以从相似度计算方法、句法语法等方面进行（</a:t>
            </a:r>
            <a:r>
              <a:rPr lang="en-US" altLang="zh-CN"/>
              <a:t>Click</a:t>
            </a:r>
            <a:r>
              <a:rPr lang="zh-CN" altLang="en-US"/>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sym typeface="+mn-ea"/>
              </a:rPr>
              <a:t>信息技术的发展</a:t>
            </a:r>
            <a:r>
              <a:rPr lang="zh-CN">
                <a:sym typeface="+mn-ea"/>
              </a:rPr>
              <a:t>使得</a:t>
            </a:r>
            <a:r>
              <a:rPr>
                <a:sym typeface="+mn-ea"/>
              </a:rPr>
              <a:t>世界各地的</a:t>
            </a:r>
            <a:r>
              <a:rPr lang="zh-CN">
                <a:sym typeface="+mn-ea"/>
              </a:rPr>
              <a:t>文化</a:t>
            </a:r>
            <a:r>
              <a:rPr>
                <a:sym typeface="+mn-ea"/>
              </a:rPr>
              <a:t>交流</a:t>
            </a:r>
            <a:r>
              <a:rPr lang="zh-CN">
                <a:sym typeface="+mn-ea"/>
              </a:rPr>
              <a:t>日益密切；许多</a:t>
            </a:r>
            <a:r>
              <a:rPr>
                <a:sym typeface="+mn-ea"/>
              </a:rPr>
              <a:t>自然语言处理任务</a:t>
            </a:r>
            <a:r>
              <a:rPr lang="zh-CN">
                <a:sym typeface="+mn-ea"/>
              </a:rPr>
              <a:t>如机器翻译，跨语言信息检索、多语言词汇表征等都依赖于大规模平行语料的支撑；但许多</a:t>
            </a:r>
            <a:r>
              <a:rPr>
                <a:sym typeface="+mn-ea"/>
              </a:rPr>
              <a:t>语言对</a:t>
            </a:r>
            <a:r>
              <a:rPr lang="zh-CN">
                <a:sym typeface="+mn-ea"/>
              </a:rPr>
              <a:t>的</a:t>
            </a:r>
            <a:r>
              <a:rPr>
                <a:sym typeface="+mn-ea"/>
              </a:rPr>
              <a:t>平行语料规模仍然有限</a:t>
            </a:r>
            <a:r>
              <a:rPr lang="zh-CN">
                <a:sym typeface="+mn-ea"/>
              </a:rPr>
              <a:t>；不过得益于网络的发展，</a:t>
            </a:r>
            <a:r>
              <a:rPr>
                <a:sym typeface="+mn-ea"/>
              </a:rPr>
              <a:t>越来越多的以不同语言呈现相同信息的文档可供研究使用</a:t>
            </a:r>
            <a:r>
              <a:rPr lang="zh-CN">
                <a:sym typeface="+mn-ea"/>
              </a:rPr>
              <a:t>；</a:t>
            </a:r>
            <a:r>
              <a:rPr>
                <a:sym typeface="+mn-ea"/>
              </a:rPr>
              <a:t>句子对齐</a:t>
            </a:r>
            <a:r>
              <a:rPr lang="zh-CN">
                <a:sym typeface="+mn-ea"/>
              </a:rPr>
              <a:t>作为</a:t>
            </a:r>
            <a:r>
              <a:rPr>
                <a:sym typeface="+mn-ea"/>
              </a:rPr>
              <a:t>构建平行语料库的</a:t>
            </a:r>
            <a:r>
              <a:rPr lang="zh-CN">
                <a:sym typeface="+mn-ea"/>
              </a:rPr>
              <a:t>一种</a:t>
            </a:r>
            <a:r>
              <a:rPr>
                <a:sym typeface="+mn-ea"/>
              </a:rPr>
              <a:t>核心技术</a:t>
            </a:r>
            <a:r>
              <a:rPr lang="zh-CN">
                <a:sym typeface="+mn-ea"/>
              </a:rPr>
              <a:t>，也成为重要的研究内容（</a:t>
            </a:r>
            <a:r>
              <a:rPr lang="en-US" altLang="zh-CN">
                <a:sym typeface="+mn-ea"/>
              </a:rPr>
              <a:t>Click</a:t>
            </a:r>
            <a:r>
              <a:rPr lang="zh-CN">
                <a:sym typeface="+mn-ea"/>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句子对齐是</a:t>
            </a:r>
            <a:r>
              <a:rPr>
                <a:sym typeface="+mn-ea"/>
              </a:rPr>
              <a:t>从以不同语言表述相同内容的文本中抽取出互为翻译的对齐句对的过程</a:t>
            </a:r>
            <a:r>
              <a:rPr lang="zh-CN">
                <a:sym typeface="+mn-ea"/>
              </a:rPr>
              <a:t>。研究主要</a:t>
            </a:r>
            <a:r>
              <a:rPr lang="zh-CN" altLang="en-US"/>
              <a:t>针对单调文本和非单调文本对齐讨论。单调文本对齐指语义相同的句子以相似的顺序和位置出现在双语文本中，如图（</a:t>
            </a:r>
            <a:r>
              <a:rPr lang="en-US" altLang="zh-CN"/>
              <a:t>a</a:t>
            </a:r>
            <a:r>
              <a:rPr lang="zh-CN" altLang="en-US"/>
              <a:t>），而非单调对齐文本则存在一定比例的交叉对齐句对，如图（</a:t>
            </a:r>
            <a:r>
              <a:rPr lang="en-US" altLang="zh-CN"/>
              <a:t>b</a:t>
            </a:r>
            <a:r>
              <a:rPr lang="zh-CN" altLang="en-US"/>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我们主要在中英翻译</a:t>
            </a:r>
            <a:r>
              <a:rPr lang="en-US" altLang="zh-CN"/>
              <a:t>NIST MT</a:t>
            </a:r>
            <a:r>
              <a:rPr lang="zh-CN" altLang="en-US"/>
              <a:t>数据集和电影字幕</a:t>
            </a:r>
            <a:r>
              <a:rPr lang="en-US" altLang="zh-CN"/>
              <a:t>Opensubtitle</a:t>
            </a:r>
            <a:r>
              <a:rPr lang="zh-CN" altLang="en-US"/>
              <a:t>数据集上进行实验（</a:t>
            </a:r>
            <a:r>
              <a:rPr lang="en-US" altLang="zh-CN"/>
              <a:t>Click</a:t>
            </a:r>
            <a:r>
              <a:rPr lang="zh-CN" altLang="en-US"/>
              <a:t>）</a:t>
            </a:r>
          </a:p>
        </p:txBody>
      </p:sp>
    </p:spTree>
    <p:extLst>
      <p:ext uri="{BB962C8B-B14F-4D97-AF65-F5344CB8AC3E}">
        <p14:creationId xmlns:p14="http://schemas.microsoft.com/office/powerpoint/2010/main" val="79566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句子对齐的研究始于二十世纪九十年代，最初基于句子长度特征，但对不同语系的语言对很不友好，随后开始了基于词汇特征和混合方法的研究。由于神经网络强大的自主学习能力，基于神经网络的对齐研究逐渐深入，并且有许多研究文本相似关系的方法。（</a:t>
            </a:r>
            <a:r>
              <a:rPr lang="en-US" altLang="zh-CN"/>
              <a:t>Click</a:t>
            </a:r>
            <a:r>
              <a:rPr lang="zh-CN" altLang="en-US"/>
              <a:t>）我们的研究以标示出的五种方法作为对比。（</a:t>
            </a:r>
            <a:r>
              <a:rPr lang="en-US" altLang="zh-CN"/>
              <a:t>Click</a:t>
            </a:r>
            <a:r>
              <a:rPr lang="zh-CN" altLang="en-US"/>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句子对齐的研究始于二十世纪九十年代，最初基于句子长度特征，但对不同语系的语言对很不友好，随后开始了基于词汇特征和混合方法的研究。由于神经网络强大的自主学习能力，基于神经网络的对齐研究逐渐深入，并且有许多研究文本相似关系的方法。（</a:t>
            </a:r>
            <a:r>
              <a:rPr lang="en-US" altLang="zh-CN"/>
              <a:t>Click</a:t>
            </a:r>
            <a:r>
              <a:rPr lang="zh-CN" altLang="en-US"/>
              <a:t>）我们的研究以标示出的五种方法作为对比。（</a:t>
            </a:r>
            <a:r>
              <a:rPr lang="en-US" altLang="zh-CN"/>
              <a:t>Click</a:t>
            </a:r>
            <a:r>
              <a:rPr lang="zh-CN" altLang="en-US"/>
              <a:t>）</a:t>
            </a:r>
          </a:p>
        </p:txBody>
      </p:sp>
    </p:spTree>
    <p:extLst>
      <p:ext uri="{BB962C8B-B14F-4D97-AF65-F5344CB8AC3E}">
        <p14:creationId xmlns:p14="http://schemas.microsoft.com/office/powerpoint/2010/main" val="312874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把句子对齐任务看作是二分类任务，图中为我们的基于词对建模的句子对齐模型结构。首先，输入序列中的所有单词都被隐射到固定维度的词向量上（实验中使用的是预训练好的中英双语词向量），经过双向循环神经网络编码后获得每个单词的隐藏状态表示，然后在经过门关联网络</a:t>
            </a:r>
            <a:r>
              <a:rPr lang="en-US" altLang="zh-CN"/>
              <a:t>GRN</a:t>
            </a:r>
            <a:r>
              <a:rPr lang="zh-CN" altLang="en-US"/>
              <a:t>计算每个词对间相似关系，在使用最大池化策略获得该相似关系矩阵中最具信息量的部分（实验中设置</a:t>
            </a:r>
            <a:r>
              <a:rPr lang="en-US" altLang="zh-CN"/>
              <a:t>pooling size=</a:t>
            </a:r>
            <a:r>
              <a:rPr lang="zh-CN" altLang="en-US"/>
              <a:t>（</a:t>
            </a:r>
            <a:r>
              <a:rPr lang="en-US" altLang="zh-CN"/>
              <a:t>3,3</a:t>
            </a:r>
            <a:r>
              <a:rPr lang="zh-CN" altLang="en-US"/>
              <a:t>）），最后通过多层感知器</a:t>
            </a:r>
            <a:r>
              <a:rPr lang="en-US" altLang="zh-CN"/>
              <a:t>MLP</a:t>
            </a:r>
            <a:r>
              <a:rPr lang="zh-CN" altLang="en-US"/>
              <a:t>层获得更加抽象表示用于二分类。（</a:t>
            </a:r>
            <a:r>
              <a:rPr lang="en-US" altLang="zh-CN"/>
              <a:t>Click</a:t>
            </a:r>
            <a:r>
              <a:rPr lang="zh-CN" altLang="en-US"/>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我们在中英</a:t>
            </a:r>
            <a:r>
              <a:rPr lang="en-US" altLang="zh-CN"/>
              <a:t>NIST MT</a:t>
            </a:r>
            <a:r>
              <a:rPr lang="zh-CN" altLang="en-US"/>
              <a:t>非单调文本测试集上进行了实验验证。从表中可以发现我们的模型比仅使用句子级向量的</a:t>
            </a:r>
            <a:r>
              <a:rPr lang="en-US" altLang="zh-CN"/>
              <a:t>Bi-RNN</a:t>
            </a:r>
            <a:r>
              <a:rPr lang="zh-CN" altLang="en-US"/>
              <a:t>模型在总体性能上提升了</a:t>
            </a:r>
            <a:r>
              <a:rPr lang="en-US" altLang="zh-CN"/>
              <a:t>42.0F1</a:t>
            </a:r>
            <a:r>
              <a:rPr lang="zh-CN" altLang="en-US"/>
              <a:t>值，而三种工具在非单调文本上的性能非常低。（</a:t>
            </a:r>
            <a:r>
              <a:rPr lang="en-US" altLang="zh-CN"/>
              <a:t>Click</a:t>
            </a:r>
            <a:r>
              <a:rPr lang="zh-CN" altLang="en-US"/>
              <a:t>）</a:t>
            </a:r>
          </a:p>
        </p:txBody>
      </p:sp>
    </p:spTree>
    <p:extLst>
      <p:ext uri="{BB962C8B-B14F-4D97-AF65-F5344CB8AC3E}">
        <p14:creationId xmlns:p14="http://schemas.microsoft.com/office/powerpoint/2010/main" val="183808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Master" Target="../slideMasters/slideMaster2.xml"/><Relationship Id="rId5" Type="http://schemas.openxmlformats.org/officeDocument/2006/relationships/tags" Target="../tags/tag70.xml"/><Relationship Id="rId4" Type="http://schemas.openxmlformats.org/officeDocument/2006/relationships/tags" Target="../tags/tag6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Master" Target="../slideMasters/slideMaster2.xml"/><Relationship Id="rId5" Type="http://schemas.openxmlformats.org/officeDocument/2006/relationships/tags" Target="../tags/tag80.xml"/><Relationship Id="rId4" Type="http://schemas.openxmlformats.org/officeDocument/2006/relationships/tags" Target="../tags/tag7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Master" Target="../slideMasters/slideMaster2.xml"/><Relationship Id="rId4" Type="http://schemas.openxmlformats.org/officeDocument/2006/relationships/tags" Target="../tags/tag9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Master" Target="../slideMasters/slideMaster2.xml"/><Relationship Id="rId5" Type="http://schemas.openxmlformats.org/officeDocument/2006/relationships/tags" Target="../tags/tag112.xml"/><Relationship Id="rId4" Type="http://schemas.openxmlformats.org/officeDocument/2006/relationships/tags" Target="../tags/tag11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Master" Target="../slideMasters/slideMaster2.xml"/><Relationship Id="rId4" Type="http://schemas.openxmlformats.org/officeDocument/2006/relationships/tags" Target="../tags/tag11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2.xml"/><Relationship Id="rId4" Type="http://schemas.openxmlformats.org/officeDocument/2006/relationships/tags" Target="../tags/tag12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3.xml"/><Relationship Id="rId5" Type="http://schemas.openxmlformats.org/officeDocument/2006/relationships/tags" Target="../tags/tag129.xml"/><Relationship Id="rId4" Type="http://schemas.openxmlformats.org/officeDocument/2006/relationships/tags" Target="../tags/tag128.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3.xml"/><Relationship Id="rId5" Type="http://schemas.openxmlformats.org/officeDocument/2006/relationships/tags" Target="../tags/tag134.xml"/><Relationship Id="rId4" Type="http://schemas.openxmlformats.org/officeDocument/2006/relationships/tags" Target="../tags/tag13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3.xml"/><Relationship Id="rId5" Type="http://schemas.openxmlformats.org/officeDocument/2006/relationships/tags" Target="../tags/tag139.xml"/><Relationship Id="rId4" Type="http://schemas.openxmlformats.org/officeDocument/2006/relationships/tags" Target="../tags/tag138.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slideMaster" Target="../slideMasters/slideMaster3.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slideMaster" Target="../slideMasters/slideMaster3.xml"/><Relationship Id="rId4" Type="http://schemas.openxmlformats.org/officeDocument/2006/relationships/tags" Target="../tags/tag15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slideMaster" Target="../slideMasters/slideMaster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3.xml"/><Relationship Id="rId5" Type="http://schemas.openxmlformats.org/officeDocument/2006/relationships/tags" Target="../tags/tag171.xml"/><Relationship Id="rId4" Type="http://schemas.openxmlformats.org/officeDocument/2006/relationships/tags" Target="../tags/tag17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Master" Target="../slideMasters/slideMaster3.xml"/><Relationship Id="rId4" Type="http://schemas.openxmlformats.org/officeDocument/2006/relationships/tags" Target="../tags/tag175.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slideMaster" Target="../slideMasters/slideMaster3.xml"/><Relationship Id="rId4" Type="http://schemas.openxmlformats.org/officeDocument/2006/relationships/tags" Target="../tags/tag17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2588281"/>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17" name="页脚占位符 16"/>
          <p:cNvSpPr>
            <a:spLocks noGrp="1"/>
          </p:cNvSpPr>
          <p:nvPr>
            <p:ph type="ftr" sz="quarter" idx="11"/>
            <p:custDataLst>
              <p:tags r:id="rId4"/>
            </p:custDataLst>
          </p:nvPr>
        </p:nvSpPr>
        <p:spPr>
          <a:xfrm>
            <a:off x="3087000" y="6349833"/>
            <a:ext cx="297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4" name="页脚占位符 3"/>
          <p:cNvSpPr>
            <a:spLocks noGrp="1"/>
          </p:cNvSpPr>
          <p:nvPr>
            <p:ph type="ftr" sz="quarter" idx="11"/>
            <p:custDataLst>
              <p:tags r:id="rId2"/>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6457950" y="6349833"/>
            <a:ext cx="2025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4" name="页脚占位符 3"/>
          <p:cNvSpPr>
            <a:spLocks noGrp="1"/>
          </p:cNvSpPr>
          <p:nvPr>
            <p:ph type="ftr" sz="quarter" idx="11"/>
            <p:custDataLst>
              <p:tags r:id="rId2"/>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6457950" y="6349833"/>
            <a:ext cx="2025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2588281"/>
            <a:ext cx="8139178" cy="899167"/>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2020/10/11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1296000"/>
            <a:ext cx="8139178" cy="504135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3808730"/>
            <a:ext cx="8139178" cy="624845"/>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1296000"/>
            <a:ext cx="3962432" cy="504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1296000"/>
            <a:ext cx="3962432" cy="504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2020/10/11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789043"/>
            <a:ext cx="3962400"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789043"/>
            <a:ext cx="3962432"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2020/10/11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2020/10/11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2020/10/11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1296000"/>
            <a:ext cx="3962432" cy="504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2020/10/11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4000" b="1" i="0" u="none" strike="noStrike" kern="1200" cap="none" spc="200" normalizeH="0" baseline="0" noProof="1" dirty="0">
                <a:solidFill>
                  <a:schemeClr val="tx1"/>
                </a:solidFill>
                <a:uFillTx/>
                <a:latin typeface="华文楷体" panose="02010600040101010101" charset="-122"/>
                <a:ea typeface="华文楷体" panose="02010600040101010101"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285" y="1151890"/>
            <a:ext cx="8139430" cy="52884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800"/>
              </a:spcAft>
              <a:buFont typeface="Wingdings" panose="05000000000000000000" charset="0"/>
              <a:buChar char="Ø"/>
              <a:defRPr kumimoji="0" lang="zh-CN" altLang="en-US" sz="25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1pPr>
            <a:lvl2pPr marL="685800" marR="0" lvl="1" indent="-228600" algn="l" defTabSz="914400" rtl="0" eaLnBrk="1" fontAlgn="auto" latinLnBrk="0" hangingPunct="1">
              <a:lnSpc>
                <a:spcPct val="130000"/>
              </a:lnSpc>
              <a:spcBef>
                <a:spcPts val="0"/>
              </a:spcBef>
              <a:spcAft>
                <a:spcPts val="400"/>
              </a:spcAft>
              <a:buFont typeface="Wingdings" panose="05000000000000000000" charset="0"/>
              <a:buChar char="u"/>
              <a:tabLst>
                <a:tab pos="1609725" algn="l"/>
              </a:tabLst>
              <a:defRPr kumimoji="0" lang="zh-CN" altLang="en-US" sz="21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00" b="0" i="0" u="none" strike="noStrike" kern="1200" cap="none" spc="150" normalizeH="0" baseline="0" noProof="1" dirty="0">
                <a:solidFill>
                  <a:schemeClr val="tx1"/>
                </a:solidFill>
                <a:uFillTx/>
                <a:latin typeface="华文楷体" panose="02010600040101010101" charset="-122"/>
                <a:ea typeface="华文楷体" panose="0201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2020/10/11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2020/10/11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2588281"/>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17" name="页脚占位符 16"/>
          <p:cNvSpPr>
            <a:spLocks noGrp="1"/>
          </p:cNvSpPr>
          <p:nvPr>
            <p:ph type="ftr" sz="quarter" idx="11"/>
            <p:custDataLst>
              <p:tags r:id="rId4"/>
            </p:custDataLst>
          </p:nvPr>
        </p:nvSpPr>
        <p:spPr>
          <a:xfrm>
            <a:off x="3087000" y="6349833"/>
            <a:ext cx="297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4000" b="1" i="0" u="none" strike="noStrike" kern="1200" cap="none" spc="200" normalizeH="0" baseline="0" noProof="1" dirty="0">
                <a:solidFill>
                  <a:schemeClr val="tx1"/>
                </a:solidFill>
                <a:uFillTx/>
                <a:latin typeface="华文楷体" panose="02010600040101010101" charset="-122"/>
                <a:ea typeface="华文楷体" panose="02010600040101010101"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285" y="1151890"/>
            <a:ext cx="8139430" cy="52884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800"/>
              </a:spcAft>
              <a:buFont typeface="Wingdings" panose="05000000000000000000" charset="0"/>
              <a:buChar char="Ø"/>
              <a:defRPr kumimoji="0" lang="zh-CN" altLang="en-US" sz="25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1pPr>
            <a:lvl2pPr marL="685800" marR="0" lvl="1" indent="-228600" algn="l" defTabSz="914400" rtl="0" eaLnBrk="1" fontAlgn="auto" latinLnBrk="0" hangingPunct="1">
              <a:lnSpc>
                <a:spcPct val="130000"/>
              </a:lnSpc>
              <a:spcBef>
                <a:spcPts val="0"/>
              </a:spcBef>
              <a:spcAft>
                <a:spcPts val="400"/>
              </a:spcAft>
              <a:buFont typeface="Wingdings" panose="05000000000000000000" charset="0"/>
              <a:buChar char="u"/>
              <a:tabLst>
                <a:tab pos="1609725" algn="l"/>
              </a:tabLst>
              <a:defRPr kumimoji="0" lang="zh-CN" altLang="en-US" sz="21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2pPr>
            <a:lvl3pPr marL="1143000" marR="0" lvl="2" indent="-228600" algn="l" defTabSz="914400" rtl="0" eaLnBrk="1" fontAlgn="auto" latinLnBrk="0" hangingPunct="1">
              <a:lnSpc>
                <a:spcPct val="100000"/>
              </a:lnSpc>
              <a:spcBef>
                <a:spcPts val="0"/>
              </a:spcBef>
              <a:spcAft>
                <a:spcPts val="400"/>
              </a:spcAft>
              <a:buFont typeface="Arial" panose="020B0604020202020204" pitchFamily="34" charset="0"/>
              <a:buChar char="•"/>
              <a:defRPr kumimoji="0" lang="zh-CN" altLang="en-US" sz="1700" b="0" i="0" u="none" strike="noStrike" kern="1200" cap="none" spc="150" normalizeH="0" baseline="0" noProof="1" dirty="0">
                <a:solidFill>
                  <a:schemeClr val="tx1"/>
                </a:solidFill>
                <a:uFillTx/>
                <a:latin typeface="华文楷体" panose="02010600040101010101" charset="-122"/>
                <a:ea typeface="华文楷体" panose="0201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3808730"/>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6" name="页脚占位符 5"/>
          <p:cNvSpPr>
            <a:spLocks noGrp="1"/>
          </p:cNvSpPr>
          <p:nvPr>
            <p:ph type="ftr" sz="quarter" idx="11"/>
            <p:custDataLst>
              <p:tags r:id="rId5"/>
            </p:custDataLst>
          </p:nvPr>
        </p:nvSpPr>
        <p:spPr>
          <a:xfrm>
            <a:off x="3087000" y="6349833"/>
            <a:ext cx="297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8" name="页脚占位符 7"/>
          <p:cNvSpPr>
            <a:spLocks noGrp="1"/>
          </p:cNvSpPr>
          <p:nvPr>
            <p:ph type="ftr" sz="quarter" idx="11"/>
            <p:custDataLst>
              <p:tags r:id="rId7"/>
            </p:custDataLst>
          </p:nvPr>
        </p:nvSpPr>
        <p:spPr>
          <a:xfrm>
            <a:off x="3087000" y="6349833"/>
            <a:ext cx="297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4" name="页脚占位符 3"/>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3" name="页脚占位符 2"/>
          <p:cNvSpPr>
            <a:spLocks noGrp="1"/>
          </p:cNvSpPr>
          <p:nvPr>
            <p:ph type="ftr" sz="quarter" idx="11"/>
            <p:custDataLst>
              <p:tags r:id="rId2"/>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3808730"/>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a:xfrm>
            <a:off x="659807" y="6349833"/>
            <a:ext cx="2025000" cy="316800"/>
          </a:xfrm>
        </p:spPr>
        <p:txBody>
          <a:bodyPr/>
          <a:lstStyle/>
          <a:p>
            <a:fld id="{9EFD9D74-47D9-4702-A33C-335B63B48DBF}" type="datetimeFigureOut">
              <a:rPr lang="zh-CN" altLang="en-US" smtClean="0"/>
              <a:t>2020/10/11</a:t>
            </a:fld>
            <a:endParaRPr lang="zh-CN" altLang="en-US" dirty="0"/>
          </a:p>
        </p:txBody>
      </p:sp>
      <p:sp>
        <p:nvSpPr>
          <p:cNvPr id="6" name="页脚占位符 5"/>
          <p:cNvSpPr>
            <a:spLocks noGrp="1"/>
          </p:cNvSpPr>
          <p:nvPr>
            <p:ph type="ftr" sz="quarter" idx="11"/>
            <p:custDataLst>
              <p:tags r:id="rId4"/>
            </p:custDataLst>
          </p:nvPr>
        </p:nvSpPr>
        <p:spPr>
          <a:xfrm>
            <a:off x="3087000" y="6349833"/>
            <a:ext cx="297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6457950" y="6349833"/>
            <a:ext cx="2025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4" name="页脚占位符 3"/>
          <p:cNvSpPr>
            <a:spLocks noGrp="1"/>
          </p:cNvSpPr>
          <p:nvPr>
            <p:ph type="ftr" sz="quarter" idx="11"/>
            <p:custDataLst>
              <p:tags r:id="rId2"/>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6457950" y="6349833"/>
            <a:ext cx="2025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4" name="页脚占位符 3"/>
          <p:cNvSpPr>
            <a:spLocks noGrp="1"/>
          </p:cNvSpPr>
          <p:nvPr>
            <p:ph type="ftr" sz="quarter" idx="11"/>
            <p:custDataLst>
              <p:tags r:id="rId2"/>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6457950" y="6349833"/>
            <a:ext cx="2025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6" name="页脚占位符 5"/>
          <p:cNvSpPr>
            <a:spLocks noGrp="1"/>
          </p:cNvSpPr>
          <p:nvPr>
            <p:ph type="ftr" sz="quarter" idx="11"/>
            <p:custDataLst>
              <p:tags r:id="rId5"/>
            </p:custDataLst>
          </p:nvPr>
        </p:nvSpPr>
        <p:spPr>
          <a:xfrm>
            <a:off x="3087000" y="6349833"/>
            <a:ext cx="297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8" name="页脚占位符 7"/>
          <p:cNvSpPr>
            <a:spLocks noGrp="1"/>
          </p:cNvSpPr>
          <p:nvPr>
            <p:ph type="ftr" sz="quarter" idx="11"/>
            <p:custDataLst>
              <p:tags r:id="rId7"/>
            </p:custDataLst>
          </p:nvPr>
        </p:nvSpPr>
        <p:spPr>
          <a:xfrm>
            <a:off x="3087000" y="6349833"/>
            <a:ext cx="297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4" name="页脚占位符 3"/>
          <p:cNvSpPr>
            <a:spLocks noGrp="1"/>
          </p:cNvSpPr>
          <p:nvPr>
            <p:ph type="ftr" sz="quarter" idx="11"/>
            <p:custDataLst>
              <p:tags r:id="rId3"/>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3" name="页脚占位符 2"/>
          <p:cNvSpPr>
            <a:spLocks noGrp="1"/>
          </p:cNvSpPr>
          <p:nvPr>
            <p:ph type="ftr" sz="quarter" idx="11"/>
            <p:custDataLst>
              <p:tags r:id="rId2"/>
            </p:custDataLst>
          </p:nvPr>
        </p:nvSpPr>
        <p:spPr>
          <a:xfrm>
            <a:off x="3087000" y="6349833"/>
            <a:ext cx="297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a:xfrm>
            <a:off x="659807" y="6349833"/>
            <a:ext cx="2025000" cy="316800"/>
          </a:xfrm>
        </p:spPr>
        <p:txBody>
          <a:bodyPr/>
          <a:lstStyle/>
          <a:p>
            <a:fld id="{9EFD9D74-47D9-4702-A33C-335B63B48DBF}" type="datetimeFigureOut">
              <a:rPr lang="zh-CN" altLang="en-US" smtClean="0"/>
              <a:t>2020/10/11</a:t>
            </a:fld>
            <a:endParaRPr lang="zh-CN" altLang="en-US" dirty="0"/>
          </a:p>
        </p:txBody>
      </p:sp>
      <p:sp>
        <p:nvSpPr>
          <p:cNvPr id="6" name="页脚占位符 5"/>
          <p:cNvSpPr>
            <a:spLocks noGrp="1"/>
          </p:cNvSpPr>
          <p:nvPr>
            <p:ph type="ftr" sz="quarter" idx="11"/>
            <p:custDataLst>
              <p:tags r:id="rId4"/>
            </p:custDataLst>
          </p:nvPr>
        </p:nvSpPr>
        <p:spPr>
          <a:xfrm>
            <a:off x="3087000" y="6349833"/>
            <a:ext cx="297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6457950" y="6349833"/>
            <a:ext cx="2025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0.xml"/><Relationship Id="rId18" Type="http://schemas.openxmlformats.org/officeDocument/2006/relationships/tags" Target="../tags/tag65.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64.xml"/><Relationship Id="rId2" Type="http://schemas.openxmlformats.org/officeDocument/2006/relationships/slideLayout" Target="../slideLayouts/slideLayout13.xml"/><Relationship Id="rId16" Type="http://schemas.openxmlformats.org/officeDocument/2006/relationships/tags" Target="../tags/tag63.xml"/><Relationship Id="rId20"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2.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21.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ags" Target="../tags/tag1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12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285" y="1152000"/>
            <a:ext cx="8139430" cy="52884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9147175" cy="1079500"/>
          </a:xfrm>
          <a:prstGeom prst="rect">
            <a:avLst/>
          </a:prstGeom>
          <a:solidFill>
            <a:srgbClr val="CF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userDrawn="1"/>
        </p:nvSpPr>
        <p:spPr>
          <a:xfrm rot="10800000">
            <a:off x="3336925" y="6587999"/>
            <a:ext cx="5810250" cy="278130"/>
          </a:xfrm>
          <a:prstGeom prst="homePlate">
            <a:avLst/>
          </a:prstGeom>
          <a:solidFill>
            <a:srgbClr val="CF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页脚占位符 16"/>
          <p:cNvSpPr>
            <a:spLocks noGrp="1"/>
          </p:cNvSpPr>
          <p:nvPr userDrawn="1">
            <p:custDataLst>
              <p:tags r:id="rId16"/>
            </p:custDataLst>
          </p:nvPr>
        </p:nvSpPr>
        <p:spPr>
          <a:xfrm>
            <a:off x="5508000" y="6588125"/>
            <a:ext cx="3604895" cy="278130"/>
          </a:xfrm>
          <a:prstGeom prst="rect">
            <a:avLst/>
          </a:prstGeom>
        </p:spPr>
        <p:txBody>
          <a:bodyPr vert="horz" lIns="91440" tIns="45720" rIns="91440" bIns="45720" rtlCol="0" anchor="ctr">
            <a:noAutofit/>
          </a:bodyPr>
          <a:lstStyle>
            <a:lvl1pPr>
              <a:defRPr sz="1600">
                <a:solidFill>
                  <a:schemeClr val="tx1"/>
                </a:solidFill>
                <a:latin typeface="华文行楷" panose="02010800040101010101" charset="-122"/>
                <a:ea typeface="华文行楷" panose="02010800040101010101" charset="-122"/>
                <a:cs typeface="华文行楷" panose="02010800040101010101" charset="-122"/>
              </a:defRPr>
            </a:lvl1pPr>
          </a:lstStyle>
          <a:p>
            <a:r>
              <a:rPr lang="en-US" altLang="zh-CN" i="1" dirty="0">
                <a:solidFill>
                  <a:schemeClr val="accent4">
                    <a:lumMod val="60000"/>
                    <a:lumOff val="40000"/>
                  </a:schemeClr>
                </a:solidFill>
                <a:effectLst>
                  <a:outerShdw blurRad="38100" dist="38100" dir="2700000" algn="tl">
                    <a:srgbClr val="000000">
                      <a:alpha val="43137"/>
                    </a:srgbClr>
                  </a:outerShdw>
                </a:effectLst>
                <a:latin typeface="华文楷体" panose="02010600040101010101" charset="-122"/>
                <a:ea typeface="华文楷体" panose="02010600040101010101" charset="-122"/>
              </a:rPr>
              <a:t> </a:t>
            </a:r>
            <a:r>
              <a:rPr lang="en-US" altLang="zh-CN" i="1" dirty="0">
                <a:solidFill>
                  <a:schemeClr val="bg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方正舒体" panose="02010601030101010101" pitchFamily="2" charset="-122"/>
              </a:rPr>
              <a:t> </a:t>
            </a:r>
            <a:r>
              <a:rPr lang="en-US" altLang="zh-CN" dirty="0">
                <a:solidFill>
                  <a:schemeClr val="tx1">
                    <a:lumMod val="95000"/>
                    <a:lumOff val="5000"/>
                  </a:schemeClr>
                </a:solidFill>
                <a:effectLst/>
                <a:latin typeface="Comic Sans MS" panose="030F0702030302020204" charset="0"/>
                <a:ea typeface="华文楷体" panose="02010600040101010101" charset="-122"/>
                <a:cs typeface="Comic Sans MS" panose="030F0702030302020204" charset="0"/>
                <a:sym typeface="+mn-ea"/>
              </a:rPr>
              <a:t>Natural  Language  Processing  Lab</a:t>
            </a:r>
            <a:endParaRPr lang="en-US" altLang="zh-CN" dirty="0">
              <a:solidFill>
                <a:schemeClr val="tx1">
                  <a:lumMod val="95000"/>
                  <a:lumOff val="5000"/>
                </a:schemeClr>
              </a:solidFill>
              <a:effectLst/>
              <a:latin typeface="Comic Sans MS" panose="030F0702030302020204" charset="0"/>
              <a:ea typeface="华文楷体" panose="02010600040101010101" charset="-122"/>
              <a:cs typeface="Comic Sans MS" panose="030F0702030302020204" charset="0"/>
            </a:endParaRPr>
          </a:p>
        </p:txBody>
      </p:sp>
      <p:sp>
        <p:nvSpPr>
          <p:cNvPr id="5" name="椭圆 4"/>
          <p:cNvSpPr/>
          <p:nvPr userDrawn="1"/>
        </p:nvSpPr>
        <p:spPr>
          <a:xfrm>
            <a:off x="288290" y="26670"/>
            <a:ext cx="1080135" cy="1026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toum"/>
          <p:cNvPicPr>
            <a:picLocks noChangeAspect="1"/>
          </p:cNvPicPr>
          <p:nvPr userDrawn="1"/>
        </p:nvPicPr>
        <p:blipFill>
          <a:blip r:embed="rId17"/>
          <a:stretch>
            <a:fillRect/>
          </a:stretch>
        </p:blipFill>
        <p:spPr>
          <a:xfrm>
            <a:off x="288290" y="17780"/>
            <a:ext cx="1080135" cy="10445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800"/>
        </a:spcAft>
        <a:buClr>
          <a:srgbClr val="C00000"/>
        </a:buClr>
        <a:buFont typeface="Wingdings" panose="05000000000000000000" charset="0"/>
        <a:buChar char="Ø"/>
        <a:defRPr sz="2700" u="none" strike="noStrike" kern="1200" cap="none" spc="150" normalizeH="0" baseline="0">
          <a:solidFill>
            <a:schemeClr val="tx1">
              <a:lumMod val="95000"/>
              <a:lumOff val="5000"/>
            </a:schemeClr>
          </a:solidFill>
          <a:uFillTx/>
          <a:latin typeface="华文楷体" panose="02010600040101010101" charset="-122"/>
          <a:ea typeface="华文楷体" panose="02010600040101010101" charset="-122"/>
          <a:cs typeface="+mn-cs"/>
        </a:defRPr>
      </a:lvl1pPr>
      <a:lvl2pPr marL="685800" indent="-228600" algn="l" defTabSz="914400" rtl="0" eaLnBrk="1" fontAlgn="auto" latinLnBrk="0" hangingPunct="1">
        <a:lnSpc>
          <a:spcPct val="130000"/>
        </a:lnSpc>
        <a:spcBef>
          <a:spcPts val="0"/>
        </a:spcBef>
        <a:spcAft>
          <a:spcPts val="400"/>
        </a:spcAft>
        <a:buClr>
          <a:srgbClr val="C00000"/>
        </a:buClr>
        <a:buSzPct val="80000"/>
        <a:buFont typeface="Wingdings" panose="05000000000000000000" charset="0"/>
        <a:buChar char="u"/>
        <a:tabLst>
          <a:tab pos="1609725" algn="l"/>
          <a:tab pos="1609725" algn="l"/>
          <a:tab pos="1609725" algn="l"/>
          <a:tab pos="1609725" algn="l"/>
        </a:tabLst>
        <a:defRPr sz="2100" u="none" strike="noStrike" kern="1200" cap="none" spc="150" normalizeH="0" baseline="0">
          <a:solidFill>
            <a:schemeClr val="tx1">
              <a:lumMod val="95000"/>
              <a:lumOff val="5000"/>
            </a:schemeClr>
          </a:solidFill>
          <a:uFillTx/>
          <a:latin typeface="华文楷体" panose="02010600040101010101" charset="-122"/>
          <a:ea typeface="华文楷体" panose="0201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700" u="none" strike="noStrike" kern="1200" cap="none" spc="150" normalizeH="0" baseline="0">
          <a:solidFill>
            <a:schemeClr val="tx1"/>
          </a:solidFill>
          <a:uFillTx/>
          <a:latin typeface="华文楷体" panose="02010600040101010101" charset="-122"/>
          <a:ea typeface="华文楷体" panose="0201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2020/10/11</a:t>
            </a:fld>
            <a:endParaRPr lang="zh-CN" altLang="en-US"/>
          </a:p>
        </p:txBody>
      </p:sp>
      <p:sp>
        <p:nvSpPr>
          <p:cNvPr id="5" name="页脚占位符 4"/>
          <p:cNvSpPr>
            <a:spLocks noGrp="1"/>
          </p:cNvSpPr>
          <p:nvPr>
            <p:ph type="ftr" sz="quarter" idx="3"/>
            <p:custDataLst>
              <p:tags r:id="rId16"/>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descr="n"/>
          <p:cNvPicPr>
            <a:picLocks noChangeAspect="1"/>
          </p:cNvPicPr>
          <p:nvPr userDrawn="1"/>
        </p:nvPicPr>
        <p:blipFill>
          <a:blip r:embed="rId19"/>
          <a:stretch>
            <a:fillRect/>
          </a:stretch>
        </p:blipFill>
        <p:spPr>
          <a:xfrm>
            <a:off x="-635" y="-59690"/>
            <a:ext cx="9144000" cy="6977228"/>
          </a:xfrm>
          <a:prstGeom prst="rect">
            <a:avLst/>
          </a:prstGeom>
        </p:spPr>
      </p:pic>
      <p:pic>
        <p:nvPicPr>
          <p:cNvPr id="9" name="图片 8" descr="m"/>
          <p:cNvPicPr>
            <a:picLocks noChangeAspect="1"/>
          </p:cNvPicPr>
          <p:nvPr userDrawn="1"/>
        </p:nvPicPr>
        <p:blipFill>
          <a:blip r:embed="rId20"/>
          <a:srcRect l="13500" r="2472"/>
          <a:stretch>
            <a:fillRect/>
          </a:stretch>
        </p:blipFill>
        <p:spPr>
          <a:xfrm>
            <a:off x="-635" y="1995805"/>
            <a:ext cx="3841750" cy="3075940"/>
          </a:xfrm>
          <a:prstGeom prst="rect">
            <a:avLst/>
          </a:prstGeom>
        </p:spPr>
      </p:pic>
      <p:sp>
        <p:nvSpPr>
          <p:cNvPr id="24" name="任意多边形 23"/>
          <p:cNvSpPr/>
          <p:nvPr/>
        </p:nvSpPr>
        <p:spPr>
          <a:xfrm>
            <a:off x="3292475" y="1896745"/>
            <a:ext cx="154940" cy="629920"/>
          </a:xfrm>
          <a:custGeom>
            <a:avLst/>
            <a:gdLst>
              <a:gd name="connisteX0" fmla="*/ 0 w 175260"/>
              <a:gd name="connsiteY0" fmla="*/ 68580 h 579120"/>
              <a:gd name="connisteX1" fmla="*/ 45720 w 175260"/>
              <a:gd name="connsiteY1" fmla="*/ 167640 h 579120"/>
              <a:gd name="connisteX2" fmla="*/ 99060 w 175260"/>
              <a:gd name="connsiteY2" fmla="*/ 297180 h 579120"/>
              <a:gd name="connisteX3" fmla="*/ 152400 w 175260"/>
              <a:gd name="connsiteY3" fmla="*/ 472440 h 579120"/>
              <a:gd name="connisteX4" fmla="*/ 167640 w 175260"/>
              <a:gd name="connsiteY4" fmla="*/ 541020 h 579120"/>
              <a:gd name="connisteX5" fmla="*/ 175260 w 175260"/>
              <a:gd name="connsiteY5" fmla="*/ 579120 h 579120"/>
              <a:gd name="connisteX6" fmla="*/ 167640 w 175260"/>
              <a:gd name="connsiteY6" fmla="*/ 441960 h 579120"/>
              <a:gd name="connisteX7" fmla="*/ 144780 w 175260"/>
              <a:gd name="connsiteY7" fmla="*/ 274320 h 579120"/>
              <a:gd name="connisteX8" fmla="*/ 114300 w 175260"/>
              <a:gd name="connsiteY8" fmla="*/ 99060 h 579120"/>
              <a:gd name="connisteX9" fmla="*/ 91440 w 175260"/>
              <a:gd name="connsiteY9" fmla="*/ 0 h 579120"/>
              <a:gd name="connisteX10" fmla="*/ 0 w 175260"/>
              <a:gd name="connsiteY10" fmla="*/ 68580 h 5791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75260" h="579120">
                <a:moveTo>
                  <a:pt x="0" y="68580"/>
                </a:moveTo>
                <a:lnTo>
                  <a:pt x="45720" y="167640"/>
                </a:lnTo>
                <a:lnTo>
                  <a:pt x="99060" y="297180"/>
                </a:lnTo>
                <a:lnTo>
                  <a:pt x="152400" y="472440"/>
                </a:lnTo>
                <a:lnTo>
                  <a:pt x="167640" y="541020"/>
                </a:lnTo>
                <a:lnTo>
                  <a:pt x="175260" y="579120"/>
                </a:lnTo>
                <a:lnTo>
                  <a:pt x="167640" y="441960"/>
                </a:lnTo>
                <a:lnTo>
                  <a:pt x="144780" y="274320"/>
                </a:lnTo>
                <a:lnTo>
                  <a:pt x="114300" y="99060"/>
                </a:lnTo>
                <a:lnTo>
                  <a:pt x="91440" y="0"/>
                </a:lnTo>
                <a:lnTo>
                  <a:pt x="0" y="68580"/>
                </a:lnTo>
                <a:close/>
              </a:path>
            </a:pathLst>
          </a:custGeom>
          <a:solidFill>
            <a:srgbClr val="CD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3131820" y="2526030"/>
            <a:ext cx="415925" cy="2545715"/>
          </a:xfrm>
          <a:custGeom>
            <a:avLst/>
            <a:gdLst>
              <a:gd name="connisteX0" fmla="*/ 350520 w 457200"/>
              <a:gd name="connsiteY0" fmla="*/ 0 h 2476500"/>
              <a:gd name="connisteX1" fmla="*/ 381000 w 457200"/>
              <a:gd name="connsiteY1" fmla="*/ 190500 h 2476500"/>
              <a:gd name="connisteX2" fmla="*/ 381000 w 457200"/>
              <a:gd name="connsiteY2" fmla="*/ 381000 h 2476500"/>
              <a:gd name="connisteX3" fmla="*/ 381000 w 457200"/>
              <a:gd name="connsiteY3" fmla="*/ 548640 h 2476500"/>
              <a:gd name="connisteX4" fmla="*/ 381000 w 457200"/>
              <a:gd name="connsiteY4" fmla="*/ 769620 h 2476500"/>
              <a:gd name="connisteX5" fmla="*/ 350520 w 457200"/>
              <a:gd name="connsiteY5" fmla="*/ 1043940 h 2476500"/>
              <a:gd name="connisteX6" fmla="*/ 327660 w 457200"/>
              <a:gd name="connsiteY6" fmla="*/ 1303020 h 2476500"/>
              <a:gd name="connisteX7" fmla="*/ 259080 w 457200"/>
              <a:gd name="connsiteY7" fmla="*/ 1691640 h 2476500"/>
              <a:gd name="connisteX8" fmla="*/ 167640 w 457200"/>
              <a:gd name="connsiteY8" fmla="*/ 2034540 h 2476500"/>
              <a:gd name="connisteX9" fmla="*/ 99060 w 457200"/>
              <a:gd name="connsiteY9" fmla="*/ 2225040 h 2476500"/>
              <a:gd name="connisteX10" fmla="*/ 30480 w 457200"/>
              <a:gd name="connsiteY10" fmla="*/ 2415540 h 2476500"/>
              <a:gd name="connisteX11" fmla="*/ 0 w 457200"/>
              <a:gd name="connsiteY11" fmla="*/ 2476500 h 2476500"/>
              <a:gd name="connisteX12" fmla="*/ 327660 w 457200"/>
              <a:gd name="connsiteY12" fmla="*/ 2461260 h 2476500"/>
              <a:gd name="connisteX13" fmla="*/ 457200 w 457200"/>
              <a:gd name="connsiteY13" fmla="*/ 22860 h 2476500"/>
              <a:gd name="connisteX14" fmla="*/ 350520 w 457200"/>
              <a:gd name="connsiteY14"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457200" h="2476500">
                <a:moveTo>
                  <a:pt x="350520" y="0"/>
                </a:moveTo>
                <a:lnTo>
                  <a:pt x="381000" y="190500"/>
                </a:lnTo>
                <a:lnTo>
                  <a:pt x="381000" y="381000"/>
                </a:lnTo>
                <a:lnTo>
                  <a:pt x="381000" y="548640"/>
                </a:lnTo>
                <a:lnTo>
                  <a:pt x="381000" y="769620"/>
                </a:lnTo>
                <a:lnTo>
                  <a:pt x="350520" y="1043940"/>
                </a:lnTo>
                <a:lnTo>
                  <a:pt x="327660" y="1303020"/>
                </a:lnTo>
                <a:lnTo>
                  <a:pt x="259080" y="1691640"/>
                </a:lnTo>
                <a:lnTo>
                  <a:pt x="167640" y="2034540"/>
                </a:lnTo>
                <a:lnTo>
                  <a:pt x="99060" y="2225040"/>
                </a:lnTo>
                <a:lnTo>
                  <a:pt x="30480" y="2415540"/>
                </a:lnTo>
                <a:lnTo>
                  <a:pt x="0" y="2476500"/>
                </a:lnTo>
                <a:lnTo>
                  <a:pt x="327660" y="2461260"/>
                </a:lnTo>
                <a:lnTo>
                  <a:pt x="457200" y="22860"/>
                </a:lnTo>
                <a:lnTo>
                  <a:pt x="35052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176905" y="1890395"/>
            <a:ext cx="802005" cy="3353435"/>
          </a:xfrm>
          <a:custGeom>
            <a:avLst/>
            <a:gdLst>
              <a:gd name="connisteX0" fmla="*/ 215900 w 802005"/>
              <a:gd name="connsiteY0" fmla="*/ 113030 h 3353435"/>
              <a:gd name="connisteX1" fmla="*/ 267335 w 802005"/>
              <a:gd name="connsiteY1" fmla="*/ 431800 h 3353435"/>
              <a:gd name="connisteX2" fmla="*/ 277495 w 802005"/>
              <a:gd name="connsiteY2" fmla="*/ 627380 h 3353435"/>
              <a:gd name="connisteX3" fmla="*/ 401320 w 802005"/>
              <a:gd name="connsiteY3" fmla="*/ 709930 h 3353435"/>
              <a:gd name="connisteX4" fmla="*/ 328930 w 802005"/>
              <a:gd name="connsiteY4" fmla="*/ 678815 h 3353435"/>
              <a:gd name="connisteX5" fmla="*/ 328930 w 802005"/>
              <a:gd name="connsiteY5" fmla="*/ 1553210 h 3353435"/>
              <a:gd name="connisteX6" fmla="*/ 215900 w 802005"/>
              <a:gd name="connsiteY6" fmla="*/ 2684780 h 3353435"/>
              <a:gd name="connisteX7" fmla="*/ 0 w 802005"/>
              <a:gd name="connsiteY7" fmla="*/ 3229610 h 3353435"/>
              <a:gd name="connisteX8" fmla="*/ 802005 w 802005"/>
              <a:gd name="connsiteY8" fmla="*/ 3353435 h 3353435"/>
              <a:gd name="connisteX9" fmla="*/ 709930 w 802005"/>
              <a:gd name="connsiteY9" fmla="*/ 0 h 3353435"/>
              <a:gd name="connisteX10" fmla="*/ 215900 w 802005"/>
              <a:gd name="connsiteY10" fmla="*/ 113030 h 335343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802005" h="3353435">
                <a:moveTo>
                  <a:pt x="215900" y="113030"/>
                </a:moveTo>
                <a:lnTo>
                  <a:pt x="267335" y="431800"/>
                </a:lnTo>
                <a:lnTo>
                  <a:pt x="277495" y="627380"/>
                </a:lnTo>
                <a:lnTo>
                  <a:pt x="401320" y="709930"/>
                </a:lnTo>
                <a:lnTo>
                  <a:pt x="328930" y="678815"/>
                </a:lnTo>
                <a:lnTo>
                  <a:pt x="328930" y="1553210"/>
                </a:lnTo>
                <a:lnTo>
                  <a:pt x="215900" y="2684780"/>
                </a:lnTo>
                <a:lnTo>
                  <a:pt x="0" y="3229610"/>
                </a:lnTo>
                <a:lnTo>
                  <a:pt x="802005" y="3353435"/>
                </a:lnTo>
                <a:lnTo>
                  <a:pt x="709930" y="0"/>
                </a:lnTo>
                <a:lnTo>
                  <a:pt x="215900" y="1130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5516245" y="648000"/>
            <a:ext cx="3270885" cy="551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descr="toum"/>
          <p:cNvPicPr>
            <a:picLocks noChangeAspect="1"/>
          </p:cNvPicPr>
          <p:nvPr userDrawn="1"/>
        </p:nvPicPr>
        <p:blipFill>
          <a:blip r:embed="rId21"/>
          <a:stretch>
            <a:fillRect/>
          </a:stretch>
        </p:blipFill>
        <p:spPr>
          <a:xfrm>
            <a:off x="5665470" y="144145"/>
            <a:ext cx="1151890" cy="1151890"/>
          </a:xfrm>
          <a:prstGeom prst="rect">
            <a:avLst/>
          </a:prstGeom>
        </p:spPr>
      </p:pic>
      <p:sp>
        <p:nvSpPr>
          <p:cNvPr id="10" name="矩形 9"/>
          <p:cNvSpPr/>
          <p:nvPr userDrawn="1"/>
        </p:nvSpPr>
        <p:spPr>
          <a:xfrm>
            <a:off x="3492000" y="3384000"/>
            <a:ext cx="102870" cy="3289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80000">
            <a:off x="3364865" y="1845310"/>
            <a:ext cx="66040" cy="163830"/>
          </a:xfrm>
          <a:custGeom>
            <a:avLst/>
            <a:gdLst>
              <a:gd name="connisteX0" fmla="*/ 0 w 66040"/>
              <a:gd name="connsiteY0" fmla="*/ 8255 h 163830"/>
              <a:gd name="connisteX1" fmla="*/ 33020 w 66040"/>
              <a:gd name="connsiteY1" fmla="*/ 163830 h 163830"/>
              <a:gd name="connisteX2" fmla="*/ 66040 w 66040"/>
              <a:gd name="connsiteY2" fmla="*/ 0 h 163830"/>
              <a:gd name="connisteX3" fmla="*/ 0 w 66040"/>
              <a:gd name="connsiteY3" fmla="*/ 8255 h 163830"/>
            </a:gdLst>
            <a:ahLst/>
            <a:cxnLst>
              <a:cxn ang="0">
                <a:pos x="connisteX0" y="connsiteY0"/>
              </a:cxn>
              <a:cxn ang="0">
                <a:pos x="connisteX1" y="connsiteY1"/>
              </a:cxn>
              <a:cxn ang="0">
                <a:pos x="connisteX2" y="connsiteY2"/>
              </a:cxn>
              <a:cxn ang="0">
                <a:pos x="connisteX3" y="connsiteY3"/>
              </a:cxn>
            </a:cxnLst>
            <a:rect l="l" t="t" r="r" b="b"/>
            <a:pathLst>
              <a:path w="66040" h="163830">
                <a:moveTo>
                  <a:pt x="0" y="8255"/>
                </a:moveTo>
                <a:lnTo>
                  <a:pt x="33020" y="163830"/>
                </a:lnTo>
                <a:lnTo>
                  <a:pt x="66040" y="0"/>
                </a:lnTo>
                <a:lnTo>
                  <a:pt x="0" y="8255"/>
                </a:lnTo>
                <a:close/>
              </a:path>
            </a:pathLst>
          </a:cu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285" y="1152000"/>
            <a:ext cx="8139430" cy="52884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9147175" cy="1079500"/>
          </a:xfrm>
          <a:prstGeom prst="rect">
            <a:avLst/>
          </a:prstGeom>
          <a:solidFill>
            <a:srgbClr val="CF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userDrawn="1"/>
        </p:nvSpPr>
        <p:spPr>
          <a:xfrm rot="10800000">
            <a:off x="3336925" y="6587999"/>
            <a:ext cx="5810250" cy="278130"/>
          </a:xfrm>
          <a:prstGeom prst="homePlate">
            <a:avLst/>
          </a:prstGeom>
          <a:solidFill>
            <a:srgbClr val="CF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288290" y="26670"/>
            <a:ext cx="1080135" cy="1026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toum"/>
          <p:cNvPicPr>
            <a:picLocks noChangeAspect="1"/>
          </p:cNvPicPr>
          <p:nvPr userDrawn="1"/>
        </p:nvPicPr>
        <p:blipFill>
          <a:blip r:embed="rId17"/>
          <a:stretch>
            <a:fillRect/>
          </a:stretch>
        </p:blipFill>
        <p:spPr>
          <a:xfrm>
            <a:off x="288290" y="17780"/>
            <a:ext cx="1080135" cy="1044575"/>
          </a:xfrm>
          <a:prstGeom prst="rect">
            <a:avLst/>
          </a:prstGeom>
        </p:spPr>
      </p:pic>
      <p:sp>
        <p:nvSpPr>
          <p:cNvPr id="10" name="页脚占位符 16"/>
          <p:cNvSpPr>
            <a:spLocks noGrp="1"/>
          </p:cNvSpPr>
          <p:nvPr userDrawn="1">
            <p:custDataLst>
              <p:tags r:id="rId16"/>
            </p:custDataLst>
          </p:nvPr>
        </p:nvSpPr>
        <p:spPr>
          <a:xfrm>
            <a:off x="5508000" y="6588125"/>
            <a:ext cx="3604895" cy="278130"/>
          </a:xfrm>
          <a:prstGeom prst="rect">
            <a:avLst/>
          </a:prstGeom>
        </p:spPr>
        <p:txBody>
          <a:bodyPr vert="horz" lIns="91440" tIns="45720" rIns="91440" bIns="45720" rtlCol="0" anchor="ctr">
            <a:noAutofit/>
          </a:bodyPr>
          <a:lstStyle>
            <a:lvl1pPr>
              <a:defRPr sz="1600">
                <a:solidFill>
                  <a:schemeClr val="tx1"/>
                </a:solidFill>
                <a:latin typeface="华文行楷" panose="02010800040101010101" charset="-122"/>
                <a:ea typeface="华文行楷" panose="02010800040101010101" charset="-122"/>
                <a:cs typeface="华文行楷" panose="02010800040101010101" charset="-122"/>
              </a:defRPr>
            </a:lvl1pPr>
          </a:lstStyle>
          <a:p>
            <a:r>
              <a:rPr lang="en-US" altLang="zh-CN" i="1" dirty="0">
                <a:solidFill>
                  <a:schemeClr val="accent4">
                    <a:lumMod val="60000"/>
                    <a:lumOff val="40000"/>
                  </a:schemeClr>
                </a:solidFill>
                <a:effectLst>
                  <a:outerShdw blurRad="38100" dist="38100" dir="2700000" algn="tl">
                    <a:srgbClr val="000000">
                      <a:alpha val="43137"/>
                    </a:srgbClr>
                  </a:outerShdw>
                </a:effectLst>
                <a:latin typeface="华文楷体" panose="02010600040101010101" charset="-122"/>
                <a:ea typeface="华文楷体" panose="02010600040101010101" charset="-122"/>
              </a:rPr>
              <a:t> </a:t>
            </a:r>
            <a:r>
              <a:rPr lang="en-US" altLang="zh-CN" i="1" dirty="0">
                <a:solidFill>
                  <a:schemeClr val="bg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方正舒体" panose="02010601030101010101" pitchFamily="2" charset="-122"/>
              </a:rPr>
              <a:t> </a:t>
            </a:r>
            <a:r>
              <a:rPr lang="en-US" altLang="zh-CN" dirty="0">
                <a:solidFill>
                  <a:schemeClr val="tx1">
                    <a:lumMod val="95000"/>
                    <a:lumOff val="5000"/>
                  </a:schemeClr>
                </a:solidFill>
                <a:effectLst/>
                <a:latin typeface="Comic Sans MS" panose="030F0702030302020204" charset="0"/>
                <a:ea typeface="华文楷体" panose="02010600040101010101" charset="-122"/>
                <a:cs typeface="Comic Sans MS" panose="030F0702030302020204" charset="0"/>
                <a:sym typeface="+mn-ea"/>
              </a:rPr>
              <a:t>Natural  Language  Processing  Lab</a:t>
            </a:r>
            <a:endParaRPr lang="en-US" altLang="zh-CN" dirty="0">
              <a:solidFill>
                <a:schemeClr val="tx1">
                  <a:lumMod val="95000"/>
                  <a:lumOff val="5000"/>
                </a:schemeClr>
              </a:solidFill>
              <a:effectLst/>
              <a:latin typeface="Comic Sans MS" panose="030F0702030302020204" charset="0"/>
              <a:ea typeface="华文楷体" panose="02010600040101010101" charset="-122"/>
              <a:cs typeface="Comic Sans MS" panose="030F070203030202020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800"/>
        </a:spcAft>
        <a:buClr>
          <a:srgbClr val="C00000"/>
        </a:buClr>
        <a:buFont typeface="Wingdings" panose="05000000000000000000" charset="0"/>
        <a:buChar char="Ø"/>
        <a:defRPr sz="2700" u="none" strike="noStrike" kern="1200" cap="none" spc="150" normalizeH="0" baseline="0">
          <a:solidFill>
            <a:schemeClr val="tx1">
              <a:lumMod val="95000"/>
              <a:lumOff val="5000"/>
            </a:schemeClr>
          </a:solidFill>
          <a:uFillTx/>
          <a:latin typeface="华文楷体" panose="02010600040101010101" charset="-122"/>
          <a:ea typeface="华文楷体" panose="02010600040101010101" charset="-122"/>
          <a:cs typeface="+mn-cs"/>
        </a:defRPr>
      </a:lvl1pPr>
      <a:lvl2pPr marL="685800" indent="-228600" algn="l" defTabSz="914400" rtl="0" eaLnBrk="1" fontAlgn="auto" latinLnBrk="0" hangingPunct="1">
        <a:lnSpc>
          <a:spcPct val="130000"/>
        </a:lnSpc>
        <a:spcBef>
          <a:spcPts val="0"/>
        </a:spcBef>
        <a:spcAft>
          <a:spcPts val="400"/>
        </a:spcAft>
        <a:buClr>
          <a:srgbClr val="C00000"/>
        </a:buClr>
        <a:buSzPct val="80000"/>
        <a:buFont typeface="Wingdings" panose="05000000000000000000" charset="0"/>
        <a:buChar char="u"/>
        <a:tabLst>
          <a:tab pos="1609725" algn="l"/>
          <a:tab pos="1609725" algn="l"/>
          <a:tab pos="1609725" algn="l"/>
          <a:tab pos="1609725" algn="l"/>
        </a:tabLst>
        <a:defRPr sz="2100" u="none" strike="noStrike" kern="1200" cap="none" spc="150" normalizeH="0" baseline="0">
          <a:solidFill>
            <a:schemeClr val="tx1">
              <a:lumMod val="95000"/>
              <a:lumOff val="5000"/>
            </a:schemeClr>
          </a:solidFill>
          <a:uFillTx/>
          <a:latin typeface="华文楷体" panose="02010600040101010101" charset="-122"/>
          <a:ea typeface="华文楷体" panose="02010600040101010101" charset="-122"/>
          <a:cs typeface="+mn-cs"/>
        </a:defRPr>
      </a:lvl2pPr>
      <a:lvl3pPr marL="1143000" indent="-228600" algn="l" defTabSz="914400" rtl="0" eaLnBrk="1" fontAlgn="auto" latinLnBrk="0" hangingPunct="1">
        <a:lnSpc>
          <a:spcPct val="100000"/>
        </a:lnSpc>
        <a:spcBef>
          <a:spcPts val="0"/>
        </a:spcBef>
        <a:spcAft>
          <a:spcPts val="400"/>
        </a:spcAft>
        <a:buFont typeface="Arial" panose="020B0604020202020204" pitchFamily="34" charset="0"/>
        <a:buChar char="•"/>
        <a:defRPr sz="1700" u="none" strike="noStrike" kern="1200" cap="none" spc="150" normalizeH="0" baseline="0">
          <a:solidFill>
            <a:schemeClr val="tx1"/>
          </a:solidFill>
          <a:uFillTx/>
          <a:latin typeface="华文楷体" panose="02010600040101010101" charset="-122"/>
          <a:ea typeface="华文楷体" panose="0201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8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8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190.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9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92.xml"/><Relationship Id="rId5" Type="http://schemas.openxmlformats.org/officeDocument/2006/relationships/image" Target="../media/image20.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19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9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19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19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199.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tags" Target="../tags/tag200.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0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2.xml"/><Relationship Id="rId1" Type="http://schemas.openxmlformats.org/officeDocument/2006/relationships/themeOverride" Target="../theme/themeOverride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8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7.xml"/><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188.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标题 5"/>
          <p:cNvSpPr>
            <a:spLocks noGrp="1"/>
          </p:cNvSpPr>
          <p:nvPr>
            <p:ph type="ctrTitle"/>
          </p:nvPr>
        </p:nvSpPr>
        <p:spPr>
          <a:xfrm>
            <a:off x="3899972" y="2012828"/>
            <a:ext cx="4690110" cy="812702"/>
          </a:xfrm>
        </p:spPr>
        <p:txBody>
          <a:bodyPr/>
          <a:lstStyle/>
          <a:p>
            <a:r>
              <a:rPr lang="zh-CN" altLang="zh-CN" sz="3200" b="1" dirty="0">
                <a:effectLst/>
              </a:rPr>
              <a:t>基于</a:t>
            </a:r>
            <a:r>
              <a:rPr lang="zh-CN" altLang="en-US" sz="3200" b="1" dirty="0">
                <a:effectLst/>
              </a:rPr>
              <a:t>联合选择机制</a:t>
            </a:r>
            <a:r>
              <a:rPr lang="zh-CN" altLang="zh-CN" sz="3200" b="1" dirty="0">
                <a:effectLst/>
              </a:rPr>
              <a:t>的</a:t>
            </a:r>
            <a:r>
              <a:rPr lang="zh-CN" altLang="en-US" sz="3200" b="1" dirty="0">
                <a:effectLst/>
              </a:rPr>
              <a:t>篇章级</a:t>
            </a:r>
            <a:r>
              <a:rPr lang="zh-CN" altLang="zh-CN" sz="3200" b="1" dirty="0">
                <a:effectLst/>
              </a:rPr>
              <a:t>神经机器翻译</a:t>
            </a:r>
            <a:endParaRPr lang="zh-CN" altLang="en-US" sz="3200" b="1" spc="0" dirty="0">
              <a:solidFill>
                <a:srgbClr val="000000"/>
              </a:solidFill>
              <a:effectLst/>
              <a:latin typeface="华文楷体" panose="02010600040101010101" charset="-122"/>
              <a:ea typeface="华文楷体" panose="02010600040101010101" charset="-122"/>
              <a:cs typeface="+mn-cs"/>
              <a:sym typeface="+mn-ea"/>
            </a:endParaRPr>
          </a:p>
        </p:txBody>
      </p:sp>
      <p:sp>
        <p:nvSpPr>
          <p:cNvPr id="29699" name="文本框 4"/>
          <p:cNvSpPr txBox="1"/>
          <p:nvPr/>
        </p:nvSpPr>
        <p:spPr>
          <a:xfrm>
            <a:off x="4884520" y="4345153"/>
            <a:ext cx="2721013" cy="369332"/>
          </a:xfrm>
          <a:prstGeom prst="rect">
            <a:avLst/>
          </a:prstGeom>
          <a:noFill/>
          <a:ln w="9525">
            <a:noFill/>
          </a:ln>
        </p:spPr>
        <p:txBody>
          <a:bodyPr wrap="square" anchor="t">
            <a:spAutoFit/>
          </a:bodyPr>
          <a:lstStyle/>
          <a:p>
            <a:pPr algn="ctr"/>
            <a:r>
              <a:rPr lang="zh-CN" altLang="en-US" dirty="0"/>
              <a:t>报告人：</a:t>
            </a:r>
            <a:r>
              <a:rPr lang="zh-CN" altLang="zh-CN" dirty="0"/>
              <a:t>陈林卿</a:t>
            </a:r>
            <a:endParaRPr lang="zh-CN" altLang="en-US" sz="2400" b="1" dirty="0">
              <a:solidFill>
                <a:srgbClr val="000000"/>
              </a:solidFill>
              <a:latin typeface="华文楷体" panose="02010600040101010101" charset="-122"/>
              <a:ea typeface="华文楷体" panose="02010600040101010101" charset="-122"/>
              <a:cs typeface="华文楷体" panose="02010600040101010101" charset="-122"/>
            </a:endParaRPr>
          </a:p>
        </p:txBody>
      </p:sp>
      <p:sp>
        <p:nvSpPr>
          <p:cNvPr id="2" name="日期占位符 1"/>
          <p:cNvSpPr>
            <a:spLocks noGrp="1"/>
          </p:cNvSpPr>
          <p:nvPr>
            <p:ph type="dt" sz="half" idx="10"/>
          </p:nvPr>
        </p:nvSpPr>
        <p:spPr>
          <a:xfrm>
            <a:off x="3944261" y="5143863"/>
            <a:ext cx="4601532" cy="703972"/>
          </a:xfrm>
        </p:spPr>
        <p:txBody>
          <a:bodyPr>
            <a:normAutofit/>
          </a:bodyPr>
          <a:lstStyle/>
          <a:p>
            <a:pPr algn="ctr"/>
            <a:r>
              <a:rPr lang="zh-CN" altLang="en-US" sz="1800" b="1" dirty="0">
                <a:solidFill>
                  <a:srgbClr val="000000"/>
                </a:solidFill>
                <a:latin typeface="华文楷体" panose="02010600040101010101" charset="-122"/>
                <a:ea typeface="华文楷体" panose="02010600040101010101" charset="-122"/>
                <a:cs typeface="华文楷体" panose="02010600040101010101" charset="-122"/>
              </a:rPr>
              <a:t>苏州大学 自然语言处理实验室</a:t>
            </a:r>
            <a:endParaRPr lang="en-US" altLang="zh-CN" sz="1800" b="1" dirty="0">
              <a:solidFill>
                <a:srgbClr val="000000"/>
              </a:solidFill>
              <a:latin typeface="华文楷体" panose="02010600040101010101" charset="-122"/>
              <a:ea typeface="华文楷体" panose="02010600040101010101" charset="-122"/>
              <a:cs typeface="华文楷体" panose="02010600040101010101" charset="-122"/>
            </a:endParaRPr>
          </a:p>
          <a:p>
            <a:pPr algn="ctr"/>
            <a:r>
              <a:rPr lang="en-US" altLang="zh-CN" sz="1600" b="1" dirty="0">
                <a:solidFill>
                  <a:srgbClr val="000000"/>
                </a:solidFill>
                <a:latin typeface="华文楷体" panose="02010600040101010101" charset="-122"/>
                <a:ea typeface="华文楷体" panose="02010600040101010101" charset="-122"/>
                <a:cs typeface="华文楷体" panose="02010600040101010101" charset="-122"/>
              </a:rPr>
              <a:t>2020</a:t>
            </a:r>
            <a:r>
              <a:rPr lang="zh-CN" altLang="en-US" sz="1600" b="1" dirty="0">
                <a:solidFill>
                  <a:srgbClr val="000000"/>
                </a:solidFill>
                <a:latin typeface="华文楷体" panose="02010600040101010101" charset="-122"/>
                <a:ea typeface="华文楷体" panose="02010600040101010101" charset="-122"/>
                <a:cs typeface="华文楷体" panose="02010600040101010101" charset="-122"/>
              </a:rPr>
              <a:t>年</a:t>
            </a:r>
            <a:r>
              <a:rPr lang="en-US" altLang="zh-CN" sz="1600" b="1" dirty="0">
                <a:solidFill>
                  <a:srgbClr val="000000"/>
                </a:solidFill>
                <a:latin typeface="华文楷体" panose="02010600040101010101" charset="-122"/>
                <a:ea typeface="华文楷体" panose="02010600040101010101" charset="-122"/>
                <a:cs typeface="华文楷体" panose="02010600040101010101" charset="-122"/>
              </a:rPr>
              <a:t>10</a:t>
            </a:r>
            <a:r>
              <a:rPr lang="zh-CN" altLang="en-US" sz="1600" b="1" dirty="0">
                <a:solidFill>
                  <a:srgbClr val="000000"/>
                </a:solidFill>
                <a:latin typeface="华文楷体" panose="02010600040101010101" charset="-122"/>
                <a:ea typeface="华文楷体" panose="02010600040101010101" charset="-122"/>
                <a:cs typeface="华文楷体" panose="02010600040101010101" charset="-122"/>
              </a:rPr>
              <a:t>月</a:t>
            </a:r>
            <a:r>
              <a:rPr lang="en-US" altLang="zh-CN" sz="1600" b="1" dirty="0">
                <a:solidFill>
                  <a:srgbClr val="000000"/>
                </a:solidFill>
                <a:latin typeface="华文楷体" panose="02010600040101010101" charset="-122"/>
                <a:ea typeface="华文楷体" panose="02010600040101010101" charset="-122"/>
                <a:cs typeface="华文楷体" panose="02010600040101010101" charset="-122"/>
              </a:rPr>
              <a:t>11</a:t>
            </a:r>
            <a:r>
              <a:rPr lang="zh-CN" altLang="en-US" sz="1600" b="1" dirty="0">
                <a:solidFill>
                  <a:srgbClr val="000000"/>
                </a:solidFill>
                <a:latin typeface="华文楷体" panose="02010600040101010101" charset="-122"/>
                <a:ea typeface="华文楷体" panose="02010600040101010101" charset="-122"/>
                <a:cs typeface="华文楷体" panose="02010600040101010101" charset="-122"/>
              </a:rPr>
              <a:t>日</a:t>
            </a:r>
          </a:p>
        </p:txBody>
      </p:sp>
    </p:spTree>
    <p:custDataLst>
      <p:tags r:id="rId1"/>
    </p:custDataLst>
  </p:cSld>
  <p:clrMapOvr>
    <a:masterClrMapping/>
  </p:clrMapOvr>
  <p:transition advTm="1521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4075" y="288290"/>
            <a:ext cx="2355215" cy="647700"/>
          </a:xfrm>
        </p:spPr>
        <p:txBody>
          <a:bodyPr/>
          <a:lstStyle/>
          <a:p>
            <a:r>
              <a:rPr dirty="0"/>
              <a:t>研究</a:t>
            </a:r>
            <a:r>
              <a:rPr lang="zh-CN" altLang="en-US" dirty="0"/>
              <a:t>内容</a:t>
            </a:r>
            <a:endParaRPr dirty="0"/>
          </a:p>
        </p:txBody>
      </p:sp>
      <p:sp>
        <p:nvSpPr>
          <p:cNvPr id="3" name="内容占位符 2"/>
          <p:cNvSpPr>
            <a:spLocks noGrp="1"/>
          </p:cNvSpPr>
          <p:nvPr>
            <p:ph idx="1"/>
          </p:nvPr>
        </p:nvSpPr>
        <p:spPr>
          <a:xfrm>
            <a:off x="955290" y="1760730"/>
            <a:ext cx="7257532" cy="563245"/>
          </a:xfrm>
        </p:spPr>
        <p:txBody>
          <a:bodyPr/>
          <a:lstStyle/>
          <a:p>
            <a:r>
              <a:rPr lang="zh-CN" altLang="en-US" dirty="0"/>
              <a:t>由词级表达形式获取句向量</a:t>
            </a:r>
            <a:r>
              <a:rPr lang="en-US" altLang="zh-CN" dirty="0"/>
              <a:t>/</a:t>
            </a:r>
            <a:r>
              <a:rPr lang="zh-CN" altLang="en-US" dirty="0"/>
              <a:t>句级表达形式</a:t>
            </a:r>
            <a:endParaRPr dirty="0"/>
          </a:p>
        </p:txBody>
      </p:sp>
      <p:sp>
        <p:nvSpPr>
          <p:cNvPr id="20" name="文本框 19"/>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10</a:t>
            </a:r>
          </a:p>
        </p:txBody>
      </p:sp>
      <p:pic>
        <p:nvPicPr>
          <p:cNvPr id="12" name="图片 11">
            <a:extLst>
              <a:ext uri="{FF2B5EF4-FFF2-40B4-BE49-F238E27FC236}">
                <a16:creationId xmlns:a16="http://schemas.microsoft.com/office/drawing/2014/main" id="{AFDE78F2-6FD5-4AB5-A34E-3E90DEDCCE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67686" y="2444134"/>
            <a:ext cx="6032739" cy="3221372"/>
          </a:xfrm>
          <a:prstGeom prst="rect">
            <a:avLst/>
          </a:prstGeom>
          <a:noFill/>
          <a:ln>
            <a:noFill/>
          </a:ln>
        </p:spPr>
      </p:pic>
      <p:pic>
        <p:nvPicPr>
          <p:cNvPr id="5" name="图片 4" descr="图片包含 文本&#10;&#10;描述已自动生成">
            <a:extLst>
              <a:ext uri="{FF2B5EF4-FFF2-40B4-BE49-F238E27FC236}">
                <a16:creationId xmlns:a16="http://schemas.microsoft.com/office/drawing/2014/main" id="{D265FB20-AD48-45F2-A7B8-9A2CAC606F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8850" y="5771216"/>
            <a:ext cx="3270449" cy="563244"/>
          </a:xfrm>
          <a:prstGeom prst="rect">
            <a:avLst/>
          </a:prstGeom>
        </p:spPr>
      </p:pic>
      <p:pic>
        <p:nvPicPr>
          <p:cNvPr id="7" name="图片 6" descr="图片包含 文本&#10;&#10;描述已自动生成">
            <a:extLst>
              <a:ext uri="{FF2B5EF4-FFF2-40B4-BE49-F238E27FC236}">
                <a16:creationId xmlns:a16="http://schemas.microsoft.com/office/drawing/2014/main" id="{5137854B-90CF-4785-AB63-3F21D16B1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9290" y="5535169"/>
            <a:ext cx="1590897" cy="90500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290"/>
    </mc:Choice>
    <mc:Fallback xmlns="">
      <p:transition spd="slow" advTm="482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1220" y="288000"/>
            <a:ext cx="2322195" cy="647700"/>
          </a:xfrm>
        </p:spPr>
        <p:txBody>
          <a:bodyPr/>
          <a:lstStyle/>
          <a:p>
            <a:pPr algn="ctr"/>
            <a:r>
              <a:rPr lang="zh-CN" altLang="en-US" dirty="0"/>
              <a:t>研究内容</a:t>
            </a:r>
            <a:endParaRPr lang="en-US" altLang="zh-CN" dirty="0"/>
          </a:p>
        </p:txBody>
      </p:sp>
      <p:sp>
        <p:nvSpPr>
          <p:cNvPr id="3" name="内容占位符 2"/>
          <p:cNvSpPr>
            <a:spLocks noGrp="1"/>
          </p:cNvSpPr>
          <p:nvPr>
            <p:ph idx="1"/>
          </p:nvPr>
        </p:nvSpPr>
        <p:spPr>
          <a:xfrm>
            <a:off x="998659" y="1734615"/>
            <a:ext cx="3573341" cy="594995"/>
          </a:xfrm>
        </p:spPr>
        <p:txBody>
          <a:bodyPr/>
          <a:lstStyle/>
          <a:p>
            <a:r>
              <a:rPr lang="zh-CN" altLang="en-US" dirty="0"/>
              <a:t>硬选择机制</a:t>
            </a:r>
          </a:p>
        </p:txBody>
      </p:sp>
      <p:sp>
        <p:nvSpPr>
          <p:cNvPr id="9" name="文本框 8"/>
          <p:cNvSpPr txBox="1"/>
          <p:nvPr/>
        </p:nvSpPr>
        <p:spPr>
          <a:xfrm>
            <a:off x="162560" y="6440170"/>
            <a:ext cx="414020"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11</a:t>
            </a:r>
          </a:p>
        </p:txBody>
      </p:sp>
      <p:pic>
        <p:nvPicPr>
          <p:cNvPr id="12" name="图片 11">
            <a:extLst>
              <a:ext uri="{FF2B5EF4-FFF2-40B4-BE49-F238E27FC236}">
                <a16:creationId xmlns:a16="http://schemas.microsoft.com/office/drawing/2014/main" id="{938EC09B-46A7-47A7-BA06-A4F2E66C32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34596" y="2204208"/>
            <a:ext cx="4674806" cy="3563545"/>
          </a:xfrm>
          <a:prstGeom prst="rect">
            <a:avLst/>
          </a:prstGeom>
          <a:noFill/>
          <a:ln>
            <a:noFill/>
          </a:ln>
        </p:spPr>
      </p:pic>
      <p:pic>
        <p:nvPicPr>
          <p:cNvPr id="6" name="图片 5" descr="图片包含 文本&#10;&#10;描述已自动生成">
            <a:extLst>
              <a:ext uri="{FF2B5EF4-FFF2-40B4-BE49-F238E27FC236}">
                <a16:creationId xmlns:a16="http://schemas.microsoft.com/office/drawing/2014/main" id="{39D7E397-50C7-4A9B-8663-4025E8656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153" y="1870059"/>
            <a:ext cx="3562847" cy="638264"/>
          </a:xfrm>
          <a:prstGeom prst="rect">
            <a:avLst/>
          </a:prstGeom>
        </p:spPr>
      </p:pic>
      <p:sp>
        <p:nvSpPr>
          <p:cNvPr id="7" name="文本框 6">
            <a:extLst>
              <a:ext uri="{FF2B5EF4-FFF2-40B4-BE49-F238E27FC236}">
                <a16:creationId xmlns:a16="http://schemas.microsoft.com/office/drawing/2014/main" id="{38C04DF9-C378-4113-9411-E605C9EE0589}"/>
              </a:ext>
            </a:extLst>
          </p:cNvPr>
          <p:cNvSpPr txBox="1"/>
          <p:nvPr/>
        </p:nvSpPr>
        <p:spPr>
          <a:xfrm>
            <a:off x="3267763" y="5957178"/>
            <a:ext cx="2608471" cy="369332"/>
          </a:xfrm>
          <a:prstGeom prst="rect">
            <a:avLst/>
          </a:prstGeom>
          <a:noFill/>
        </p:spPr>
        <p:txBody>
          <a:bodyPr wrap="none" rtlCol="0">
            <a:spAutoFit/>
          </a:bodyPr>
          <a:lstStyle/>
          <a:p>
            <a:r>
              <a:rPr lang="en-US" altLang="zh-CN" dirty="0"/>
              <a:t>Source Training Corpus</a:t>
            </a:r>
            <a:endParaRPr lang="zh-CN" altLang="en-US" dirty="0"/>
          </a:p>
        </p:txBody>
      </p:sp>
      <p:sp>
        <p:nvSpPr>
          <p:cNvPr id="8" name="左大括号 7">
            <a:extLst>
              <a:ext uri="{FF2B5EF4-FFF2-40B4-BE49-F238E27FC236}">
                <a16:creationId xmlns:a16="http://schemas.microsoft.com/office/drawing/2014/main" id="{10E6B622-FD18-49DB-8A3F-1110CDCAFD1C}"/>
              </a:ext>
            </a:extLst>
          </p:cNvPr>
          <p:cNvSpPr/>
          <p:nvPr/>
        </p:nvSpPr>
        <p:spPr>
          <a:xfrm rot="16200000">
            <a:off x="4412608" y="5113412"/>
            <a:ext cx="318782" cy="1308682"/>
          </a:xfrm>
          <a:prstGeom prst="leftBrace">
            <a:avLst>
              <a:gd name="adj1" fmla="val 8333"/>
              <a:gd name="adj2" fmla="val 5128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485"/>
    </mc:Choice>
    <mc:Fallback xmlns="">
      <p:transition spd="slow" advTm="2048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1220" y="288000"/>
            <a:ext cx="2322195" cy="647700"/>
          </a:xfrm>
        </p:spPr>
        <p:txBody>
          <a:bodyPr/>
          <a:lstStyle/>
          <a:p>
            <a:pPr algn="ctr"/>
            <a:r>
              <a:rPr lang="zh-CN" altLang="en-US" dirty="0"/>
              <a:t>研究内容</a:t>
            </a:r>
            <a:endParaRPr lang="en-US" altLang="zh-CN" dirty="0"/>
          </a:p>
        </p:txBody>
      </p:sp>
      <p:sp>
        <p:nvSpPr>
          <p:cNvPr id="3" name="内容占位符 2"/>
          <p:cNvSpPr>
            <a:spLocks noGrp="1"/>
          </p:cNvSpPr>
          <p:nvPr>
            <p:ph idx="1"/>
          </p:nvPr>
        </p:nvSpPr>
        <p:spPr>
          <a:xfrm>
            <a:off x="887747" y="1881732"/>
            <a:ext cx="4531703" cy="594995"/>
          </a:xfrm>
        </p:spPr>
        <p:txBody>
          <a:bodyPr/>
          <a:lstStyle/>
          <a:p>
            <a:r>
              <a:rPr lang="zh-CN" altLang="en-US" dirty="0"/>
              <a:t>软选择机制</a:t>
            </a:r>
          </a:p>
        </p:txBody>
      </p:sp>
      <p:sp>
        <p:nvSpPr>
          <p:cNvPr id="9" name="文本框 8"/>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12</a:t>
            </a:r>
          </a:p>
        </p:txBody>
      </p:sp>
      <p:pic>
        <p:nvPicPr>
          <p:cNvPr id="11" name="图片 10">
            <a:extLst>
              <a:ext uri="{FF2B5EF4-FFF2-40B4-BE49-F238E27FC236}">
                <a16:creationId xmlns:a16="http://schemas.microsoft.com/office/drawing/2014/main" id="{0D35665E-07E7-4F8B-9329-B65A7FC55B55}"/>
              </a:ext>
            </a:extLst>
          </p:cNvPr>
          <p:cNvPicPr/>
          <p:nvPr/>
        </p:nvPicPr>
        <p:blipFill>
          <a:blip r:embed="rId4"/>
          <a:stretch>
            <a:fillRect/>
          </a:stretch>
        </p:blipFill>
        <p:spPr>
          <a:xfrm>
            <a:off x="2476609" y="2622299"/>
            <a:ext cx="3921393" cy="2410412"/>
          </a:xfrm>
          <a:prstGeom prst="rect">
            <a:avLst/>
          </a:prstGeom>
        </p:spPr>
      </p:pic>
      <p:pic>
        <p:nvPicPr>
          <p:cNvPr id="5" name="图片 4" descr="徽标, 公司名称&#10;&#10;描述已自动生成">
            <a:extLst>
              <a:ext uri="{FF2B5EF4-FFF2-40B4-BE49-F238E27FC236}">
                <a16:creationId xmlns:a16="http://schemas.microsoft.com/office/drawing/2014/main" id="{81F7E69B-54D8-4638-84BE-9D7E121765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9671" y="5178283"/>
            <a:ext cx="3715268" cy="571580"/>
          </a:xfrm>
          <a:prstGeom prst="rect">
            <a:avLst/>
          </a:prstGeom>
        </p:spPr>
      </p:pic>
    </p:spTree>
    <p:custDataLst>
      <p:tags r:id="rId1"/>
    </p:custDataLst>
    <p:extLst>
      <p:ext uri="{BB962C8B-B14F-4D97-AF65-F5344CB8AC3E}">
        <p14:creationId xmlns:p14="http://schemas.microsoft.com/office/powerpoint/2010/main" val="3567849998"/>
      </p:ext>
    </p:extLst>
  </p:cSld>
  <p:clrMapOvr>
    <a:masterClrMapping/>
  </p:clrMapOvr>
  <mc:AlternateContent xmlns:mc="http://schemas.openxmlformats.org/markup-compatibility/2006" xmlns:p14="http://schemas.microsoft.com/office/powerpoint/2010/main">
    <mc:Choice Requires="p14">
      <p:transition spd="slow" p14:dur="2000" advTm="37988"/>
    </mc:Choice>
    <mc:Fallback xmlns="">
      <p:transition spd="slow" advTm="3798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1220" y="288000"/>
            <a:ext cx="2322195" cy="647700"/>
          </a:xfrm>
        </p:spPr>
        <p:txBody>
          <a:bodyPr/>
          <a:lstStyle/>
          <a:p>
            <a:r>
              <a:rPr lang="zh-CN" altLang="en-US" dirty="0"/>
              <a:t>研究内容</a:t>
            </a:r>
          </a:p>
        </p:txBody>
      </p:sp>
      <p:sp>
        <p:nvSpPr>
          <p:cNvPr id="3" name="内容占位符 2"/>
          <p:cNvSpPr>
            <a:spLocks noGrp="1"/>
          </p:cNvSpPr>
          <p:nvPr>
            <p:ph idx="1"/>
          </p:nvPr>
        </p:nvSpPr>
        <p:spPr>
          <a:xfrm>
            <a:off x="920529" y="1431608"/>
            <a:ext cx="8139430" cy="594995"/>
          </a:xfrm>
        </p:spPr>
        <p:txBody>
          <a:bodyPr/>
          <a:lstStyle/>
          <a:p>
            <a:r>
              <a:rPr lang="zh-CN" altLang="en-US" dirty="0"/>
              <a:t>不同选择机制的结合</a:t>
            </a:r>
          </a:p>
        </p:txBody>
      </p:sp>
      <p:sp>
        <p:nvSpPr>
          <p:cNvPr id="9" name="文本框 8"/>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13</a:t>
            </a:r>
          </a:p>
        </p:txBody>
      </p:sp>
      <p:pic>
        <p:nvPicPr>
          <p:cNvPr id="11" name="Picture 3">
            <a:extLst>
              <a:ext uri="{FF2B5EF4-FFF2-40B4-BE49-F238E27FC236}">
                <a16:creationId xmlns:a16="http://schemas.microsoft.com/office/drawing/2014/main" id="{073F7579-4F7E-4CB5-BE31-4656E834A9F9}"/>
              </a:ext>
            </a:extLst>
          </p:cNvPr>
          <p:cNvPicPr/>
          <p:nvPr/>
        </p:nvPicPr>
        <p:blipFill>
          <a:blip r:embed="rId4"/>
          <a:stretch>
            <a:fillRect/>
          </a:stretch>
        </p:blipFill>
        <p:spPr>
          <a:xfrm>
            <a:off x="3161519" y="2256096"/>
            <a:ext cx="3549673" cy="3421968"/>
          </a:xfrm>
          <a:prstGeom prst="rect">
            <a:avLst/>
          </a:prstGeom>
        </p:spPr>
      </p:pic>
      <p:sp>
        <p:nvSpPr>
          <p:cNvPr id="4" name="矩形 3">
            <a:extLst>
              <a:ext uri="{FF2B5EF4-FFF2-40B4-BE49-F238E27FC236}">
                <a16:creationId xmlns:a16="http://schemas.microsoft.com/office/drawing/2014/main" id="{D0753049-B4EB-48C8-8A6A-531CC70D4B2B}"/>
              </a:ext>
            </a:extLst>
          </p:cNvPr>
          <p:cNvSpPr/>
          <p:nvPr/>
        </p:nvSpPr>
        <p:spPr>
          <a:xfrm>
            <a:off x="2869034" y="2121131"/>
            <a:ext cx="3299334" cy="2382474"/>
          </a:xfrm>
          <a:prstGeom prst="rect">
            <a:avLst/>
          </a:prstGeom>
          <a:noFill/>
          <a:ln w="25400" cap="rnd">
            <a:solidFill>
              <a:srgbClr val="FF0000"/>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文本&#10;&#10;描述已自动生成">
            <a:extLst>
              <a:ext uri="{FF2B5EF4-FFF2-40B4-BE49-F238E27FC236}">
                <a16:creationId xmlns:a16="http://schemas.microsoft.com/office/drawing/2014/main" id="{26176099-2216-4BDE-99F1-2AD5F769C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13" y="5585785"/>
            <a:ext cx="3210373" cy="762106"/>
          </a:xfrm>
          <a:prstGeom prst="rect">
            <a:avLst/>
          </a:prstGeom>
        </p:spPr>
      </p:pic>
    </p:spTree>
    <p:custDataLst>
      <p:tags r:id="rId1"/>
    </p:custDataLst>
    <p:extLst>
      <p:ext uri="{BB962C8B-B14F-4D97-AF65-F5344CB8AC3E}">
        <p14:creationId xmlns:p14="http://schemas.microsoft.com/office/powerpoint/2010/main" val="684214529"/>
      </p:ext>
    </p:extLst>
  </p:cSld>
  <p:clrMapOvr>
    <a:masterClrMapping/>
  </p:clrMapOvr>
  <mc:AlternateContent xmlns:mc="http://schemas.openxmlformats.org/markup-compatibility/2006" xmlns:p14="http://schemas.microsoft.com/office/powerpoint/2010/main">
    <mc:Choice Requires="p14">
      <p:transition spd="slow" p14:dur="2000" advTm="69285"/>
    </mc:Choice>
    <mc:Fallback xmlns="">
      <p:transition spd="slow" advTm="6928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6040" y="288000"/>
            <a:ext cx="3931920" cy="647700"/>
          </a:xfrm>
        </p:spPr>
        <p:txBody>
          <a:bodyPr/>
          <a:lstStyle/>
          <a:p>
            <a:pPr algn="ctr"/>
            <a:r>
              <a:rPr lang="zh-CN" altLang="en-US"/>
              <a:t>实验数据</a:t>
            </a:r>
            <a:endParaRPr lang="zh-CN" altLang="en-US" dirty="0"/>
          </a:p>
        </p:txBody>
      </p:sp>
      <p:sp>
        <p:nvSpPr>
          <p:cNvPr id="8" name="文本框 7"/>
          <p:cNvSpPr txBox="1"/>
          <p:nvPr/>
        </p:nvSpPr>
        <p:spPr>
          <a:xfrm>
            <a:off x="162560" y="6440170"/>
            <a:ext cx="42652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14</a:t>
            </a:r>
            <a:endPar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7" name="内容占位符 2"/>
          <p:cNvSpPr txBox="1">
            <a:spLocks/>
          </p:cNvSpPr>
          <p:nvPr/>
        </p:nvSpPr>
        <p:spPr>
          <a:xfrm>
            <a:off x="700783" y="2063691"/>
            <a:ext cx="7742433" cy="3528861"/>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800"/>
              </a:spcAft>
              <a:buClr>
                <a:srgbClr val="C00000"/>
              </a:buClr>
              <a:buFont typeface="Wingdings" panose="05000000000000000000" charset="0"/>
              <a:buChar char="Ø"/>
              <a:defRPr kumimoji="0" lang="zh-CN" altLang="en-US" sz="25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1pPr>
            <a:lvl2pPr marL="685800" marR="0" lvl="1" indent="-228600" algn="l" defTabSz="914400" rtl="0" eaLnBrk="1" fontAlgn="auto" latinLnBrk="0" hangingPunct="1">
              <a:lnSpc>
                <a:spcPct val="130000"/>
              </a:lnSpc>
              <a:spcBef>
                <a:spcPts val="0"/>
              </a:spcBef>
              <a:spcAft>
                <a:spcPts val="400"/>
              </a:spcAft>
              <a:buClr>
                <a:srgbClr val="C00000"/>
              </a:buClr>
              <a:buSzPct val="80000"/>
              <a:buFont typeface="Wingdings" panose="05000000000000000000" charset="0"/>
              <a:buChar char="u"/>
              <a:tabLst>
                <a:tab pos="1609725" algn="l"/>
              </a:tabLst>
              <a:defRPr kumimoji="0" lang="zh-CN" altLang="en-US" sz="21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00" b="0" i="0" u="none" strike="noStrike" kern="1200" cap="none" spc="150" normalizeH="0" baseline="0" noProof="1" dirty="0">
                <a:solidFill>
                  <a:schemeClr val="tx1"/>
                </a:solidFill>
                <a:uFillTx/>
                <a:latin typeface="华文楷体" panose="02010600040101010101" charset="-122"/>
                <a:ea typeface="华文楷体" panose="0201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Aft>
                <a:spcPts val="800"/>
              </a:spcAft>
              <a:buFont typeface="Wingdings" panose="05000000000000000000" charset="0"/>
              <a:buChar char="Ø"/>
            </a:pPr>
            <a:r>
              <a:rPr lang="zh-CN" altLang="zh-CN" sz="2500" dirty="0"/>
              <a:t>篇章级别训练集是句子级别训练集的子集</a:t>
            </a:r>
            <a:r>
              <a:rPr lang="zh-CN" altLang="en-US" sz="2500" dirty="0"/>
              <a:t>，</a:t>
            </a:r>
            <a:r>
              <a:rPr lang="en-US" altLang="zh-CN" sz="2500" dirty="0"/>
              <a:t> 41K</a:t>
            </a:r>
            <a:r>
              <a:rPr lang="zh-CN" altLang="zh-CN" sz="2500" dirty="0"/>
              <a:t>篇章文档中包含</a:t>
            </a:r>
            <a:r>
              <a:rPr lang="en-US" altLang="zh-CN" sz="2500" dirty="0"/>
              <a:t>940K</a:t>
            </a:r>
            <a:r>
              <a:rPr lang="zh-CN" altLang="zh-CN" sz="2500" dirty="0"/>
              <a:t>句子对</a:t>
            </a:r>
            <a:endParaRPr lang="en-US" altLang="zh-CN" sz="2500" dirty="0"/>
          </a:p>
          <a:p>
            <a:pPr lvl="1"/>
            <a:r>
              <a:rPr lang="zh-CN" altLang="zh-CN" dirty="0"/>
              <a:t>平均而言，整个集合中的每个文档包含</a:t>
            </a:r>
            <a:r>
              <a:rPr lang="en-US" altLang="zh-CN" dirty="0"/>
              <a:t>22.9</a:t>
            </a:r>
            <a:r>
              <a:rPr lang="zh-CN" altLang="zh-CN" dirty="0"/>
              <a:t>个句子</a:t>
            </a:r>
            <a:endParaRPr lang="en-US" altLang="zh-CN" dirty="0"/>
          </a:p>
          <a:p>
            <a:r>
              <a:rPr lang="zh-CN" altLang="zh-CN" dirty="0"/>
              <a:t>我们将</a:t>
            </a:r>
            <a:r>
              <a:rPr lang="en-US" altLang="zh-CN" dirty="0"/>
              <a:t>NIST 06</a:t>
            </a:r>
            <a:r>
              <a:rPr lang="zh-CN" altLang="zh-CN" dirty="0"/>
              <a:t>数据集用作开发集，将</a:t>
            </a:r>
            <a:r>
              <a:rPr lang="en-US" altLang="zh-CN" dirty="0"/>
              <a:t>NIST 02-08</a:t>
            </a:r>
            <a:r>
              <a:rPr lang="zh-CN" altLang="zh-CN" dirty="0"/>
              <a:t>用作测试集</a:t>
            </a:r>
            <a:endParaRPr lang="zh-CN" altLang="en-US" dirty="0"/>
          </a:p>
          <a:p>
            <a:pPr lvl="1"/>
            <a:r>
              <a:rPr lang="zh-CN" altLang="zh-CN" dirty="0"/>
              <a:t>共包含</a:t>
            </a:r>
            <a:r>
              <a:rPr lang="en-US" altLang="zh-CN" dirty="0"/>
              <a:t>588</a:t>
            </a:r>
            <a:r>
              <a:rPr lang="zh-CN" altLang="zh-CN" dirty="0"/>
              <a:t>个文档，</a:t>
            </a:r>
            <a:r>
              <a:rPr lang="en-US" altLang="zh-CN" dirty="0"/>
              <a:t>5,833</a:t>
            </a:r>
            <a:r>
              <a:rPr lang="zh-CN" altLang="zh-CN" dirty="0"/>
              <a:t>个句子。平均每个文档包含</a:t>
            </a:r>
            <a:r>
              <a:rPr lang="en-US" altLang="zh-CN" dirty="0"/>
              <a:t>9.9</a:t>
            </a:r>
            <a:r>
              <a:rPr lang="zh-CN" altLang="zh-CN" dirty="0"/>
              <a:t>个句子</a:t>
            </a:r>
            <a:endParaRPr lang="en-US" altLang="zh-CN" dirty="0"/>
          </a:p>
          <a:p>
            <a:pPr marL="457200" lvl="1" indent="0">
              <a:buNone/>
            </a:pPr>
            <a:endParaRPr lang="zh-CN" altLang="en-US" dirty="0"/>
          </a:p>
        </p:txBody>
      </p:sp>
    </p:spTree>
    <p:custDataLst>
      <p:tags r:id="rId1"/>
    </p:custDataLst>
    <p:extLst>
      <p:ext uri="{BB962C8B-B14F-4D97-AF65-F5344CB8AC3E}">
        <p14:creationId xmlns:p14="http://schemas.microsoft.com/office/powerpoint/2010/main" val="356279416"/>
      </p:ext>
    </p:extLst>
  </p:cSld>
  <p:clrMapOvr>
    <a:masterClrMapping/>
  </p:clrMapOvr>
  <mc:AlternateContent xmlns:mc="http://schemas.openxmlformats.org/markup-compatibility/2006" xmlns:p14="http://schemas.microsoft.com/office/powerpoint/2010/main">
    <mc:Choice Requires="p14">
      <p:transition spd="slow" p14:dur="2000" advTm="21035"/>
    </mc:Choice>
    <mc:Fallback xmlns="">
      <p:transition spd="slow" advTm="210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1220" y="288000"/>
            <a:ext cx="2322195" cy="647700"/>
          </a:xfrm>
        </p:spPr>
        <p:txBody>
          <a:bodyPr/>
          <a:lstStyle/>
          <a:p>
            <a:r>
              <a:rPr lang="zh-CN" altLang="en-US"/>
              <a:t>实验数据</a:t>
            </a:r>
            <a:endParaRPr lang="zh-CN" altLang="en-US" dirty="0"/>
          </a:p>
        </p:txBody>
      </p:sp>
      <p:sp>
        <p:nvSpPr>
          <p:cNvPr id="3" name="内容占位符 2"/>
          <p:cNvSpPr>
            <a:spLocks noGrp="1"/>
          </p:cNvSpPr>
          <p:nvPr>
            <p:ph idx="1"/>
          </p:nvPr>
        </p:nvSpPr>
        <p:spPr>
          <a:xfrm>
            <a:off x="636396" y="1903432"/>
            <a:ext cx="8139430" cy="594995"/>
          </a:xfrm>
        </p:spPr>
        <p:txBody>
          <a:bodyPr/>
          <a:lstStyle/>
          <a:p>
            <a:r>
              <a:rPr lang="zh-CN" altLang="en-US" dirty="0"/>
              <a:t>实验数据统计信息</a:t>
            </a:r>
          </a:p>
        </p:txBody>
      </p:sp>
      <p:sp>
        <p:nvSpPr>
          <p:cNvPr id="9" name="文本框 8"/>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15</a:t>
            </a:r>
          </a:p>
        </p:txBody>
      </p:sp>
      <p:pic>
        <p:nvPicPr>
          <p:cNvPr id="10" name="图片 9" descr="表格&#10;&#10;描述已自动生成">
            <a:extLst>
              <a:ext uri="{FF2B5EF4-FFF2-40B4-BE49-F238E27FC236}">
                <a16:creationId xmlns:a16="http://schemas.microsoft.com/office/drawing/2014/main" id="{9B7FAB8F-1819-44E5-A775-5CFA49FAE050}"/>
              </a:ext>
            </a:extLst>
          </p:cNvPr>
          <p:cNvPicPr>
            <a:picLocks noChangeAspect="1"/>
          </p:cNvPicPr>
          <p:nvPr/>
        </p:nvPicPr>
        <p:blipFill rotWithShape="1">
          <a:blip r:embed="rId4">
            <a:extLst>
              <a:ext uri="{28A0092B-C50C-407E-A947-70E740481C1C}">
                <a14:useLocalDpi xmlns:a14="http://schemas.microsoft.com/office/drawing/2010/main" val="0"/>
              </a:ext>
            </a:extLst>
          </a:blip>
          <a:srcRect t="28435"/>
          <a:stretch/>
        </p:blipFill>
        <p:spPr>
          <a:xfrm>
            <a:off x="368173" y="2938612"/>
            <a:ext cx="8407653" cy="233311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5461"/>
    </mc:Choice>
    <mc:Fallback xmlns="">
      <p:transition spd="slow" advTm="454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6040" y="288000"/>
            <a:ext cx="3931920" cy="647700"/>
          </a:xfrm>
        </p:spPr>
        <p:txBody>
          <a:bodyPr/>
          <a:lstStyle/>
          <a:p>
            <a:pPr algn="ctr"/>
            <a:r>
              <a:rPr lang="zh-CN" altLang="en-US" dirty="0"/>
              <a:t>实验设置</a:t>
            </a:r>
          </a:p>
        </p:txBody>
      </p:sp>
      <p:sp>
        <p:nvSpPr>
          <p:cNvPr id="8" name="文本框 7"/>
          <p:cNvSpPr txBox="1"/>
          <p:nvPr/>
        </p:nvSpPr>
        <p:spPr>
          <a:xfrm>
            <a:off x="162560" y="6440170"/>
            <a:ext cx="4177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16</a:t>
            </a:r>
          </a:p>
        </p:txBody>
      </p:sp>
      <p:sp>
        <p:nvSpPr>
          <p:cNvPr id="6" name="内容占位符 2"/>
          <p:cNvSpPr>
            <a:spLocks noGrp="1"/>
          </p:cNvSpPr>
          <p:nvPr>
            <p:ph idx="1"/>
          </p:nvPr>
        </p:nvSpPr>
        <p:spPr>
          <a:xfrm>
            <a:off x="502285" y="1837764"/>
            <a:ext cx="8297274" cy="4602525"/>
          </a:xfrm>
        </p:spPr>
        <p:txBody>
          <a:bodyPr/>
          <a:lstStyle/>
          <a:p>
            <a:r>
              <a:rPr lang="zh-CN" altLang="en-US" dirty="0"/>
              <a:t>参数设置</a:t>
            </a:r>
            <a:endParaRPr lang="en-US" altLang="zh-CN" dirty="0"/>
          </a:p>
        </p:txBody>
      </p:sp>
      <p:graphicFrame>
        <p:nvGraphicFramePr>
          <p:cNvPr id="9" name="表格 8"/>
          <p:cNvGraphicFramePr/>
          <p:nvPr>
            <p:extLst>
              <p:ext uri="{D42A27DB-BD31-4B8C-83A1-F6EECF244321}">
                <p14:modId xmlns:p14="http://schemas.microsoft.com/office/powerpoint/2010/main" val="2228614669"/>
              </p:ext>
            </p:extLst>
          </p:nvPr>
        </p:nvGraphicFramePr>
        <p:xfrm>
          <a:off x="1040285" y="2587881"/>
          <a:ext cx="7063430" cy="2860316"/>
        </p:xfrm>
        <a:graphic>
          <a:graphicData uri="http://schemas.openxmlformats.org/drawingml/2006/table">
            <a:tbl>
              <a:tblPr firstRow="1" bandRow="1">
                <a:tableStyleId>{5940675A-B579-460E-94D1-54222C63F5DA}</a:tableStyleId>
              </a:tblPr>
              <a:tblGrid>
                <a:gridCol w="5121183">
                  <a:extLst>
                    <a:ext uri="{9D8B030D-6E8A-4147-A177-3AD203B41FA5}">
                      <a16:colId xmlns:a16="http://schemas.microsoft.com/office/drawing/2014/main" val="20000"/>
                    </a:ext>
                  </a:extLst>
                </a:gridCol>
                <a:gridCol w="1942247">
                  <a:extLst>
                    <a:ext uri="{9D8B030D-6E8A-4147-A177-3AD203B41FA5}">
                      <a16:colId xmlns:a16="http://schemas.microsoft.com/office/drawing/2014/main" val="20001"/>
                    </a:ext>
                  </a:extLst>
                </a:gridCol>
              </a:tblGrid>
              <a:tr h="410486">
                <a:tc>
                  <a:txBody>
                    <a:bodyPr/>
                    <a:lstStyle/>
                    <a:p>
                      <a:pPr indent="0">
                        <a:buNone/>
                      </a:pPr>
                      <a:r>
                        <a:rPr lang="zh-CN" altLang="en-US" sz="2000" b="0" dirty="0">
                          <a:latin typeface="Times New Roman" panose="02020603050405020304" pitchFamily="18" charset="0"/>
                          <a:cs typeface="Times New Roman" panose="02020603050405020304" pitchFamily="18" charset="0"/>
                        </a:rPr>
                        <a:t>编码</a:t>
                      </a:r>
                      <a:r>
                        <a:rPr lang="en-US" altLang="zh-CN" sz="2000" b="0" dirty="0">
                          <a:latin typeface="Times New Roman" panose="02020603050405020304" pitchFamily="18" charset="0"/>
                          <a:cs typeface="Times New Roman" panose="02020603050405020304" pitchFamily="18" charset="0"/>
                        </a:rPr>
                        <a:t>/</a:t>
                      </a:r>
                      <a:r>
                        <a:rPr lang="zh-CN" altLang="en-US" sz="2000" b="0" dirty="0">
                          <a:latin typeface="Times New Roman" panose="02020603050405020304" pitchFamily="18" charset="0"/>
                          <a:cs typeface="Times New Roman" panose="02020603050405020304" pitchFamily="18" charset="0"/>
                        </a:rPr>
                        <a:t>解码器层数</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6</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8305">
                <a:tc>
                  <a:txBody>
                    <a:bodyPr/>
                    <a:lstStyle/>
                    <a:p>
                      <a:pPr indent="0">
                        <a:buNone/>
                      </a:pPr>
                      <a:r>
                        <a:rPr lang="zh-CN" altLang="en-US" sz="2000" b="0" dirty="0">
                          <a:latin typeface="Times New Roman" panose="02020603050405020304" pitchFamily="18" charset="0"/>
                          <a:cs typeface="Times New Roman" panose="02020603050405020304" pitchFamily="18" charset="0"/>
                        </a:rPr>
                        <a:t>多头注意力个数</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8</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8305">
                <a:tc>
                  <a:txBody>
                    <a:bodyPr/>
                    <a:lstStyle/>
                    <a:p>
                      <a:pPr indent="0">
                        <a:buNone/>
                      </a:pPr>
                      <a:r>
                        <a:rPr lang="en-US" sz="2000" b="0" dirty="0">
                          <a:latin typeface="Times New Roman" panose="02020603050405020304" pitchFamily="18" charset="0"/>
                          <a:cs typeface="Times New Roman" panose="02020603050405020304" pitchFamily="18" charset="0"/>
                        </a:rPr>
                        <a:t>Adam</a:t>
                      </a:r>
                      <a:r>
                        <a:rPr lang="zh-CN" altLang="en-US" sz="2000" b="0" dirty="0">
                          <a:latin typeface="Times New Roman" panose="02020603050405020304" pitchFamily="18" charset="0"/>
                          <a:cs typeface="Times New Roman" panose="02020603050405020304" pitchFamily="18" charset="0"/>
                        </a:rPr>
                        <a:t>参数</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β1=0.1</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8305">
                <a:tc>
                  <a:txBody>
                    <a:bodyPr/>
                    <a:lstStyle/>
                    <a:p>
                      <a:pPr indent="0">
                        <a:buNone/>
                      </a:pPr>
                      <a:r>
                        <a:rPr lang="zh-CN" altLang="en-US" sz="2000" b="0" dirty="0">
                          <a:latin typeface="Times New Roman" panose="02020603050405020304" pitchFamily="18" charset="0"/>
                          <a:cs typeface="Times New Roman" panose="02020603050405020304" pitchFamily="18" charset="0"/>
                        </a:rPr>
                        <a:t>隐藏状态维度</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dirty="0">
                          <a:latin typeface="Times New Roman" panose="02020603050405020304" pitchFamily="18" charset="0"/>
                          <a:cs typeface="Times New Roman" panose="02020603050405020304" pitchFamily="18" charset="0"/>
                        </a:rPr>
                        <a:t>512</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8305">
                <a:tc>
                  <a:txBody>
                    <a:bodyPr/>
                    <a:lstStyle/>
                    <a:p>
                      <a:pPr indent="0">
                        <a:buNone/>
                      </a:pPr>
                      <a:r>
                        <a:rPr lang="zh-CN" altLang="en-US" sz="2000" b="0" dirty="0">
                          <a:latin typeface="Times New Roman" panose="02020603050405020304" pitchFamily="18" charset="0"/>
                          <a:cs typeface="Times New Roman" panose="02020603050405020304" pitchFamily="18" charset="0"/>
                        </a:rPr>
                        <a:t>训练批数大小</a:t>
                      </a:r>
                      <a:r>
                        <a:rPr lang="en-US" altLang="zh-CN" sz="2000" b="0" dirty="0">
                          <a:latin typeface="Times New Roman" panose="02020603050405020304" pitchFamily="18" charset="0"/>
                          <a:cs typeface="Times New Roman" panose="02020603050405020304" pitchFamily="18" charset="0"/>
                        </a:rPr>
                        <a:t>(token)</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4096</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8305">
                <a:tc>
                  <a:txBody>
                    <a:bodyPr/>
                    <a:lstStyle/>
                    <a:p>
                      <a:pPr indent="0">
                        <a:buNone/>
                      </a:pPr>
                      <a:r>
                        <a:rPr lang="zh-CN" altLang="en-US" sz="2000" b="0" dirty="0">
                          <a:latin typeface="Times New Roman" panose="02020603050405020304" pitchFamily="18" charset="0"/>
                          <a:ea typeface="+mn-ea"/>
                          <a:cs typeface="Times New Roman" panose="02020603050405020304" pitchFamily="18" charset="0"/>
                        </a:rPr>
                        <a:t>长度惩罚参数</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dirty="0">
                          <a:latin typeface="Times New Roman" panose="02020603050405020304" pitchFamily="18" charset="0"/>
                          <a:cs typeface="Times New Roman" panose="02020603050405020304" pitchFamily="18" charset="0"/>
                        </a:rPr>
                        <a:t>α=</a:t>
                      </a:r>
                      <a:r>
                        <a:rPr lang="en-US" altLang="zh-CN" sz="2000" b="0" dirty="0">
                          <a:latin typeface="Times New Roman" panose="02020603050405020304" pitchFamily="18" charset="0"/>
                          <a:cs typeface="Times New Roman" panose="02020603050405020304" pitchFamily="18" charset="0"/>
                        </a:rPr>
                        <a:t>0.6</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8305">
                <a:tc>
                  <a:txBody>
                    <a:bodyPr/>
                    <a:lstStyle/>
                    <a:p>
                      <a:pPr indent="0">
                        <a:buNone/>
                      </a:pPr>
                      <a:r>
                        <a:rPr lang="zh-CN" altLang="en-US" sz="2000" b="0" dirty="0">
                          <a:latin typeface="Times New Roman" panose="02020603050405020304" pitchFamily="18" charset="0"/>
                          <a:cs typeface="Times New Roman" panose="02020603050405020304" pitchFamily="18" charset="0"/>
                        </a:rPr>
                        <a:t>训练步数</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dirty="0">
                          <a:latin typeface="Times New Roman" panose="02020603050405020304" pitchFamily="18" charset="0"/>
                          <a:cs typeface="Times New Roman" panose="02020603050405020304" pitchFamily="18" charset="0"/>
                        </a:rPr>
                        <a:t>2</a:t>
                      </a:r>
                      <a:r>
                        <a:rPr lang="en-US" altLang="zh-CN" sz="2000" b="0" dirty="0">
                          <a:latin typeface="Times New Roman" panose="02020603050405020304" pitchFamily="18" charset="0"/>
                          <a:cs typeface="Times New Roman" panose="02020603050405020304" pitchFamily="18" charset="0"/>
                        </a:rPr>
                        <a:t>0</a:t>
                      </a:r>
                      <a:r>
                        <a:rPr lang="en-US" sz="2000" b="0" dirty="0">
                          <a:latin typeface="Times New Roman" panose="02020603050405020304" pitchFamily="18" charset="0"/>
                          <a:cs typeface="Times New Roman" panose="02020603050405020304" pitchFamily="18" charset="0"/>
                        </a:rPr>
                        <a:t>0K</a:t>
                      </a:r>
                      <a:endParaRPr lang="en-US" altLang="en-US" sz="20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854429944"/>
      </p:ext>
    </p:extLst>
  </p:cSld>
  <p:clrMapOvr>
    <a:masterClrMapping/>
  </p:clrMapOvr>
  <mc:AlternateContent xmlns:mc="http://schemas.openxmlformats.org/markup-compatibility/2006" xmlns:p14="http://schemas.microsoft.com/office/powerpoint/2010/main">
    <mc:Choice Requires="p14">
      <p:transition spd="slow" p14:dur="2000" advTm="8695"/>
    </mc:Choice>
    <mc:Fallback xmlns="">
      <p:transition spd="slow" advTm="86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6040" y="288000"/>
            <a:ext cx="3931920" cy="647700"/>
          </a:xfrm>
        </p:spPr>
        <p:txBody>
          <a:bodyPr/>
          <a:lstStyle/>
          <a:p>
            <a:pPr algn="ctr"/>
            <a:r>
              <a:rPr lang="zh-CN" altLang="en-US" dirty="0"/>
              <a:t>训练方法</a:t>
            </a:r>
          </a:p>
        </p:txBody>
      </p:sp>
      <p:sp>
        <p:nvSpPr>
          <p:cNvPr id="8" name="文本框 7"/>
          <p:cNvSpPr txBox="1"/>
          <p:nvPr/>
        </p:nvSpPr>
        <p:spPr>
          <a:xfrm>
            <a:off x="162560" y="6440170"/>
            <a:ext cx="4265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17</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381" y="1982130"/>
            <a:ext cx="4016088" cy="762066"/>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0381" y="4414879"/>
            <a:ext cx="4115157" cy="701101"/>
          </a:xfrm>
          <a:prstGeom prst="rect">
            <a:avLst/>
          </a:prstGeom>
        </p:spPr>
      </p:pic>
      <mc:AlternateContent xmlns:mc="http://schemas.openxmlformats.org/markup-compatibility/2006" xmlns:a14="http://schemas.microsoft.com/office/drawing/2010/main">
        <mc:Choice Requires="a14">
          <p:sp>
            <p:nvSpPr>
              <p:cNvPr id="9" name="内容占位符 2"/>
              <p:cNvSpPr txBox="1">
                <a:spLocks/>
              </p:cNvSpPr>
              <p:nvPr/>
            </p:nvSpPr>
            <p:spPr>
              <a:xfrm>
                <a:off x="502285" y="1368346"/>
                <a:ext cx="3596055" cy="493248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800"/>
                  </a:spcAft>
                  <a:buClr>
                    <a:srgbClr val="C00000"/>
                  </a:buClr>
                  <a:buFont typeface="Wingdings" panose="05000000000000000000" charset="0"/>
                  <a:buChar char="Ø"/>
                  <a:defRPr kumimoji="0" lang="zh-CN" altLang="en-US" sz="25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1pPr>
                <a:lvl2pPr marL="685800" marR="0" lvl="1" indent="-228600" algn="l" defTabSz="914400" rtl="0" eaLnBrk="1" fontAlgn="auto" latinLnBrk="0" hangingPunct="1">
                  <a:lnSpc>
                    <a:spcPct val="130000"/>
                  </a:lnSpc>
                  <a:spcBef>
                    <a:spcPts val="0"/>
                  </a:spcBef>
                  <a:spcAft>
                    <a:spcPts val="400"/>
                  </a:spcAft>
                  <a:buClr>
                    <a:srgbClr val="C00000"/>
                  </a:buClr>
                  <a:buSzPct val="80000"/>
                  <a:buFont typeface="Wingdings" panose="05000000000000000000" charset="0"/>
                  <a:buChar char="u"/>
                  <a:tabLst>
                    <a:tab pos="1609725" algn="l"/>
                  </a:tabLst>
                  <a:defRPr kumimoji="0" lang="zh-CN" altLang="en-US" sz="21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00" b="0" i="0" u="none" strike="noStrike" kern="1200" cap="none" spc="150" normalizeH="0" baseline="0" noProof="1" dirty="0">
                    <a:solidFill>
                      <a:schemeClr val="tx1"/>
                    </a:solidFill>
                    <a:uFillTx/>
                    <a:latin typeface="华文楷体" panose="02010600040101010101" charset="-122"/>
                    <a:ea typeface="华文楷体" panose="0201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dirty="0"/>
                  <a:t>第一步</a:t>
                </a:r>
                <a:r>
                  <a:rPr lang="zh-CN" altLang="en-US" dirty="0"/>
                  <a:t>仅</a:t>
                </a:r>
                <a:r>
                  <a:rPr lang="zh-CN" altLang="zh-CN" dirty="0"/>
                  <a:t>训练</a:t>
                </a:r>
                <a:r>
                  <a:rPr lang="zh-CN" altLang="en-US" dirty="0"/>
                  <a:t>普通</a:t>
                </a:r>
                <a14:m>
                  <m:oMath xmlns:m="http://schemas.openxmlformats.org/officeDocument/2006/math">
                    <m:r>
                      <m:rPr>
                        <m:sty m:val="p"/>
                      </m:rPr>
                      <a:rPr lang="en-US" altLang="zh-CN" i="1">
                        <a:latin typeface="Cambria Math" panose="02040503050406030204" pitchFamily="18" charset="0"/>
                      </a:rPr>
                      <m:t>Transformer</m:t>
                    </m:r>
                    <m:r>
                      <a:rPr lang="zh-CN" altLang="en-US" i="1" smtClean="0">
                        <a:latin typeface="Cambria Math" panose="02040503050406030204" pitchFamily="18" charset="0"/>
                      </a:rPr>
                      <m:t>的</m:t>
                    </m:r>
                    <m:r>
                      <a:rPr lang="zh-CN" altLang="en-US" i="1">
                        <a:latin typeface="Cambria Math" panose="02040503050406030204" pitchFamily="18" charset="0"/>
                      </a:rPr>
                      <m:t>参数</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𝜃</m:t>
                        </m:r>
                      </m:e>
                      <m:sub>
                        <m:r>
                          <a:rPr lang="en-US" altLang="zh-CN" i="1" dirty="0">
                            <a:latin typeface="Cambria Math" panose="02040503050406030204" pitchFamily="18" charset="0"/>
                          </a:rPr>
                          <m:t>𝑠</m:t>
                        </m:r>
                      </m:sub>
                    </m:sSub>
                  </m:oMath>
                </a14:m>
                <a:r>
                  <a:rPr lang="zh-CN" altLang="en-US" dirty="0"/>
                  <a:t>。</a:t>
                </a:r>
                <a:endParaRPr lang="en-US" altLang="zh-CN" dirty="0"/>
              </a:p>
              <a:p>
                <a:endParaRPr lang="en-US" altLang="zh-CN" dirty="0"/>
              </a:p>
              <a:p>
                <a:r>
                  <a:rPr lang="zh-CN" altLang="zh-CN" dirty="0"/>
                  <a:t>第二步仅在篇章级别平行语料</a:t>
                </a:r>
                <a14:m>
                  <m:oMath xmlns:m="http://schemas.openxmlformats.org/officeDocument/2006/math">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𝐷</m:t>
                        </m:r>
                      </m:e>
                      <m:sub>
                        <m:r>
                          <a:rPr lang="en-US" altLang="zh-CN" i="1" dirty="0">
                            <a:latin typeface="Cambria Math" panose="02040503050406030204" pitchFamily="18" charset="0"/>
                          </a:rPr>
                          <m:t>𝑑</m:t>
                        </m:r>
                      </m:sub>
                    </m:sSub>
                  </m:oMath>
                </a14:m>
                <a:r>
                  <a:rPr lang="zh-CN" altLang="zh-CN" dirty="0"/>
                  <a:t>上使用冻结</a:t>
                </a:r>
                <a14:m>
                  <m:oMath xmlns:m="http://schemas.openxmlformats.org/officeDocument/2006/math">
                    <m:sSub>
                      <m:sSubPr>
                        <m:ctrlPr>
                          <a:rPr lang="zh-CN" altLang="zh-CN" i="1" dirty="0">
                            <a:latin typeface="Cambria Math" panose="02040503050406030204" pitchFamily="18" charset="0"/>
                          </a:rPr>
                        </m:ctrlPr>
                      </m:sSubPr>
                      <m:e>
                        <m:acc>
                          <m:accPr>
                            <m:chr m:val="̂"/>
                            <m:ctrlPr>
                              <a:rPr lang="zh-CN" altLang="zh-CN" i="1" dirty="0">
                                <a:latin typeface="Cambria Math" panose="02040503050406030204" pitchFamily="18" charset="0"/>
                              </a:rPr>
                            </m:ctrlPr>
                          </m:accPr>
                          <m:e>
                            <m:r>
                              <a:rPr lang="en-US" altLang="zh-CN" i="1" dirty="0">
                                <a:latin typeface="Cambria Math" panose="02040503050406030204" pitchFamily="18" charset="0"/>
                              </a:rPr>
                              <m:t>𝜃</m:t>
                            </m:r>
                          </m:e>
                        </m:acc>
                      </m:e>
                      <m:sub>
                        <m:r>
                          <a:rPr lang="en-US" altLang="zh-CN" i="1" dirty="0">
                            <a:latin typeface="Cambria Math" panose="02040503050406030204" pitchFamily="18" charset="0"/>
                          </a:rPr>
                          <m:t>𝑠</m:t>
                        </m:r>
                      </m:sub>
                    </m:sSub>
                  </m:oMath>
                </a14:m>
                <a:r>
                  <a:rPr lang="zh-CN" altLang="zh-CN" dirty="0"/>
                  <a:t>的篇章模型训练</a:t>
                </a:r>
                <a14:m>
                  <m:oMath xmlns:m="http://schemas.openxmlformats.org/officeDocument/2006/math">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𝜃</m:t>
                        </m:r>
                      </m:e>
                      <m:sub>
                        <m:r>
                          <a:rPr lang="en-US" altLang="zh-CN" i="1" dirty="0">
                            <a:latin typeface="Cambria Math" panose="02040503050406030204" pitchFamily="18" charset="0"/>
                          </a:rPr>
                          <m:t>𝑑</m:t>
                        </m:r>
                      </m:sub>
                    </m:sSub>
                  </m:oMath>
                </a14:m>
                <a:r>
                  <a:rPr lang="zh-CN" altLang="en-US" dirty="0"/>
                  <a:t>。</a:t>
                </a:r>
              </a:p>
            </p:txBody>
          </p:sp>
        </mc:Choice>
        <mc:Fallback xmlns="">
          <p:sp>
            <p:nvSpPr>
              <p:cNvPr id="9" name="内容占位符 2"/>
              <p:cNvSpPr txBox="1">
                <a:spLocks noRot="1" noChangeAspect="1" noMove="1" noResize="1" noEditPoints="1" noAdjustHandles="1" noChangeArrowheads="1" noChangeShapeType="1" noTextEdit="1"/>
              </p:cNvSpPr>
              <p:nvPr/>
            </p:nvSpPr>
            <p:spPr>
              <a:xfrm>
                <a:off x="502285" y="1368346"/>
                <a:ext cx="3596055" cy="4932484"/>
              </a:xfrm>
              <a:prstGeom prst="rect">
                <a:avLst/>
              </a:prstGeom>
              <a:blipFill>
                <a:blip r:embed="rId6"/>
                <a:stretch>
                  <a:fillRect l="-2034" t="-247" r="-508"/>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93824878"/>
      </p:ext>
    </p:extLst>
  </p:cSld>
  <p:clrMapOvr>
    <a:masterClrMapping/>
  </p:clrMapOvr>
  <mc:AlternateContent xmlns:mc="http://schemas.openxmlformats.org/markup-compatibility/2006" xmlns:p14="http://schemas.microsoft.com/office/powerpoint/2010/main">
    <mc:Choice Requires="p14">
      <p:transition spd="slow" p14:dur="2000" advTm="22558"/>
    </mc:Choice>
    <mc:Fallback xmlns="">
      <p:transition spd="slow" advTm="2255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1220" y="288000"/>
            <a:ext cx="2322195" cy="647700"/>
          </a:xfrm>
        </p:spPr>
        <p:txBody>
          <a:bodyPr/>
          <a:lstStyle/>
          <a:p>
            <a:r>
              <a:rPr lang="zh-CN" altLang="en-US"/>
              <a:t>实验结果</a:t>
            </a:r>
          </a:p>
        </p:txBody>
      </p:sp>
      <p:sp>
        <p:nvSpPr>
          <p:cNvPr id="3" name="内容占位符 2"/>
          <p:cNvSpPr>
            <a:spLocks noGrp="1"/>
          </p:cNvSpPr>
          <p:nvPr>
            <p:ph idx="1"/>
          </p:nvPr>
        </p:nvSpPr>
        <p:spPr>
          <a:xfrm>
            <a:off x="502284" y="2108801"/>
            <a:ext cx="8139430" cy="594995"/>
          </a:xfrm>
        </p:spPr>
        <p:txBody>
          <a:bodyPr/>
          <a:lstStyle/>
          <a:p>
            <a:r>
              <a:rPr lang="zh-CN" altLang="en-US" dirty="0"/>
              <a:t>中</a:t>
            </a:r>
            <a:r>
              <a:rPr lang="en-US" altLang="zh-CN" dirty="0"/>
              <a:t>-</a:t>
            </a:r>
            <a:r>
              <a:rPr lang="zh-CN" altLang="en-US" dirty="0"/>
              <a:t>英翻译任务性能</a:t>
            </a:r>
          </a:p>
        </p:txBody>
      </p:sp>
      <p:sp>
        <p:nvSpPr>
          <p:cNvPr id="11" name="文本框 10"/>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18</a:t>
            </a:r>
          </a:p>
        </p:txBody>
      </p:sp>
      <p:pic>
        <p:nvPicPr>
          <p:cNvPr id="6" name="图片 5" descr="表格&#10;&#10;描述已自动生成">
            <a:extLst>
              <a:ext uri="{FF2B5EF4-FFF2-40B4-BE49-F238E27FC236}">
                <a16:creationId xmlns:a16="http://schemas.microsoft.com/office/drawing/2014/main" id="{3E9DE63B-4553-4201-99D9-9CBF76BCFD56}"/>
              </a:ext>
            </a:extLst>
          </p:cNvPr>
          <p:cNvPicPr>
            <a:picLocks noChangeAspect="1"/>
          </p:cNvPicPr>
          <p:nvPr/>
        </p:nvPicPr>
        <p:blipFill rotWithShape="1">
          <a:blip r:embed="rId4">
            <a:extLst>
              <a:ext uri="{28A0092B-C50C-407E-A947-70E740481C1C}">
                <a14:useLocalDpi xmlns:a14="http://schemas.microsoft.com/office/drawing/2010/main" val="0"/>
              </a:ext>
            </a:extLst>
          </a:blip>
          <a:srcRect t="29341" b="-1675"/>
          <a:stretch/>
        </p:blipFill>
        <p:spPr>
          <a:xfrm>
            <a:off x="622812" y="3007320"/>
            <a:ext cx="7898373" cy="17391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606"/>
    </mc:Choice>
    <mc:Fallback xmlns="">
      <p:transition spd="slow" advTm="2260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6040" y="288000"/>
            <a:ext cx="3931920" cy="647700"/>
          </a:xfrm>
        </p:spPr>
        <p:txBody>
          <a:bodyPr/>
          <a:lstStyle/>
          <a:p>
            <a:pPr algn="ctr"/>
            <a:r>
              <a:rPr lang="zh-CN" altLang="en-US" dirty="0"/>
              <a:t>实验结果</a:t>
            </a:r>
          </a:p>
        </p:txBody>
      </p:sp>
      <p:sp>
        <p:nvSpPr>
          <p:cNvPr id="8" name="文本框 7"/>
          <p:cNvSpPr txBox="1"/>
          <p:nvPr/>
        </p:nvSpPr>
        <p:spPr>
          <a:xfrm>
            <a:off x="162560" y="6440170"/>
            <a:ext cx="3913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19</a:t>
            </a:r>
          </a:p>
        </p:txBody>
      </p:sp>
      <p:sp>
        <p:nvSpPr>
          <p:cNvPr id="5" name="内容占位符 2"/>
          <p:cNvSpPr>
            <a:spLocks noGrp="1"/>
          </p:cNvSpPr>
          <p:nvPr>
            <p:ph idx="1"/>
          </p:nvPr>
        </p:nvSpPr>
        <p:spPr>
          <a:xfrm>
            <a:off x="502285" y="2136659"/>
            <a:ext cx="8139430" cy="594995"/>
          </a:xfrm>
        </p:spPr>
        <p:txBody>
          <a:bodyPr/>
          <a:lstStyle/>
          <a:p>
            <a:r>
              <a:rPr lang="zh-CN" altLang="en-US" dirty="0">
                <a:latin typeface="Times New Roman" panose="02020603050405020304" pitchFamily="18" charset="0"/>
                <a:cs typeface="Times New Roman" panose="02020603050405020304" pitchFamily="18" charset="0"/>
              </a:rPr>
              <a:t>西班牙</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英 及 英</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德 翻译性能</a:t>
            </a:r>
            <a:endParaRPr lang="zh-CN" altLang="en-US" dirty="0"/>
          </a:p>
        </p:txBody>
      </p:sp>
      <p:pic>
        <p:nvPicPr>
          <p:cNvPr id="6" name="图片 5" descr="表格&#10;&#10;描述已自动生成">
            <a:extLst>
              <a:ext uri="{FF2B5EF4-FFF2-40B4-BE49-F238E27FC236}">
                <a16:creationId xmlns:a16="http://schemas.microsoft.com/office/drawing/2014/main" id="{61C00252-9AC4-41D5-93A2-1DA325513122}"/>
              </a:ext>
            </a:extLst>
          </p:cNvPr>
          <p:cNvPicPr>
            <a:picLocks noChangeAspect="1"/>
          </p:cNvPicPr>
          <p:nvPr/>
        </p:nvPicPr>
        <p:blipFill rotWithShape="1">
          <a:blip r:embed="rId4">
            <a:extLst>
              <a:ext uri="{28A0092B-C50C-407E-A947-70E740481C1C}">
                <a14:useLocalDpi xmlns:a14="http://schemas.microsoft.com/office/drawing/2010/main" val="0"/>
              </a:ext>
            </a:extLst>
          </a:blip>
          <a:srcRect t="29469"/>
          <a:stretch/>
        </p:blipFill>
        <p:spPr>
          <a:xfrm>
            <a:off x="761468" y="3288484"/>
            <a:ext cx="7621064" cy="1888039"/>
          </a:xfrm>
          <a:prstGeom prst="rect">
            <a:avLst/>
          </a:prstGeom>
        </p:spPr>
      </p:pic>
    </p:spTree>
    <p:custDataLst>
      <p:tags r:id="rId1"/>
    </p:custDataLst>
    <p:extLst>
      <p:ext uri="{BB962C8B-B14F-4D97-AF65-F5344CB8AC3E}">
        <p14:creationId xmlns:p14="http://schemas.microsoft.com/office/powerpoint/2010/main" val="1622176834"/>
      </p:ext>
    </p:extLst>
  </p:cSld>
  <p:clrMapOvr>
    <a:masterClrMapping/>
  </p:clrMapOvr>
  <mc:AlternateContent xmlns:mc="http://schemas.openxmlformats.org/markup-compatibility/2006" xmlns:p14="http://schemas.microsoft.com/office/powerpoint/2010/main">
    <mc:Choice Requires="p14">
      <p:transition spd="slow" p14:dur="2000" advTm="43402"/>
    </mc:Choice>
    <mc:Fallback xmlns="">
      <p:transition spd="slow" advTm="434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87775" y="288290"/>
            <a:ext cx="1755775" cy="647700"/>
          </a:xfrm>
        </p:spPr>
        <p:txBody>
          <a:bodyPr/>
          <a:lstStyle/>
          <a:p>
            <a:r>
              <a:rPr lang="zh-CN" altLang="en-US"/>
              <a:t>目  录</a:t>
            </a:r>
          </a:p>
        </p:txBody>
      </p:sp>
      <p:sp>
        <p:nvSpPr>
          <p:cNvPr id="3" name="内容占位符 2"/>
          <p:cNvSpPr>
            <a:spLocks noGrp="1"/>
          </p:cNvSpPr>
          <p:nvPr>
            <p:ph idx="1"/>
          </p:nvPr>
        </p:nvSpPr>
        <p:spPr>
          <a:xfrm>
            <a:off x="1198335" y="1761687"/>
            <a:ext cx="6747329" cy="4486497"/>
          </a:xfrm>
        </p:spPr>
        <p:txBody>
          <a:bodyPr/>
          <a:lstStyle/>
          <a:p>
            <a:r>
              <a:rPr lang="zh-CN" altLang="en-US" dirty="0"/>
              <a:t>研究背景</a:t>
            </a:r>
            <a:endParaRPr lang="en-US" altLang="zh-CN" dirty="0"/>
          </a:p>
          <a:p>
            <a:r>
              <a:rPr lang="zh-CN" altLang="en-US" dirty="0"/>
              <a:t>研究动机</a:t>
            </a:r>
            <a:endParaRPr lang="en-US" altLang="zh-CN" dirty="0"/>
          </a:p>
          <a:p>
            <a:r>
              <a:rPr lang="zh-CN" altLang="en-US" dirty="0"/>
              <a:t>研究内容</a:t>
            </a:r>
          </a:p>
          <a:p>
            <a:pPr lvl="1"/>
            <a:r>
              <a:rPr lang="zh-CN" altLang="en-US" dirty="0"/>
              <a:t>扩大上下文获取范围</a:t>
            </a:r>
            <a:endParaRPr lang="en-US" altLang="zh-CN" dirty="0"/>
          </a:p>
          <a:p>
            <a:pPr lvl="1"/>
            <a:r>
              <a:rPr lang="zh-CN" altLang="en-US" dirty="0"/>
              <a:t>根据句子依赖关系获取上下文的硬选择机制</a:t>
            </a:r>
            <a:endParaRPr lang="en-US" altLang="zh-CN" dirty="0"/>
          </a:p>
          <a:p>
            <a:pPr lvl="1"/>
            <a:r>
              <a:rPr lang="zh-CN" altLang="en-US" dirty="0"/>
              <a:t>结合软选择机制的上下文联合选择机制</a:t>
            </a:r>
          </a:p>
          <a:p>
            <a:pPr lvl="0"/>
            <a:r>
              <a:rPr lang="zh-CN" altLang="en-US" dirty="0"/>
              <a:t>实验</a:t>
            </a:r>
          </a:p>
          <a:p>
            <a:pPr lvl="0"/>
            <a:r>
              <a:rPr lang="zh-CN" altLang="en-US" dirty="0"/>
              <a:t>总结</a:t>
            </a:r>
          </a:p>
        </p:txBody>
      </p:sp>
      <p:sp>
        <p:nvSpPr>
          <p:cNvPr id="6" name="文本框 5"/>
          <p:cNvSpPr txBox="1"/>
          <p:nvPr/>
        </p:nvSpPr>
        <p:spPr>
          <a:xfrm>
            <a:off x="162560" y="6440170"/>
            <a:ext cx="339725" cy="306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2</a:t>
            </a:r>
          </a:p>
        </p:txBody>
      </p:sp>
    </p:spTree>
    <p:custDataLst>
      <p:tags r:id="rId1"/>
    </p:custDataLst>
    <p:extLst>
      <p:ext uri="{BB962C8B-B14F-4D97-AF65-F5344CB8AC3E}">
        <p14:creationId xmlns:p14="http://schemas.microsoft.com/office/powerpoint/2010/main" val="3538458972"/>
      </p:ext>
    </p:extLst>
  </p:cSld>
  <p:clrMapOvr>
    <a:masterClrMapping/>
  </p:clrMapOvr>
  <mc:AlternateContent xmlns:mc="http://schemas.openxmlformats.org/markup-compatibility/2006" xmlns:p14="http://schemas.microsoft.com/office/powerpoint/2010/main">
    <mc:Choice Requires="p14">
      <p:transition spd="slow" p14:dur="2000" advTm="8908"/>
    </mc:Choice>
    <mc:Fallback xmlns="">
      <p:transition spd="slow" advTm="890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1220" y="288000"/>
            <a:ext cx="2322195" cy="647700"/>
          </a:xfrm>
        </p:spPr>
        <p:txBody>
          <a:bodyPr/>
          <a:lstStyle/>
          <a:p>
            <a:r>
              <a:rPr lang="zh-CN" altLang="en-US" dirty="0"/>
              <a:t>实验结果</a:t>
            </a:r>
          </a:p>
        </p:txBody>
      </p:sp>
      <p:sp>
        <p:nvSpPr>
          <p:cNvPr id="3" name="内容占位符 2"/>
          <p:cNvSpPr>
            <a:spLocks noGrp="1"/>
          </p:cNvSpPr>
          <p:nvPr>
            <p:ph idx="1"/>
          </p:nvPr>
        </p:nvSpPr>
        <p:spPr>
          <a:xfrm>
            <a:off x="502284" y="1523885"/>
            <a:ext cx="8139430" cy="594995"/>
          </a:xfrm>
        </p:spPr>
        <p:txBody>
          <a:bodyPr/>
          <a:lstStyle/>
          <a:p>
            <a:r>
              <a:rPr lang="zh-CN" altLang="en-US" dirty="0"/>
              <a:t>硬选择句数</a:t>
            </a:r>
            <a:r>
              <a:rPr lang="zh-CN" altLang="zh-CN" dirty="0"/>
              <a:t>对翻译质量的影响</a:t>
            </a:r>
            <a:endParaRPr lang="zh-CN" altLang="en-US" dirty="0"/>
          </a:p>
        </p:txBody>
      </p:sp>
      <p:sp>
        <p:nvSpPr>
          <p:cNvPr id="7" name="文本框 6"/>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20</a:t>
            </a:r>
          </a:p>
        </p:txBody>
      </p:sp>
      <p:pic>
        <p:nvPicPr>
          <p:cNvPr id="6" name="图片 5" descr="表格&#10;&#10;描述已自动生成">
            <a:extLst>
              <a:ext uri="{FF2B5EF4-FFF2-40B4-BE49-F238E27FC236}">
                <a16:creationId xmlns:a16="http://schemas.microsoft.com/office/drawing/2014/main" id="{2C0CB338-0F93-4AD4-A34E-C66F4AC96CB8}"/>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a:stretch/>
        </p:blipFill>
        <p:spPr>
          <a:xfrm>
            <a:off x="1290179" y="2707065"/>
            <a:ext cx="6563641" cy="31921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1740"/>
    </mc:Choice>
    <mc:Fallback xmlns="">
      <p:transition spd="slow" advTm="4174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1220" y="288000"/>
            <a:ext cx="2322195" cy="647700"/>
          </a:xfrm>
        </p:spPr>
        <p:txBody>
          <a:bodyPr/>
          <a:lstStyle/>
          <a:p>
            <a:r>
              <a:rPr lang="zh-CN" altLang="en-US" dirty="0"/>
              <a:t>实验结果</a:t>
            </a:r>
            <a:endParaRPr lang="en-US" altLang="zh-CN" dirty="0"/>
          </a:p>
        </p:txBody>
      </p:sp>
      <p:sp>
        <p:nvSpPr>
          <p:cNvPr id="3" name="内容占位符 2"/>
          <p:cNvSpPr>
            <a:spLocks noGrp="1"/>
          </p:cNvSpPr>
          <p:nvPr>
            <p:ph idx="1"/>
          </p:nvPr>
        </p:nvSpPr>
        <p:spPr>
          <a:xfrm>
            <a:off x="514887" y="1538752"/>
            <a:ext cx="2896333" cy="594995"/>
          </a:xfrm>
        </p:spPr>
        <p:txBody>
          <a:bodyPr/>
          <a:lstStyle/>
          <a:p>
            <a:r>
              <a:rPr lang="zh-CN" altLang="en-US" dirty="0"/>
              <a:t>对比及统计</a:t>
            </a:r>
          </a:p>
        </p:txBody>
      </p:sp>
      <p:sp>
        <p:nvSpPr>
          <p:cNvPr id="9" name="文本框 8"/>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21</a:t>
            </a:r>
          </a:p>
        </p:txBody>
      </p:sp>
      <p:pic>
        <p:nvPicPr>
          <p:cNvPr id="6" name="图片 5" descr="文本, 表格&#10;&#10;描述已自动生成">
            <a:extLst>
              <a:ext uri="{FF2B5EF4-FFF2-40B4-BE49-F238E27FC236}">
                <a16:creationId xmlns:a16="http://schemas.microsoft.com/office/drawing/2014/main" id="{67143164-645A-4773-B7F9-BA439B95F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70" y="2661355"/>
            <a:ext cx="4202430" cy="2043406"/>
          </a:xfrm>
          <a:prstGeom prst="rect">
            <a:avLst/>
          </a:prstGeom>
        </p:spPr>
      </p:pic>
      <p:pic>
        <p:nvPicPr>
          <p:cNvPr id="8" name="图片 7">
            <a:extLst>
              <a:ext uri="{FF2B5EF4-FFF2-40B4-BE49-F238E27FC236}">
                <a16:creationId xmlns:a16="http://schemas.microsoft.com/office/drawing/2014/main" id="{A91004F3-446E-48F8-9B90-EF3C0EAB5E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582" y="2661355"/>
            <a:ext cx="3943733" cy="1967962"/>
          </a:xfrm>
          <a:prstGeom prst="rect">
            <a:avLst/>
          </a:prstGeom>
        </p:spPr>
      </p:pic>
    </p:spTree>
    <p:custDataLst>
      <p:tags r:id="rId1"/>
    </p:custDataLst>
    <p:extLst>
      <p:ext uri="{BB962C8B-B14F-4D97-AF65-F5344CB8AC3E}">
        <p14:creationId xmlns:p14="http://schemas.microsoft.com/office/powerpoint/2010/main" val="3733064127"/>
      </p:ext>
    </p:extLst>
  </p:cSld>
  <p:clrMapOvr>
    <a:masterClrMapping/>
  </p:clrMapOvr>
  <mc:AlternateContent xmlns:mc="http://schemas.openxmlformats.org/markup-compatibility/2006" xmlns:p14="http://schemas.microsoft.com/office/powerpoint/2010/main">
    <mc:Choice Requires="p14">
      <p:transition spd="slow" p14:dur="2000" advTm="5637"/>
    </mc:Choice>
    <mc:Fallback xmlns="">
      <p:transition spd="slow" advTm="563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1220" y="288000"/>
            <a:ext cx="2322195" cy="647700"/>
          </a:xfrm>
        </p:spPr>
        <p:txBody>
          <a:bodyPr/>
          <a:lstStyle/>
          <a:p>
            <a:r>
              <a:rPr lang="zh-CN" altLang="en-US"/>
              <a:t>实验结果</a:t>
            </a:r>
          </a:p>
        </p:txBody>
      </p:sp>
      <p:sp>
        <p:nvSpPr>
          <p:cNvPr id="3" name="内容占位符 2"/>
          <p:cNvSpPr>
            <a:spLocks noGrp="1"/>
          </p:cNvSpPr>
          <p:nvPr>
            <p:ph idx="1"/>
          </p:nvPr>
        </p:nvSpPr>
        <p:spPr>
          <a:xfrm>
            <a:off x="502284" y="2024104"/>
            <a:ext cx="8139430" cy="594995"/>
          </a:xfrm>
        </p:spPr>
        <p:txBody>
          <a:bodyPr/>
          <a:lstStyle/>
          <a:p>
            <a:r>
              <a:rPr lang="zh-CN" altLang="en-US" dirty="0"/>
              <a:t>代词翻译质量的提升</a:t>
            </a:r>
          </a:p>
        </p:txBody>
      </p:sp>
      <p:sp>
        <p:nvSpPr>
          <p:cNvPr id="9" name="文本框 8"/>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22</a:t>
            </a:r>
          </a:p>
        </p:txBody>
      </p:sp>
      <p:pic>
        <p:nvPicPr>
          <p:cNvPr id="8" name="图片 7" descr="文本, 信件&#10;&#10;描述已自动生成">
            <a:extLst>
              <a:ext uri="{FF2B5EF4-FFF2-40B4-BE49-F238E27FC236}">
                <a16:creationId xmlns:a16="http://schemas.microsoft.com/office/drawing/2014/main" id="{CA1E819F-1051-4B79-B3D2-C8FAE59810B4}"/>
              </a:ext>
            </a:extLst>
          </p:cNvPr>
          <p:cNvPicPr>
            <a:picLocks noChangeAspect="1"/>
          </p:cNvPicPr>
          <p:nvPr/>
        </p:nvPicPr>
        <p:blipFill rotWithShape="1">
          <a:blip r:embed="rId4">
            <a:extLst>
              <a:ext uri="{28A0092B-C50C-407E-A947-70E740481C1C}">
                <a14:useLocalDpi xmlns:a14="http://schemas.microsoft.com/office/drawing/2010/main" val="0"/>
              </a:ext>
            </a:extLst>
          </a:blip>
          <a:srcRect t="25836"/>
          <a:stretch/>
        </p:blipFill>
        <p:spPr>
          <a:xfrm>
            <a:off x="447099" y="3120705"/>
            <a:ext cx="8249801" cy="201357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464"/>
    </mc:Choice>
    <mc:Fallback xmlns="">
      <p:transition spd="slow" advTm="194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47695" y="288000"/>
            <a:ext cx="2847975" cy="647700"/>
          </a:xfrm>
        </p:spPr>
        <p:txBody>
          <a:bodyPr/>
          <a:lstStyle/>
          <a:p>
            <a:pPr algn="ctr"/>
            <a:r>
              <a:rPr lang="zh-CN" altLang="en-US" dirty="0"/>
              <a:t>总结</a:t>
            </a:r>
          </a:p>
        </p:txBody>
      </p:sp>
      <p:sp>
        <p:nvSpPr>
          <p:cNvPr id="3" name="内容占位符 2"/>
          <p:cNvSpPr>
            <a:spLocks noGrp="1"/>
          </p:cNvSpPr>
          <p:nvPr>
            <p:ph idx="1"/>
          </p:nvPr>
        </p:nvSpPr>
        <p:spPr>
          <a:xfrm>
            <a:off x="501967" y="1458475"/>
            <a:ext cx="8139430" cy="5288400"/>
          </a:xfrm>
        </p:spPr>
        <p:txBody>
          <a:bodyPr/>
          <a:lstStyle/>
          <a:p>
            <a:r>
              <a:rPr lang="zh-CN" altLang="en-US" dirty="0"/>
              <a:t>贡献</a:t>
            </a:r>
          </a:p>
          <a:p>
            <a:pPr lvl="1"/>
            <a:r>
              <a:rPr lang="zh-CN" altLang="zh-CN" dirty="0"/>
              <a:t>将篇章信息获取范围扩大至源语句周边乃至整个篇章文档</a:t>
            </a:r>
            <a:endParaRPr lang="en-US" altLang="zh-CN" dirty="0"/>
          </a:p>
          <a:p>
            <a:pPr lvl="1"/>
            <a:r>
              <a:rPr lang="zh-CN" altLang="en-US" dirty="0"/>
              <a:t>首次提出基于句向量依赖权重获取来自篇章全局的上下文； </a:t>
            </a:r>
            <a:endParaRPr lang="en-US" altLang="zh-CN" dirty="0"/>
          </a:p>
          <a:p>
            <a:pPr lvl="1"/>
            <a:r>
              <a:rPr lang="zh-CN" altLang="en-US" dirty="0"/>
              <a:t>本文模型训练过程中以篇章为单位更新模型参数，无需额外语料作为上下文；</a:t>
            </a:r>
            <a:endParaRPr lang="en-US" altLang="zh-CN" dirty="0"/>
          </a:p>
          <a:p>
            <a:pPr lvl="1"/>
            <a:r>
              <a:rPr lang="zh-CN" altLang="en-US" dirty="0"/>
              <a:t>本文提出一种收敛较快，结构简洁，计算开销较小的上下文利用机制。</a:t>
            </a:r>
            <a:endParaRPr lang="en-US" altLang="zh-CN" dirty="0"/>
          </a:p>
          <a:p>
            <a:pPr marL="228600" lvl="1">
              <a:spcAft>
                <a:spcPts val="800"/>
              </a:spcAft>
              <a:buFont typeface="Wingdings" panose="05000000000000000000" charset="0"/>
              <a:buChar char="Ø"/>
            </a:pPr>
            <a:r>
              <a:rPr lang="zh-CN" altLang="en-US" sz="2500" dirty="0"/>
              <a:t>展望</a:t>
            </a:r>
          </a:p>
          <a:p>
            <a:pPr lvl="1"/>
            <a:r>
              <a:rPr lang="zh-CN" altLang="zh-CN" dirty="0"/>
              <a:t>探索其他可以更好获取有效篇章信息的方法</a:t>
            </a:r>
            <a:endParaRPr lang="zh-CN" altLang="en-US" dirty="0"/>
          </a:p>
        </p:txBody>
      </p:sp>
      <p:sp>
        <p:nvSpPr>
          <p:cNvPr id="10" name="文本框 9"/>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23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0592"/>
    </mc:Choice>
    <mc:Fallback xmlns="">
      <p:transition spd="slow" advTm="5059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02764" y="3252347"/>
            <a:ext cx="5938472" cy="2276280"/>
          </a:xfrm>
        </p:spPr>
        <p:txBody>
          <a:bodyPr/>
          <a:lstStyle/>
          <a:p>
            <a:pPr marL="0" indent="0" algn="ctr">
              <a:buNone/>
            </a:pPr>
            <a:r>
              <a:rPr lang="zh-CN" altLang="en-US" sz="4000" b="1" dirty="0"/>
              <a:t>感谢聆听</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606040" y="288000"/>
            <a:ext cx="3931920" cy="647700"/>
          </a:xfrm>
        </p:spPr>
        <p:txBody>
          <a:bodyPr/>
          <a:lstStyle/>
          <a:p>
            <a:pPr algn="ctr"/>
            <a:r>
              <a:rPr lang="zh-CN" altLang="en-US" dirty="0"/>
              <a:t>研究背景</a:t>
            </a:r>
          </a:p>
        </p:txBody>
      </p:sp>
      <p:sp>
        <p:nvSpPr>
          <p:cNvPr id="6" name="文本框 5"/>
          <p:cNvSpPr txBox="1"/>
          <p:nvPr/>
        </p:nvSpPr>
        <p:spPr>
          <a:xfrm>
            <a:off x="162560" y="6440170"/>
            <a:ext cx="339725" cy="306705"/>
          </a:xfrm>
          <a:prstGeom prst="rect">
            <a:avLst/>
          </a:prstGeom>
          <a:noFill/>
        </p:spPr>
        <p:txBody>
          <a:bodyPr wrap="square" rtlCol="0">
            <a:spAutoFit/>
          </a:bodyPr>
          <a:lstStyle/>
          <a:p>
            <a:r>
              <a:rPr lang="en-US" altLang="zh-CN" sz="1400">
                <a:latin typeface="Times New Roman" panose="02020603050405020304" pitchFamily="18" charset="0"/>
                <a:cs typeface="Times New Roman" panose="02020603050405020304" pitchFamily="18" charset="0"/>
              </a:rPr>
              <a:t>3</a:t>
            </a:r>
          </a:p>
        </p:txBody>
      </p:sp>
      <p:sp>
        <p:nvSpPr>
          <p:cNvPr id="13" name="Rectangle 7"/>
          <p:cNvSpPr>
            <a:spLocks noChangeArrowheads="1"/>
          </p:cNvSpPr>
          <p:nvPr/>
        </p:nvSpPr>
        <p:spPr bwMode="auto">
          <a:xfrm>
            <a:off x="162560" y="2227294"/>
            <a:ext cx="453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br>
              <a:rPr kumimoji="0" lang="zh-CN" altLang="en-US" sz="1800" b="0" i="0" u="none" strike="noStrike" cap="none" normalizeH="0" baseline="0" dirty="0">
                <a:ln>
                  <a:noFill/>
                </a:ln>
                <a:solidFill>
                  <a:schemeClr val="tx1"/>
                </a:solidFill>
                <a:effectLst/>
                <a:latin typeface="Arial" panose="020B0604020202020204" pitchFamily="34" charset="0"/>
              </a:rPr>
            </a:b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18" name="内容占位符 2"/>
          <p:cNvSpPr>
            <a:spLocks noGrp="1"/>
          </p:cNvSpPr>
          <p:nvPr>
            <p:ph idx="1"/>
          </p:nvPr>
        </p:nvSpPr>
        <p:spPr>
          <a:xfrm>
            <a:off x="1081887" y="1891734"/>
            <a:ext cx="6980226" cy="4026559"/>
          </a:xfrm>
        </p:spPr>
        <p:txBody>
          <a:bodyPr/>
          <a:lstStyle/>
          <a:p>
            <a:r>
              <a:rPr lang="zh-CN" altLang="zh-CN" dirty="0">
                <a:latin typeface="华文楷体" panose="02010600040101010101" pitchFamily="2" charset="-122"/>
                <a:ea typeface="华文楷体" panose="02010600040101010101" pitchFamily="2" charset="-122"/>
                <a:cs typeface="Times New Roman" panose="02020603050405020304" pitchFamily="18" charset="0"/>
              </a:rPr>
              <a:t>神经机器翻译从简单的基于</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RNN</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编码器</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解码器的模型开始经历了高速发展</a:t>
            </a:r>
            <a:endParaRPr lang="en-US" altLang="zh-CN" dirty="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dirty="0" err="1">
                <a:latin typeface="华文楷体" panose="02010600040101010101" pitchFamily="2" charset="-122"/>
                <a:ea typeface="华文楷体" panose="02010600040101010101" pitchFamily="2" charset="-122"/>
                <a:cs typeface="Times New Roman" panose="02020603050405020304" pitchFamily="18" charset="0"/>
              </a:rPr>
              <a:t>RNNencdec</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dirty="0" err="1">
                <a:latin typeface="华文楷体" panose="02010600040101010101" pitchFamily="2" charset="-122"/>
                <a:ea typeface="华文楷体" panose="02010600040101010101" pitchFamily="2" charset="-122"/>
                <a:cs typeface="Times New Roman" panose="02020603050405020304" pitchFamily="18" charset="0"/>
              </a:rPr>
              <a:t>RNNsearch</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ConvS2S</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dirty="0">
                <a:latin typeface="华文楷体" panose="02010600040101010101" pitchFamily="2" charset="-122"/>
                <a:ea typeface="华文楷体" panose="02010600040101010101" pitchFamily="2" charset="-122"/>
                <a:cs typeface="Times New Roman" panose="02020603050405020304" pitchFamily="18" charset="0"/>
              </a:rPr>
              <a:t>Transformer……</a:t>
            </a:r>
            <a:endParaRPr lang="en-US" altLang="zh-CN" baseline="30000" dirty="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dirty="0">
                <a:latin typeface="华文楷体" panose="02010600040101010101" pitchFamily="2" charset="-122"/>
                <a:ea typeface="华文楷体" panose="02010600040101010101" pitchFamily="2" charset="-122"/>
                <a:cs typeface="Times New Roman" panose="02020603050405020304" pitchFamily="18" charset="0"/>
              </a:rPr>
              <a:t>大多将句子级注意力机制作为主要组成部分，该机制通过计算同一语句不同位置词语之间的关系形成新的词语表达向量。</a:t>
            </a:r>
            <a:endParaRPr lang="en-US" altLang="zh-CN" dirty="0">
              <a:latin typeface="华文楷体" panose="02010600040101010101" pitchFamily="2" charset="-122"/>
              <a:ea typeface="华文楷体" panose="02010600040101010101" pitchFamily="2" charset="-122"/>
              <a:cs typeface="Times New Roman" panose="02020603050405020304" pitchFamily="18" charset="0"/>
            </a:endParaRPr>
          </a:p>
          <a:p>
            <a:pPr lvl="0"/>
            <a:endParaRPr lang="zh-CN" altLang="en-US" dirty="0"/>
          </a:p>
        </p:txBody>
      </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998"/>
    </mc:Choice>
    <mc:Fallback xmlns="">
      <p:transition spd="slow" advTm="799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6040" y="288000"/>
            <a:ext cx="3931920" cy="647700"/>
          </a:xfrm>
        </p:spPr>
        <p:txBody>
          <a:bodyPr/>
          <a:lstStyle/>
          <a:p>
            <a:pPr algn="ctr"/>
            <a:r>
              <a:rPr lang="zh-CN" altLang="en-US" dirty="0"/>
              <a:t>研究背景</a:t>
            </a:r>
          </a:p>
        </p:txBody>
      </p:sp>
      <p:sp>
        <p:nvSpPr>
          <p:cNvPr id="7" name="文本框 6"/>
          <p:cNvSpPr txBox="1"/>
          <p:nvPr/>
        </p:nvSpPr>
        <p:spPr>
          <a:xfrm>
            <a:off x="162560" y="6440170"/>
            <a:ext cx="339725"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4</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72" y="1239725"/>
            <a:ext cx="3728953" cy="5117104"/>
          </a:xfrm>
          <a:prstGeom prst="rect">
            <a:avLst/>
          </a:prstGeom>
        </p:spPr>
      </p:pic>
      <p:pic>
        <p:nvPicPr>
          <p:cNvPr id="5" name="内容占位符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193084" y="2384645"/>
            <a:ext cx="2834886" cy="960203"/>
          </a:xfr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2567" y="3640266"/>
            <a:ext cx="3215919" cy="1044030"/>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8715" y="4979715"/>
            <a:ext cx="4077053" cy="891617"/>
          </a:xfrm>
          <a:prstGeom prst="rect">
            <a:avLst/>
          </a:prstGeom>
        </p:spPr>
      </p:pic>
      <p:sp>
        <p:nvSpPr>
          <p:cNvPr id="10" name="内容占位符 5"/>
          <p:cNvSpPr txBox="1">
            <a:spLocks/>
          </p:cNvSpPr>
          <p:nvPr/>
        </p:nvSpPr>
        <p:spPr>
          <a:xfrm>
            <a:off x="259276" y="1314075"/>
            <a:ext cx="5210106" cy="510882"/>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800"/>
              </a:spcAft>
              <a:buClr>
                <a:srgbClr val="C00000"/>
              </a:buClr>
              <a:buFont typeface="Wingdings" panose="05000000000000000000" charset="0"/>
              <a:buChar char="Ø"/>
              <a:defRPr kumimoji="0" lang="zh-CN" altLang="en-US" sz="25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1pPr>
            <a:lvl2pPr marL="685800" marR="0" lvl="1" indent="-228600" algn="l" defTabSz="914400" rtl="0" eaLnBrk="1" fontAlgn="auto" latinLnBrk="0" hangingPunct="1">
              <a:lnSpc>
                <a:spcPct val="130000"/>
              </a:lnSpc>
              <a:spcBef>
                <a:spcPts val="0"/>
              </a:spcBef>
              <a:spcAft>
                <a:spcPts val="400"/>
              </a:spcAft>
              <a:buClr>
                <a:srgbClr val="C00000"/>
              </a:buClr>
              <a:buSzPct val="80000"/>
              <a:buFont typeface="Wingdings" panose="05000000000000000000" charset="0"/>
              <a:buChar char="u"/>
              <a:tabLst>
                <a:tab pos="1609725" algn="l"/>
              </a:tabLst>
              <a:defRPr kumimoji="0" lang="zh-CN" altLang="en-US" sz="21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00" b="0" i="0" u="none" strike="noStrike" kern="1200" cap="none" spc="150" normalizeH="0" baseline="0" noProof="1" dirty="0">
                <a:solidFill>
                  <a:schemeClr val="tx1"/>
                </a:solidFill>
                <a:uFillTx/>
                <a:latin typeface="华文楷体" panose="02010600040101010101" charset="-122"/>
                <a:ea typeface="华文楷体" panose="0201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Transformer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3250"/>
    </mc:Choice>
    <mc:Fallback xmlns="">
      <p:transition spd="slow" advTm="532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6040" y="288000"/>
            <a:ext cx="3931920" cy="647700"/>
          </a:xfrm>
        </p:spPr>
        <p:txBody>
          <a:bodyPr/>
          <a:lstStyle/>
          <a:p>
            <a:pPr algn="ctr"/>
            <a:r>
              <a:rPr lang="zh-CN" altLang="en-US" dirty="0"/>
              <a:t>研究动机</a:t>
            </a:r>
          </a:p>
        </p:txBody>
      </p:sp>
      <p:sp>
        <p:nvSpPr>
          <p:cNvPr id="8" name="文本框 7"/>
          <p:cNvSpPr txBox="1"/>
          <p:nvPr/>
        </p:nvSpPr>
        <p:spPr>
          <a:xfrm>
            <a:off x="162560" y="6440170"/>
            <a:ext cx="339725" cy="306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5</a:t>
            </a:r>
          </a:p>
        </p:txBody>
      </p:sp>
      <p:sp>
        <p:nvSpPr>
          <p:cNvPr id="7" name="内容占位符 2"/>
          <p:cNvSpPr txBox="1">
            <a:spLocks/>
          </p:cNvSpPr>
          <p:nvPr/>
        </p:nvSpPr>
        <p:spPr>
          <a:xfrm>
            <a:off x="1778977" y="2327562"/>
            <a:ext cx="5586046" cy="3260739"/>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800"/>
              </a:spcAft>
              <a:buClr>
                <a:srgbClr val="C00000"/>
              </a:buClr>
              <a:buFont typeface="Wingdings" panose="05000000000000000000" charset="0"/>
              <a:buChar char="Ø"/>
              <a:defRPr kumimoji="0" lang="zh-CN" altLang="en-US" sz="25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1pPr>
            <a:lvl2pPr marL="685800" marR="0" lvl="1" indent="-228600" algn="l" defTabSz="914400" rtl="0" eaLnBrk="1" fontAlgn="auto" latinLnBrk="0" hangingPunct="1">
              <a:lnSpc>
                <a:spcPct val="130000"/>
              </a:lnSpc>
              <a:spcBef>
                <a:spcPts val="0"/>
              </a:spcBef>
              <a:spcAft>
                <a:spcPts val="400"/>
              </a:spcAft>
              <a:buClr>
                <a:srgbClr val="C00000"/>
              </a:buClr>
              <a:buSzPct val="80000"/>
              <a:buFont typeface="Wingdings" panose="05000000000000000000" charset="0"/>
              <a:buChar char="u"/>
              <a:tabLst>
                <a:tab pos="1609725" algn="l"/>
              </a:tabLst>
              <a:defRPr kumimoji="0" lang="zh-CN" altLang="en-US" sz="21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00" b="0" i="0" u="none" strike="noStrike" kern="1200" cap="none" spc="150" normalizeH="0" baseline="0" noProof="1" dirty="0">
                <a:solidFill>
                  <a:schemeClr val="tx1"/>
                </a:solidFill>
                <a:uFillTx/>
                <a:latin typeface="华文楷体" panose="02010600040101010101" charset="-122"/>
                <a:ea typeface="华文楷体" panose="0201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dirty="0">
                <a:latin typeface="华文楷体" panose="02010600040101010101" pitchFamily="2" charset="-122"/>
                <a:ea typeface="华文楷体" panose="02010600040101010101" pitchFamily="2" charset="-122"/>
              </a:rPr>
              <a:t>上下文信息有助于篇章机器翻译</a:t>
            </a:r>
            <a:endParaRPr lang="en-US" altLang="zh-CN" dirty="0">
              <a:latin typeface="华文楷体" panose="02010600040101010101" pitchFamily="2" charset="-122"/>
              <a:ea typeface="华文楷体" panose="02010600040101010101" pitchFamily="2" charset="-122"/>
            </a:endParaRPr>
          </a:p>
          <a:p>
            <a:pPr lvl="1"/>
            <a:r>
              <a:rPr lang="en-US" altLang="zh-CN" dirty="0">
                <a:latin typeface="华文楷体" panose="02010600040101010101" pitchFamily="2" charset="-122"/>
                <a:ea typeface="华文楷体" panose="02010600040101010101" pitchFamily="2" charset="-122"/>
              </a:rPr>
              <a:t>SMT</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 Gong et al. (2011) </a:t>
            </a:r>
          </a:p>
          <a:p>
            <a:pPr lvl="3"/>
            <a:r>
              <a:rPr lang="en-US" altLang="zh-CN" sz="2100" dirty="0" err="1">
                <a:solidFill>
                  <a:schemeClr val="tx1">
                    <a:lumMod val="95000"/>
                    <a:lumOff val="5000"/>
                  </a:schemeClr>
                </a:solidFill>
                <a:latin typeface="华文楷体" panose="02010600040101010101" pitchFamily="2" charset="-122"/>
                <a:ea typeface="华文楷体" panose="02010600040101010101" pitchFamily="2" charset="-122"/>
              </a:rPr>
              <a:t>Hardmeier</a:t>
            </a:r>
            <a:r>
              <a:rPr lang="en-US" altLang="zh-CN" sz="2100" dirty="0">
                <a:solidFill>
                  <a:schemeClr val="tx1">
                    <a:lumMod val="95000"/>
                    <a:lumOff val="5000"/>
                  </a:schemeClr>
                </a:solidFill>
                <a:latin typeface="华文楷体" panose="02010600040101010101" pitchFamily="2" charset="-122"/>
                <a:ea typeface="华文楷体" panose="02010600040101010101" pitchFamily="2" charset="-122"/>
              </a:rPr>
              <a:t> et al. (2012) </a:t>
            </a:r>
          </a:p>
          <a:p>
            <a:pPr lvl="1"/>
            <a:r>
              <a:rPr lang="en-US" altLang="zh-CN" dirty="0">
                <a:latin typeface="华文楷体" panose="02010600040101010101" pitchFamily="2" charset="-122"/>
                <a:ea typeface="华文楷体" panose="02010600040101010101" pitchFamily="2" charset="-122"/>
              </a:rPr>
              <a:t>NMT</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Wang et al. (2017) </a:t>
            </a:r>
          </a:p>
          <a:p>
            <a:pPr lvl="3"/>
            <a:r>
              <a:rPr lang="en-US" altLang="zh-CN" sz="2100" dirty="0">
                <a:solidFill>
                  <a:schemeClr val="tx1">
                    <a:lumMod val="95000"/>
                    <a:lumOff val="5000"/>
                  </a:schemeClr>
                </a:solidFill>
                <a:latin typeface="华文楷体" panose="02010600040101010101" pitchFamily="2" charset="-122"/>
                <a:ea typeface="华文楷体" panose="02010600040101010101" pitchFamily="2" charset="-122"/>
              </a:rPr>
              <a:t>Tu et al. (2018)</a:t>
            </a:r>
          </a:p>
          <a:p>
            <a:pPr lvl="3"/>
            <a:r>
              <a:rPr lang="en-US" altLang="zh-CN" sz="2100" dirty="0" err="1">
                <a:solidFill>
                  <a:schemeClr val="tx1">
                    <a:lumMod val="95000"/>
                    <a:lumOff val="5000"/>
                  </a:schemeClr>
                </a:solidFill>
                <a:latin typeface="华文楷体" panose="02010600040101010101" pitchFamily="2" charset="-122"/>
                <a:ea typeface="华文楷体" panose="02010600040101010101" pitchFamily="2" charset="-122"/>
              </a:rPr>
              <a:t>Bawdenetal</a:t>
            </a:r>
            <a:r>
              <a:rPr lang="en-US" altLang="zh-CN" sz="2100" dirty="0">
                <a:solidFill>
                  <a:schemeClr val="tx1">
                    <a:lumMod val="95000"/>
                    <a:lumOff val="5000"/>
                  </a:schemeClr>
                </a:solidFill>
                <a:latin typeface="华文楷体" panose="02010600040101010101" pitchFamily="2" charset="-122"/>
                <a:ea typeface="华文楷体" panose="02010600040101010101" pitchFamily="2" charset="-122"/>
              </a:rPr>
              <a:t>. (2018)</a:t>
            </a:r>
            <a:endParaRPr lang="zh-CN" altLang="en-US" sz="2100" dirty="0">
              <a:solidFill>
                <a:schemeClr val="tx1">
                  <a:lumMod val="95000"/>
                  <a:lumOff val="5000"/>
                </a:schemeClr>
              </a:solidFill>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1880225791"/>
      </p:ext>
    </p:extLst>
  </p:cSld>
  <p:clrMapOvr>
    <a:masterClrMapping/>
  </p:clrMapOvr>
  <mc:AlternateContent xmlns:mc="http://schemas.openxmlformats.org/markup-compatibility/2006" xmlns:p14="http://schemas.microsoft.com/office/powerpoint/2010/main">
    <mc:Choice Requires="p14">
      <p:transition spd="slow" p14:dur="2000" advTm="45920"/>
    </mc:Choice>
    <mc:Fallback xmlns="">
      <p:transition spd="slow" advTm="459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01060" y="288000"/>
            <a:ext cx="2342515" cy="647700"/>
          </a:xfrm>
        </p:spPr>
        <p:txBody>
          <a:bodyPr/>
          <a:lstStyle/>
          <a:p>
            <a:r>
              <a:rPr lang="zh-CN" altLang="en-US" dirty="0"/>
              <a:t>研究动机</a:t>
            </a:r>
          </a:p>
        </p:txBody>
      </p:sp>
      <p:sp>
        <p:nvSpPr>
          <p:cNvPr id="6" name="文本框 5"/>
          <p:cNvSpPr txBox="1"/>
          <p:nvPr/>
        </p:nvSpPr>
        <p:spPr>
          <a:xfrm>
            <a:off x="162560" y="6440170"/>
            <a:ext cx="339725"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6</a:t>
            </a:r>
          </a:p>
        </p:txBody>
      </p:sp>
      <p:sp>
        <p:nvSpPr>
          <p:cNvPr id="3" name="文本框 2"/>
          <p:cNvSpPr txBox="1"/>
          <p:nvPr/>
        </p:nvSpPr>
        <p:spPr>
          <a:xfrm>
            <a:off x="5576521" y="3604845"/>
            <a:ext cx="2993127" cy="369332"/>
          </a:xfrm>
          <a:prstGeom prst="rect">
            <a:avLst/>
          </a:prstGeom>
          <a:noFill/>
        </p:spPr>
        <p:txBody>
          <a:bodyPr wrap="none" rtlCol="0">
            <a:spAutoFit/>
          </a:bodyPr>
          <a:lstStyle/>
          <a:p>
            <a:r>
              <a:rPr lang="en-US" altLang="zh-CN" dirty="0"/>
              <a:t>Zhang et al. (2018) EMNLP</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585" y="4070893"/>
            <a:ext cx="3763337" cy="1182564"/>
          </a:xfrm>
          <a:prstGeom prst="rect">
            <a:avLst/>
          </a:prstGeom>
        </p:spPr>
      </p:pic>
      <p:sp>
        <p:nvSpPr>
          <p:cNvPr id="9" name="内容占位符 5"/>
          <p:cNvSpPr txBox="1">
            <a:spLocks/>
          </p:cNvSpPr>
          <p:nvPr/>
        </p:nvSpPr>
        <p:spPr>
          <a:xfrm>
            <a:off x="162560" y="1138229"/>
            <a:ext cx="5210106" cy="510882"/>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800"/>
              </a:spcAft>
              <a:buClr>
                <a:srgbClr val="C00000"/>
              </a:buClr>
              <a:buFont typeface="Wingdings" panose="05000000000000000000" charset="0"/>
              <a:buChar char="Ø"/>
              <a:defRPr kumimoji="0" lang="zh-CN" altLang="en-US" sz="25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1pPr>
            <a:lvl2pPr marL="685800" marR="0" lvl="1" indent="-228600" algn="l" defTabSz="914400" rtl="0" eaLnBrk="1" fontAlgn="auto" latinLnBrk="0" hangingPunct="1">
              <a:lnSpc>
                <a:spcPct val="130000"/>
              </a:lnSpc>
              <a:spcBef>
                <a:spcPts val="0"/>
              </a:spcBef>
              <a:spcAft>
                <a:spcPts val="400"/>
              </a:spcAft>
              <a:buClr>
                <a:srgbClr val="C00000"/>
              </a:buClr>
              <a:buSzPct val="80000"/>
              <a:buFont typeface="Wingdings" panose="05000000000000000000" charset="0"/>
              <a:buChar char="u"/>
              <a:tabLst>
                <a:tab pos="1609725" algn="l"/>
              </a:tabLst>
              <a:defRPr kumimoji="0" lang="zh-CN" altLang="en-US" sz="21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00" b="0" i="0" u="none" strike="noStrike" kern="1200" cap="none" spc="150" normalizeH="0" baseline="0" noProof="1" dirty="0">
                <a:solidFill>
                  <a:schemeClr val="tx1"/>
                </a:solidFill>
                <a:uFillTx/>
                <a:latin typeface="华文楷体" panose="02010600040101010101" charset="-122"/>
                <a:ea typeface="华文楷体" panose="0201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dirty="0"/>
          </a:p>
        </p:txBody>
      </p:sp>
      <p:pic>
        <p:nvPicPr>
          <p:cNvPr id="7" name="图片 6" descr="图示&#10;&#10;描述已自动生成">
            <a:extLst>
              <a:ext uri="{FF2B5EF4-FFF2-40B4-BE49-F238E27FC236}">
                <a16:creationId xmlns:a16="http://schemas.microsoft.com/office/drawing/2014/main" id="{446E1AB5-40CC-4DC2-BDC2-142F26D5F6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52" y="1710301"/>
            <a:ext cx="4645959" cy="41584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4297"/>
    </mc:Choice>
    <mc:Fallback xmlns="">
      <p:transition spd="slow" advTm="242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01060" y="288000"/>
            <a:ext cx="2342515" cy="647700"/>
          </a:xfrm>
        </p:spPr>
        <p:txBody>
          <a:bodyPr/>
          <a:lstStyle/>
          <a:p>
            <a:r>
              <a:rPr lang="zh-CN" altLang="en-US" dirty="0"/>
              <a:t>研究动机</a:t>
            </a:r>
          </a:p>
        </p:txBody>
      </p:sp>
      <p:sp>
        <p:nvSpPr>
          <p:cNvPr id="6" name="文本框 5"/>
          <p:cNvSpPr txBox="1"/>
          <p:nvPr/>
        </p:nvSpPr>
        <p:spPr>
          <a:xfrm>
            <a:off x="162560" y="6440170"/>
            <a:ext cx="339725" cy="306705"/>
          </a:xfrm>
          <a:prstGeom prst="rect">
            <a:avLst/>
          </a:prstGeom>
          <a:noFill/>
        </p:spPr>
        <p:txBody>
          <a:bodyPr wrap="square" rtlCol="0">
            <a:spAutoFit/>
          </a:bodyPr>
          <a:lstStyle/>
          <a:p>
            <a:r>
              <a:rPr lang="en-US" altLang="zh-CN" sz="1400">
                <a:latin typeface="Times New Roman" panose="02020603050405020304" pitchFamily="18" charset="0"/>
                <a:cs typeface="Times New Roman" panose="02020603050405020304" pitchFamily="18" charset="0"/>
              </a:rPr>
              <a:t>7</a:t>
            </a:r>
          </a:p>
        </p:txBody>
      </p:sp>
      <p:sp>
        <p:nvSpPr>
          <p:cNvPr id="10" name="内容占位符 5"/>
          <p:cNvSpPr txBox="1">
            <a:spLocks/>
          </p:cNvSpPr>
          <p:nvPr/>
        </p:nvSpPr>
        <p:spPr>
          <a:xfrm>
            <a:off x="162560" y="1138229"/>
            <a:ext cx="5210106" cy="510882"/>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800"/>
              </a:spcAft>
              <a:buClr>
                <a:srgbClr val="C00000"/>
              </a:buClr>
              <a:buFont typeface="Wingdings" panose="05000000000000000000" charset="0"/>
              <a:buChar char="Ø"/>
              <a:defRPr kumimoji="0" lang="zh-CN" altLang="en-US" sz="25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1pPr>
            <a:lvl2pPr marL="685800" marR="0" lvl="1" indent="-228600" algn="l" defTabSz="914400" rtl="0" eaLnBrk="1" fontAlgn="auto" latinLnBrk="0" hangingPunct="1">
              <a:lnSpc>
                <a:spcPct val="130000"/>
              </a:lnSpc>
              <a:spcBef>
                <a:spcPts val="0"/>
              </a:spcBef>
              <a:spcAft>
                <a:spcPts val="400"/>
              </a:spcAft>
              <a:buClr>
                <a:srgbClr val="C00000"/>
              </a:buClr>
              <a:buSzPct val="80000"/>
              <a:buFont typeface="Wingdings" panose="05000000000000000000" charset="0"/>
              <a:buChar char="u"/>
              <a:tabLst>
                <a:tab pos="1609725" algn="l"/>
              </a:tabLst>
              <a:defRPr kumimoji="0" lang="zh-CN" altLang="en-US" sz="2100" b="0" i="0" u="none" strike="noStrike" kern="1200" cap="none" spc="150" normalizeH="0" baseline="0" noProof="1" dirty="0">
                <a:solidFill>
                  <a:schemeClr val="tx1">
                    <a:lumMod val="95000"/>
                    <a:lumOff val="5000"/>
                  </a:schemeClr>
                </a:solidFill>
                <a:uFillTx/>
                <a:latin typeface="华文楷体" panose="02010600040101010101" charset="-122"/>
                <a:ea typeface="华文楷体" panose="0201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00" b="0" i="0" u="none" strike="noStrike" kern="1200" cap="none" spc="150" normalizeH="0" baseline="0" noProof="1" dirty="0">
                <a:solidFill>
                  <a:schemeClr val="tx1"/>
                </a:solidFill>
                <a:uFillTx/>
                <a:latin typeface="华文楷体" panose="02010600040101010101" charset="-122"/>
                <a:ea typeface="华文楷体" panose="0201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dirty="0"/>
          </a:p>
        </p:txBody>
      </p:sp>
      <p:pic>
        <p:nvPicPr>
          <p:cNvPr id="5" name="图片 4" descr="图示&#10;&#10;描述已自动生成">
            <a:extLst>
              <a:ext uri="{FF2B5EF4-FFF2-40B4-BE49-F238E27FC236}">
                <a16:creationId xmlns:a16="http://schemas.microsoft.com/office/drawing/2014/main" id="{EBBF2EBD-5D0C-4080-9FB6-BE0E801E4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332" y="1930876"/>
            <a:ext cx="6535271" cy="3650230"/>
          </a:xfrm>
          <a:prstGeom prst="rect">
            <a:avLst/>
          </a:prstGeom>
        </p:spPr>
      </p:pic>
      <p:sp>
        <p:nvSpPr>
          <p:cNvPr id="8" name="文本框 7">
            <a:extLst>
              <a:ext uri="{FF2B5EF4-FFF2-40B4-BE49-F238E27FC236}">
                <a16:creationId xmlns:a16="http://schemas.microsoft.com/office/drawing/2014/main" id="{D3C83EDE-F179-4045-B1EF-16C8DE24A828}"/>
              </a:ext>
            </a:extLst>
          </p:cNvPr>
          <p:cNvSpPr txBox="1"/>
          <p:nvPr/>
        </p:nvSpPr>
        <p:spPr>
          <a:xfrm>
            <a:off x="5540662" y="5862871"/>
            <a:ext cx="2711063" cy="369332"/>
          </a:xfrm>
          <a:prstGeom prst="rect">
            <a:avLst/>
          </a:prstGeom>
          <a:noFill/>
        </p:spPr>
        <p:txBody>
          <a:bodyPr wrap="none" rtlCol="0">
            <a:spAutoFit/>
          </a:bodyPr>
          <a:lstStyle/>
          <a:p>
            <a:r>
              <a:rPr lang="en-US" altLang="zh-CN" dirty="0"/>
              <a:t>Tan et al. (2019) EMNLP</a:t>
            </a:r>
            <a:endParaRPr lang="zh-CN" altLang="en-US" dirty="0"/>
          </a:p>
        </p:txBody>
      </p:sp>
    </p:spTree>
    <p:custDataLst>
      <p:tags r:id="rId1"/>
    </p:custDataLst>
    <p:extLst>
      <p:ext uri="{BB962C8B-B14F-4D97-AF65-F5344CB8AC3E}">
        <p14:creationId xmlns:p14="http://schemas.microsoft.com/office/powerpoint/2010/main" val="2435035206"/>
      </p:ext>
    </p:extLst>
  </p:cSld>
  <p:clrMapOvr>
    <a:masterClrMapping/>
  </p:clrMapOvr>
  <mc:AlternateContent xmlns:mc="http://schemas.openxmlformats.org/markup-compatibility/2006" xmlns:p14="http://schemas.microsoft.com/office/powerpoint/2010/main">
    <mc:Choice Requires="p14">
      <p:transition spd="slow" p14:dur="2000" advTm="40235"/>
    </mc:Choice>
    <mc:Fallback xmlns="">
      <p:transition spd="slow" advTm="4023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4075" y="288290"/>
            <a:ext cx="2355215" cy="647700"/>
          </a:xfrm>
        </p:spPr>
        <p:txBody>
          <a:bodyPr/>
          <a:lstStyle/>
          <a:p>
            <a:r>
              <a:rPr dirty="0"/>
              <a:t>研究</a:t>
            </a:r>
            <a:r>
              <a:rPr lang="zh-CN" altLang="en-US" dirty="0"/>
              <a:t>内容</a:t>
            </a:r>
            <a:endParaRPr dirty="0"/>
          </a:p>
        </p:txBody>
      </p:sp>
      <p:sp>
        <p:nvSpPr>
          <p:cNvPr id="3" name="内容占位符 2"/>
          <p:cNvSpPr>
            <a:spLocks noGrp="1"/>
          </p:cNvSpPr>
          <p:nvPr>
            <p:ph idx="1"/>
          </p:nvPr>
        </p:nvSpPr>
        <p:spPr>
          <a:xfrm>
            <a:off x="1496372" y="1648940"/>
            <a:ext cx="5873349" cy="563245"/>
          </a:xfrm>
        </p:spPr>
        <p:txBody>
          <a:bodyPr/>
          <a:lstStyle/>
          <a:p>
            <a:pPr algn="ctr"/>
            <a:r>
              <a:rPr lang="zh-CN" altLang="en-US" dirty="0"/>
              <a:t>联合不同形式上下文捕获机制获取篇章级全局上下文信息</a:t>
            </a:r>
          </a:p>
        </p:txBody>
      </p:sp>
      <p:sp>
        <p:nvSpPr>
          <p:cNvPr id="9" name="文本框 8"/>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8</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4602" y="4813203"/>
            <a:ext cx="3894157" cy="105165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013" y="2840797"/>
            <a:ext cx="3763337" cy="1182564"/>
          </a:xfrm>
          <a:prstGeom prst="rect">
            <a:avLst/>
          </a:prstGeom>
        </p:spPr>
      </p:pic>
      <p:sp>
        <p:nvSpPr>
          <p:cNvPr id="4" name="下箭头 3"/>
          <p:cNvSpPr/>
          <p:nvPr/>
        </p:nvSpPr>
        <p:spPr>
          <a:xfrm>
            <a:off x="4373855" y="4116992"/>
            <a:ext cx="395654" cy="77372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5363903" y="5479395"/>
            <a:ext cx="193431" cy="87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371"/>
    </mc:Choice>
    <mc:Fallback xmlns="">
      <p:transition spd="slow" advTm="363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1220" y="288000"/>
            <a:ext cx="2322195" cy="647700"/>
          </a:xfrm>
        </p:spPr>
        <p:txBody>
          <a:bodyPr/>
          <a:lstStyle/>
          <a:p>
            <a:r>
              <a:rPr lang="zh-CN" altLang="en-US" dirty="0"/>
              <a:t>研究内容</a:t>
            </a:r>
          </a:p>
        </p:txBody>
      </p:sp>
      <p:sp>
        <p:nvSpPr>
          <p:cNvPr id="3" name="内容占位符 2"/>
          <p:cNvSpPr>
            <a:spLocks noGrp="1"/>
          </p:cNvSpPr>
          <p:nvPr>
            <p:ph idx="1"/>
          </p:nvPr>
        </p:nvSpPr>
        <p:spPr>
          <a:xfrm>
            <a:off x="878584" y="1696234"/>
            <a:ext cx="8139430" cy="594995"/>
          </a:xfrm>
        </p:spPr>
        <p:txBody>
          <a:bodyPr/>
          <a:lstStyle/>
          <a:p>
            <a:r>
              <a:rPr lang="zh-CN" altLang="en-US" dirty="0"/>
              <a:t>整体结构</a:t>
            </a:r>
          </a:p>
        </p:txBody>
      </p:sp>
      <p:sp>
        <p:nvSpPr>
          <p:cNvPr id="9" name="文本框 8"/>
          <p:cNvSpPr txBox="1"/>
          <p:nvPr/>
        </p:nvSpPr>
        <p:spPr>
          <a:xfrm>
            <a:off x="162560" y="6440170"/>
            <a:ext cx="414020" cy="306705"/>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9</a:t>
            </a:r>
          </a:p>
        </p:txBody>
      </p:sp>
      <p:pic>
        <p:nvPicPr>
          <p:cNvPr id="11" name="Picture 3">
            <a:extLst>
              <a:ext uri="{FF2B5EF4-FFF2-40B4-BE49-F238E27FC236}">
                <a16:creationId xmlns:a16="http://schemas.microsoft.com/office/drawing/2014/main" id="{073F7579-4F7E-4CB5-BE31-4656E834A9F9}"/>
              </a:ext>
            </a:extLst>
          </p:cNvPr>
          <p:cNvPicPr/>
          <p:nvPr/>
        </p:nvPicPr>
        <p:blipFill>
          <a:blip r:embed="rId4"/>
          <a:stretch>
            <a:fillRect/>
          </a:stretch>
        </p:blipFill>
        <p:spPr>
          <a:xfrm>
            <a:off x="2800793" y="2559382"/>
            <a:ext cx="3995419" cy="3788801"/>
          </a:xfrm>
          <a:prstGeom prst="rect">
            <a:avLst/>
          </a:prstGeom>
        </p:spPr>
      </p:pic>
      <p:sp>
        <p:nvSpPr>
          <p:cNvPr id="4" name="文本框 3">
            <a:extLst>
              <a:ext uri="{FF2B5EF4-FFF2-40B4-BE49-F238E27FC236}">
                <a16:creationId xmlns:a16="http://schemas.microsoft.com/office/drawing/2014/main" id="{86D5DE2C-9BFB-4CEA-AD7E-A3567BAC85BC}"/>
              </a:ext>
            </a:extLst>
          </p:cNvPr>
          <p:cNvSpPr txBox="1"/>
          <p:nvPr/>
        </p:nvSpPr>
        <p:spPr>
          <a:xfrm>
            <a:off x="4948299" y="4130616"/>
            <a:ext cx="3166252" cy="646331"/>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Select a fix length  ctx_sentence</a:t>
            </a:r>
          </a:p>
          <a:p>
            <a:pPr algn="ctr"/>
            <a:r>
              <a:rPr lang="en-US" altLang="zh-CN" dirty="0">
                <a:latin typeface="Times New Roman" panose="02020603050405020304" pitchFamily="18" charset="0"/>
                <a:cs typeface="Times New Roman" panose="02020603050405020304" pitchFamily="18" charset="0"/>
              </a:rPr>
              <a:t> for current sentence.</a:t>
            </a:r>
            <a:endParaRPr lang="zh-CN" alt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A7FBE9AC-5BCD-4B01-87CC-B17BDA6B27DB}"/>
              </a:ext>
            </a:extLst>
          </p:cNvPr>
          <p:cNvSpPr txBox="1"/>
          <p:nvPr/>
        </p:nvSpPr>
        <p:spPr>
          <a:xfrm>
            <a:off x="612351" y="2782669"/>
            <a:ext cx="1941557"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context soft match</a:t>
            </a:r>
            <a:endParaRPr lang="zh-CN" alt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28956113"/>
      </p:ext>
    </p:extLst>
  </p:cSld>
  <p:clrMapOvr>
    <a:masterClrMapping/>
  </p:clrMapOvr>
  <mc:AlternateContent xmlns:mc="http://schemas.openxmlformats.org/markup-compatibility/2006" xmlns:p14="http://schemas.microsoft.com/office/powerpoint/2010/main">
    <mc:Choice Requires="p14">
      <p:transition spd="slow" p14:dur="2000" advTm="69285"/>
    </mc:Choice>
    <mc:Fallback xmlns="">
      <p:transition spd="slow" advTm="6928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2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LIDE_MODEL_TYPE" val="timeline"/>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LIDE_MODEL_TYPE" val="timeline"/>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6501</TotalTime>
  <Words>1964</Words>
  <Application>Microsoft Office PowerPoint</Application>
  <PresentationFormat>全屏显示(4:3)</PresentationFormat>
  <Paragraphs>138</Paragraphs>
  <Slides>24</Slides>
  <Notes>23</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24</vt:i4>
      </vt:variant>
    </vt:vector>
  </HeadingPairs>
  <TitlesOfParts>
    <vt:vector size="34" baseType="lpstr">
      <vt:lpstr>华文楷体</vt:lpstr>
      <vt:lpstr>微软雅黑</vt:lpstr>
      <vt:lpstr>Arial</vt:lpstr>
      <vt:lpstr>Cambria Math</vt:lpstr>
      <vt:lpstr>Comic Sans MS</vt:lpstr>
      <vt:lpstr>Times New Roman</vt:lpstr>
      <vt:lpstr>Wingdings</vt:lpstr>
      <vt:lpstr>Office 主题​​</vt:lpstr>
      <vt:lpstr>自定义设计方案</vt:lpstr>
      <vt:lpstr>1_Office 主题​​</vt:lpstr>
      <vt:lpstr>基于联合选择机制的篇章级神经机器翻译</vt:lpstr>
      <vt:lpstr>目  录</vt:lpstr>
      <vt:lpstr>研究背景</vt:lpstr>
      <vt:lpstr>研究背景</vt:lpstr>
      <vt:lpstr>研究动机</vt:lpstr>
      <vt:lpstr>研究动机</vt:lpstr>
      <vt:lpstr>研究动机</vt:lpstr>
      <vt:lpstr>研究内容</vt:lpstr>
      <vt:lpstr>研究内容</vt:lpstr>
      <vt:lpstr>研究内容</vt:lpstr>
      <vt:lpstr>研究内容</vt:lpstr>
      <vt:lpstr>研究内容</vt:lpstr>
      <vt:lpstr>研究内容</vt:lpstr>
      <vt:lpstr>实验数据</vt:lpstr>
      <vt:lpstr>实验数据</vt:lpstr>
      <vt:lpstr>实验设置</vt:lpstr>
      <vt:lpstr>训练方法</vt:lpstr>
      <vt:lpstr>实验结果</vt:lpstr>
      <vt:lpstr>实验结果</vt:lpstr>
      <vt:lpstr>实验结果</vt:lpstr>
      <vt:lpstr>实验结果</vt:lpstr>
      <vt:lpstr>实验结果</vt:lpstr>
      <vt:lpstr>总结</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篇章机器翻译</dc:title>
  <dc:creator/>
  <cp:lastModifiedBy>Chen Linqing</cp:lastModifiedBy>
  <cp:revision>462</cp:revision>
  <dcterms:created xsi:type="dcterms:W3CDTF">2019-05-06T14:09:00Z</dcterms:created>
  <dcterms:modified xsi:type="dcterms:W3CDTF">2020-10-11T14:41:02Z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2052-11.1.0.8654</vt:lpwstr>
  </property>
</Properties>
</file>