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heme/theme2.xml" ContentType="application/vnd.openxmlformats-officedocument.theme+xml"/>
  <Override PartName="/ppt/tags/tag192.xml" ContentType="application/vnd.openxmlformats-officedocument.presentationml.tags+xml"/>
  <Override PartName="/ppt/notesSlides/notesSlide1.xml" ContentType="application/vnd.openxmlformats-officedocument.presentationml.notesSlide+xml"/>
  <Override PartName="/ppt/tags/tag193.xml" ContentType="application/vnd.openxmlformats-officedocument.presentationml.tags+xml"/>
  <Override PartName="/ppt/notesSlides/notesSlide2.xml" ContentType="application/vnd.openxmlformats-officedocument.presentationml.notesSlide+xml"/>
  <Override PartName="/ppt/tags/tag194.xml" ContentType="application/vnd.openxmlformats-officedocument.presentationml.tags+xml"/>
  <Override PartName="/ppt/notesSlides/notesSlide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4.xml" ContentType="application/vnd.openxmlformats-officedocument.presentationml.notesSlide+xml"/>
  <Override PartName="/ppt/tags/tag246.xml" ContentType="application/vnd.openxmlformats-officedocument.presentationml.tags+xml"/>
  <Override PartName="/ppt/notesSlides/notesSlide5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6.xml" ContentType="application/vnd.openxmlformats-officedocument.presentationml.notesSlide+xml"/>
  <Override PartName="/ppt/tags/tag265.xml" ContentType="application/vnd.openxmlformats-officedocument.presentationml.tags+xml"/>
  <Override PartName="/ppt/notesSlides/notesSlide7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8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9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10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11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12.xml" ContentType="application/vnd.openxmlformats-officedocument.presentationml.notesSlide+xml"/>
  <Override PartName="/ppt/tags/tag340.xml" ContentType="application/vnd.openxmlformats-officedocument.presentationml.tags+xml"/>
  <Override PartName="/ppt/notesSlides/notesSlide13.xml" ContentType="application/vnd.openxmlformats-officedocument.presentationml.notesSlide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4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15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16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17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18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notesSlides/notesSlide19.xml" ContentType="application/vnd.openxmlformats-officedocument.presentationml.notesSlide+xml"/>
  <Override PartName="/ppt/tags/tag447.xml" ContentType="application/vnd.openxmlformats-officedocument.presentationml.tags+xml"/>
  <Override PartName="/ppt/notesSlides/notesSlide20.xml" ContentType="application/vnd.openxmlformats-officedocument.presentationml.notesSlide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87" r:id="rId2"/>
    <p:sldId id="516" r:id="rId3"/>
    <p:sldId id="521" r:id="rId4"/>
    <p:sldId id="658" r:id="rId5"/>
    <p:sldId id="667" r:id="rId6"/>
    <p:sldId id="666" r:id="rId7"/>
    <p:sldId id="629" r:id="rId8"/>
    <p:sldId id="650" r:id="rId9"/>
    <p:sldId id="653" r:id="rId10"/>
    <p:sldId id="668" r:id="rId11"/>
    <p:sldId id="669" r:id="rId12"/>
    <p:sldId id="670" r:id="rId13"/>
    <p:sldId id="638" r:id="rId14"/>
    <p:sldId id="659" r:id="rId15"/>
    <p:sldId id="660" r:id="rId16"/>
    <p:sldId id="661" r:id="rId17"/>
    <p:sldId id="639" r:id="rId18"/>
    <p:sldId id="657" r:id="rId19"/>
    <p:sldId id="656" r:id="rId20"/>
    <p:sldId id="648" r:id="rId21"/>
    <p:sldId id="618" r:id="rId22"/>
    <p:sldId id="649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  <p:cmAuthor id="2" name="Ragnar" initials="R" lastIdx="6" clrIdx="1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6"/>
    <a:srgbClr val="78A1CB"/>
    <a:srgbClr val="00394C"/>
    <a:srgbClr val="A8B9BF"/>
    <a:srgbClr val="B7B7B7"/>
    <a:srgbClr val="F0F0F0"/>
    <a:srgbClr val="CBD1E1"/>
    <a:srgbClr val="006485"/>
    <a:srgbClr val="00455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20" autoAdjust="0"/>
    <p:restoredTop sz="79588" autoAdjust="0"/>
  </p:normalViewPr>
  <p:slideViewPr>
    <p:cSldViewPr snapToGrid="0">
      <p:cViewPr varScale="1">
        <p:scale>
          <a:sx n="61" d="100"/>
          <a:sy n="61" d="100"/>
        </p:scale>
        <p:origin x="35" y="157"/>
      </p:cViewPr>
      <p:guideLst>
        <p:guide orient="horz" pos="2243"/>
        <p:guide pos="3847"/>
      </p:guideLst>
    </p:cSldViewPr>
  </p:slideViewPr>
  <p:outlineViewPr>
    <p:cViewPr>
      <p:scale>
        <a:sx n="33" d="100"/>
        <a:sy n="33" d="100"/>
      </p:scale>
      <p:origin x="0" y="-16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EB2F9-47DB-46FC-BD93-AD45FB59B30D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3A28D-4C05-4C47-81A3-33820F197E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98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580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077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398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859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731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256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09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98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47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12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399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3A28D-4C05-4C47-81A3-33820F197EA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84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0" Type="http://schemas.openxmlformats.org/officeDocument/2006/relationships/tags" Target="../tags/tag105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5" Type="http://schemas.openxmlformats.org/officeDocument/2006/relationships/tags" Target="../tags/tag159.xml"/><Relationship Id="rId10" Type="http://schemas.openxmlformats.org/officeDocument/2006/relationships/tags" Target="../tags/tag164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3" Type="http://schemas.openxmlformats.org/officeDocument/2006/relationships/tags" Target="../tags/tag168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175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6" Type="http://schemas.openxmlformats.org/officeDocument/2006/relationships/slideMaster" Target="../slideMasters/slideMaster1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0" Type="http://schemas.openxmlformats.org/officeDocument/2006/relationships/tags" Target="../tags/tag80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稻壳儿搜索【ainippt】_1"/>
          <p:cNvSpPr/>
          <p:nvPr userDrawn="1">
            <p:custDataLst>
              <p:tags r:id="rId1"/>
            </p:custDataLst>
          </p:nvPr>
        </p:nvSpPr>
        <p:spPr>
          <a:xfrm>
            <a:off x="2633345" y="1629410"/>
            <a:ext cx="2480945" cy="3599180"/>
          </a:xfrm>
          <a:custGeom>
            <a:avLst/>
            <a:gdLst>
              <a:gd name="connsiteX0" fmla="*/ 0 w 1460500"/>
              <a:gd name="connsiteY0" fmla="*/ 0 h 2118828"/>
              <a:gd name="connsiteX1" fmla="*/ 1460500 w 1460500"/>
              <a:gd name="connsiteY1" fmla="*/ 0 h 2118828"/>
              <a:gd name="connsiteX2" fmla="*/ 1460500 w 1460500"/>
              <a:gd name="connsiteY2" fmla="*/ 303772 h 2118828"/>
              <a:gd name="connsiteX3" fmla="*/ 1392236 w 1460500"/>
              <a:gd name="connsiteY3" fmla="*/ 303772 h 2118828"/>
              <a:gd name="connsiteX4" fmla="*/ 1392236 w 1460500"/>
              <a:gd name="connsiteY4" fmla="*/ 68264 h 2118828"/>
              <a:gd name="connsiteX5" fmla="*/ 68264 w 1460500"/>
              <a:gd name="connsiteY5" fmla="*/ 68264 h 2118828"/>
              <a:gd name="connsiteX6" fmla="*/ 68264 w 1460500"/>
              <a:gd name="connsiteY6" fmla="*/ 2050564 h 2118828"/>
              <a:gd name="connsiteX7" fmla="*/ 1392236 w 1460500"/>
              <a:gd name="connsiteY7" fmla="*/ 2050564 h 2118828"/>
              <a:gd name="connsiteX8" fmla="*/ 1392236 w 1460500"/>
              <a:gd name="connsiteY8" fmla="*/ 1815056 h 2118828"/>
              <a:gd name="connsiteX9" fmla="*/ 1460500 w 1460500"/>
              <a:gd name="connsiteY9" fmla="*/ 1815056 h 2118828"/>
              <a:gd name="connsiteX10" fmla="*/ 1460500 w 1460500"/>
              <a:gd name="connsiteY10" fmla="*/ 2118828 h 2118828"/>
              <a:gd name="connsiteX11" fmla="*/ 0 w 1460500"/>
              <a:gd name="connsiteY11" fmla="*/ 2118828 h 211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0500" h="2118828">
                <a:moveTo>
                  <a:pt x="0" y="0"/>
                </a:moveTo>
                <a:lnTo>
                  <a:pt x="1460500" y="0"/>
                </a:lnTo>
                <a:lnTo>
                  <a:pt x="1460500" y="303772"/>
                </a:lnTo>
                <a:lnTo>
                  <a:pt x="1392236" y="303772"/>
                </a:lnTo>
                <a:lnTo>
                  <a:pt x="1392236" y="68264"/>
                </a:lnTo>
                <a:lnTo>
                  <a:pt x="68264" y="68264"/>
                </a:lnTo>
                <a:lnTo>
                  <a:pt x="68264" y="2050564"/>
                </a:lnTo>
                <a:lnTo>
                  <a:pt x="1392236" y="2050564"/>
                </a:lnTo>
                <a:lnTo>
                  <a:pt x="1392236" y="1815056"/>
                </a:lnTo>
                <a:lnTo>
                  <a:pt x="1460500" y="1815056"/>
                </a:lnTo>
                <a:lnTo>
                  <a:pt x="1460500" y="2118828"/>
                </a:lnTo>
                <a:lnTo>
                  <a:pt x="0" y="2118828"/>
                </a:lnTo>
                <a:close/>
              </a:path>
            </a:pathLst>
          </a:custGeom>
          <a:solidFill>
            <a:srgbClr val="003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0" name="稻壳儿搜索【ainippt】_11"/>
          <p:cNvCxnSpPr/>
          <p:nvPr userDrawn="1">
            <p:custDataLst>
              <p:tags r:id="rId2"/>
            </p:custDataLst>
          </p:nvPr>
        </p:nvCxnSpPr>
        <p:spPr>
          <a:xfrm flipH="1">
            <a:off x="8128000" y="533400"/>
            <a:ext cx="1574800" cy="1574800"/>
          </a:xfrm>
          <a:prstGeom prst="line">
            <a:avLst/>
          </a:prstGeom>
          <a:ln>
            <a:solidFill>
              <a:srgbClr val="003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稻壳儿搜索【ainippt】_12"/>
          <p:cNvCxnSpPr/>
          <p:nvPr userDrawn="1">
            <p:custDataLst>
              <p:tags r:id="rId3"/>
            </p:custDataLst>
          </p:nvPr>
        </p:nvCxnSpPr>
        <p:spPr>
          <a:xfrm flipH="1">
            <a:off x="10172700" y="-203200"/>
            <a:ext cx="1574800" cy="1574800"/>
          </a:xfrm>
          <a:prstGeom prst="line">
            <a:avLst/>
          </a:prstGeom>
          <a:ln>
            <a:solidFill>
              <a:srgbClr val="003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rgbClr val="00394C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3549262" y="2240791"/>
            <a:ext cx="7367663" cy="987049"/>
          </a:xfrm>
        </p:spPr>
        <p:txBody>
          <a:bodyPr lIns="90000" tIns="46800" rIns="90000" bIns="0" anchor="b" anchorCtr="0">
            <a:normAutofit/>
          </a:bodyPr>
          <a:lstStyle>
            <a:lvl1pPr algn="l">
              <a:defRPr sz="5400" spc="600" baseline="0">
                <a:solidFill>
                  <a:schemeClr val="bg1"/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3579743" y="3362030"/>
            <a:ext cx="7367662" cy="661448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bg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cxnSp>
        <p:nvCxnSpPr>
          <p:cNvPr id="4" name="稻壳儿搜索【ainippt】_11"/>
          <p:cNvCxnSpPr/>
          <p:nvPr userDrawn="1">
            <p:custDataLst>
              <p:tags r:id="rId7"/>
            </p:custDataLst>
          </p:nvPr>
        </p:nvCxnSpPr>
        <p:spPr>
          <a:xfrm flipH="1">
            <a:off x="8811895" y="5000625"/>
            <a:ext cx="1574800" cy="1574800"/>
          </a:xfrm>
          <a:prstGeom prst="line">
            <a:avLst/>
          </a:prstGeom>
          <a:ln>
            <a:solidFill>
              <a:srgbClr val="003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17" name="组合 16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22" name="直接连接符 21"/>
              <p:cNvCxnSpPr/>
              <p:nvPr userDrawn="1">
                <p:custDataLst>
                  <p:tags r:id="rId9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19" name="直接连接符 18"/>
              <p:cNvCxnSpPr/>
              <p:nvPr userDrawn="1">
                <p:custDataLst>
                  <p:tags r:id="rId6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7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稻壳儿搜索【ainippt】_3"/>
          <p:cNvSpPr/>
          <p:nvPr>
            <p:custDataLst>
              <p:tags r:id="rId1"/>
            </p:custDataLst>
          </p:nvPr>
        </p:nvSpPr>
        <p:spPr>
          <a:xfrm>
            <a:off x="2633564" y="1629405"/>
            <a:ext cx="2480908" cy="3599190"/>
          </a:xfrm>
          <a:custGeom>
            <a:avLst/>
            <a:gdLst>
              <a:gd name="connsiteX0" fmla="*/ 0 w 1460500"/>
              <a:gd name="connsiteY0" fmla="*/ 0 h 2118828"/>
              <a:gd name="connsiteX1" fmla="*/ 1460500 w 1460500"/>
              <a:gd name="connsiteY1" fmla="*/ 0 h 2118828"/>
              <a:gd name="connsiteX2" fmla="*/ 1460500 w 1460500"/>
              <a:gd name="connsiteY2" fmla="*/ 303772 h 2118828"/>
              <a:gd name="connsiteX3" fmla="*/ 1392236 w 1460500"/>
              <a:gd name="connsiteY3" fmla="*/ 303772 h 2118828"/>
              <a:gd name="connsiteX4" fmla="*/ 1392236 w 1460500"/>
              <a:gd name="connsiteY4" fmla="*/ 68264 h 2118828"/>
              <a:gd name="connsiteX5" fmla="*/ 68264 w 1460500"/>
              <a:gd name="connsiteY5" fmla="*/ 68264 h 2118828"/>
              <a:gd name="connsiteX6" fmla="*/ 68264 w 1460500"/>
              <a:gd name="connsiteY6" fmla="*/ 2050564 h 2118828"/>
              <a:gd name="connsiteX7" fmla="*/ 1392236 w 1460500"/>
              <a:gd name="connsiteY7" fmla="*/ 2050564 h 2118828"/>
              <a:gd name="connsiteX8" fmla="*/ 1392236 w 1460500"/>
              <a:gd name="connsiteY8" fmla="*/ 1815056 h 2118828"/>
              <a:gd name="connsiteX9" fmla="*/ 1460500 w 1460500"/>
              <a:gd name="connsiteY9" fmla="*/ 1815056 h 2118828"/>
              <a:gd name="connsiteX10" fmla="*/ 1460500 w 1460500"/>
              <a:gd name="connsiteY10" fmla="*/ 2118828 h 2118828"/>
              <a:gd name="connsiteX11" fmla="*/ 0 w 1460500"/>
              <a:gd name="connsiteY11" fmla="*/ 2118828 h 211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0500" h="2118828">
                <a:moveTo>
                  <a:pt x="0" y="0"/>
                </a:moveTo>
                <a:lnTo>
                  <a:pt x="1460500" y="0"/>
                </a:lnTo>
                <a:lnTo>
                  <a:pt x="1460500" y="303772"/>
                </a:lnTo>
                <a:lnTo>
                  <a:pt x="1392236" y="303772"/>
                </a:lnTo>
                <a:lnTo>
                  <a:pt x="1392236" y="68264"/>
                </a:lnTo>
                <a:lnTo>
                  <a:pt x="68264" y="68264"/>
                </a:lnTo>
                <a:lnTo>
                  <a:pt x="68264" y="2050564"/>
                </a:lnTo>
                <a:lnTo>
                  <a:pt x="1392236" y="2050564"/>
                </a:lnTo>
                <a:lnTo>
                  <a:pt x="1392236" y="1815056"/>
                </a:lnTo>
                <a:lnTo>
                  <a:pt x="1460500" y="1815056"/>
                </a:lnTo>
                <a:lnTo>
                  <a:pt x="1460500" y="2118828"/>
                </a:lnTo>
                <a:lnTo>
                  <a:pt x="0" y="21188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162073" y="2381191"/>
            <a:ext cx="6286728" cy="1322070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162072" y="3761317"/>
            <a:ext cx="6286727" cy="728637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10942906" y="5757889"/>
            <a:ext cx="1046907" cy="908744"/>
            <a:chOff x="10981006" y="5621197"/>
            <a:chExt cx="1046907" cy="908744"/>
          </a:xfrm>
        </p:grpSpPr>
        <p:sp>
          <p:nvSpPr>
            <p:cNvPr id="2" name="矩形 1"/>
            <p:cNvSpPr/>
            <p:nvPr userDrawn="1">
              <p:custDataLst>
                <p:tags r:id="rId5"/>
              </p:custDataLst>
            </p:nvPr>
          </p:nvSpPr>
          <p:spPr>
            <a:xfrm>
              <a:off x="11134725" y="5716791"/>
              <a:ext cx="600074" cy="813150"/>
            </a:xfrm>
            <a:prstGeom prst="rect">
              <a:avLst/>
            </a:prstGeom>
            <a:noFill/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 userDrawn="1">
              <p:custDataLst>
                <p:tags r:id="rId6"/>
              </p:custDataLst>
            </p:nvPr>
          </p:nvCxnSpPr>
          <p:spPr>
            <a:xfrm flipH="1">
              <a:off x="11552809" y="5900122"/>
              <a:ext cx="475104" cy="475104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>
              <p:custDataLst>
                <p:tags r:id="rId7"/>
              </p:custDataLst>
            </p:nvPr>
          </p:nvCxnSpPr>
          <p:spPr>
            <a:xfrm flipH="1">
              <a:off x="11602489" y="5621197"/>
              <a:ext cx="374519" cy="374519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>
              <p:custDataLst>
                <p:tags r:id="rId8"/>
              </p:custDataLst>
            </p:nvPr>
          </p:nvCxnSpPr>
          <p:spPr>
            <a:xfrm flipH="1">
              <a:off x="10981006" y="6146414"/>
              <a:ext cx="317434" cy="317433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86385" y="273050"/>
            <a:ext cx="11616055" cy="63119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1318875" y="5341620"/>
            <a:ext cx="829310" cy="1046480"/>
            <a:chOff x="11319121" y="5341907"/>
            <a:chExt cx="829392" cy="1046333"/>
          </a:xfrm>
        </p:grpSpPr>
        <p:cxnSp>
          <p:nvCxnSpPr>
            <p:cNvPr id="11" name="直接连接符 10"/>
            <p:cNvCxnSpPr/>
            <p:nvPr userDrawn="1">
              <p:custDataLst>
                <p:tags r:id="rId10"/>
              </p:custDataLst>
            </p:nvPr>
          </p:nvCxnSpPr>
          <p:spPr>
            <a:xfrm flipH="1">
              <a:off x="11673409" y="5913136"/>
              <a:ext cx="475104" cy="475104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 userDrawn="1">
              <p:custDataLst>
                <p:tags r:id="rId11"/>
              </p:custDataLst>
            </p:nvPr>
          </p:nvCxnSpPr>
          <p:spPr>
            <a:xfrm flipH="1">
              <a:off x="11537470" y="5341907"/>
              <a:ext cx="463479" cy="463478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 userDrawn="1">
              <p:custDataLst>
                <p:tags r:id="rId12"/>
              </p:custDataLst>
            </p:nvPr>
          </p:nvCxnSpPr>
          <p:spPr>
            <a:xfrm flipH="1">
              <a:off x="11319121" y="5913136"/>
              <a:ext cx="436698" cy="436697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87960" y="238125"/>
            <a:ext cx="1089025" cy="1046480"/>
            <a:chOff x="369297" y="401607"/>
            <a:chExt cx="1089060" cy="1046333"/>
          </a:xfrm>
        </p:grpSpPr>
        <p:cxnSp>
          <p:nvCxnSpPr>
            <p:cNvPr id="18" name="直接连接符 17"/>
            <p:cNvCxnSpPr/>
            <p:nvPr userDrawn="1">
              <p:custDataLst>
                <p:tags r:id="rId7"/>
              </p:custDataLst>
            </p:nvPr>
          </p:nvCxnSpPr>
          <p:spPr>
            <a:xfrm flipH="1">
              <a:off x="723585" y="713168"/>
              <a:ext cx="734772" cy="734772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 userDrawn="1">
              <p:custDataLst>
                <p:tags r:id="rId8"/>
              </p:custDataLst>
            </p:nvPr>
          </p:nvCxnSpPr>
          <p:spPr>
            <a:xfrm flipH="1">
              <a:off x="587646" y="401607"/>
              <a:ext cx="463479" cy="463478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>
              <p:custDataLst>
                <p:tags r:id="rId9"/>
              </p:custDataLst>
            </p:nvPr>
          </p:nvCxnSpPr>
          <p:spPr>
            <a:xfrm flipH="1">
              <a:off x="369297" y="972836"/>
              <a:ext cx="436698" cy="436697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3175" y="-4445"/>
            <a:ext cx="494538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grpSp>
        <p:nvGrpSpPr>
          <p:cNvPr id="11" name="组合 10"/>
          <p:cNvGrpSpPr/>
          <p:nvPr>
            <p:custDataLst>
              <p:tags r:id="rId8"/>
            </p:custDataLst>
          </p:nvPr>
        </p:nvGrpSpPr>
        <p:grpSpPr>
          <a:xfrm>
            <a:off x="-209318" y="-132251"/>
            <a:ext cx="1089060" cy="1046333"/>
            <a:chOff x="369297" y="401607"/>
            <a:chExt cx="1089060" cy="1046333"/>
          </a:xfrm>
        </p:grpSpPr>
        <p:cxnSp>
          <p:nvCxnSpPr>
            <p:cNvPr id="12" name="直接连接符 11"/>
            <p:cNvCxnSpPr/>
            <p:nvPr userDrawn="1">
              <p:custDataLst>
                <p:tags r:id="rId9"/>
              </p:custDataLst>
            </p:nvPr>
          </p:nvCxnSpPr>
          <p:spPr>
            <a:xfrm flipH="1">
              <a:off x="723585" y="713168"/>
              <a:ext cx="734772" cy="73477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 userDrawn="1">
              <p:custDataLst>
                <p:tags r:id="rId10"/>
              </p:custDataLst>
            </p:nvPr>
          </p:nvCxnSpPr>
          <p:spPr>
            <a:xfrm flipH="1">
              <a:off x="587646" y="401607"/>
              <a:ext cx="463479" cy="46347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>
              <p:custDataLst>
                <p:tags r:id="rId11"/>
              </p:custDataLst>
            </p:nvPr>
          </p:nvCxnSpPr>
          <p:spPr>
            <a:xfrm flipH="1">
              <a:off x="369297" y="972836"/>
              <a:ext cx="436698" cy="436697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15" name="组合 14"/>
          <p:cNvGrpSpPr/>
          <p:nvPr>
            <p:custDataLst>
              <p:tags r:id="rId2"/>
            </p:custDataLst>
          </p:nvPr>
        </p:nvGrpSpPr>
        <p:grpSpPr>
          <a:xfrm>
            <a:off x="-186859" y="-186894"/>
            <a:ext cx="1580918" cy="1518894"/>
            <a:chOff x="369297" y="401607"/>
            <a:chExt cx="1089060" cy="1046333"/>
          </a:xfrm>
        </p:grpSpPr>
        <p:cxnSp>
          <p:nvCxnSpPr>
            <p:cNvPr id="16" name="直接连接符 15"/>
            <p:cNvCxnSpPr/>
            <p:nvPr userDrawn="1">
              <p:custDataLst>
                <p:tags r:id="rId9"/>
              </p:custDataLst>
            </p:nvPr>
          </p:nvCxnSpPr>
          <p:spPr>
            <a:xfrm flipH="1">
              <a:off x="723585" y="713168"/>
              <a:ext cx="734772" cy="73477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10"/>
              </p:custDataLst>
            </p:nvPr>
          </p:nvCxnSpPr>
          <p:spPr>
            <a:xfrm flipH="1">
              <a:off x="587646" y="401607"/>
              <a:ext cx="463479" cy="46347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 userDrawn="1">
              <p:custDataLst>
                <p:tags r:id="rId11"/>
              </p:custDataLst>
            </p:nvPr>
          </p:nvCxnSpPr>
          <p:spPr>
            <a:xfrm flipH="1">
              <a:off x="369297" y="972836"/>
              <a:ext cx="436698" cy="436697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15" name="组合 14"/>
          <p:cNvGrpSpPr/>
          <p:nvPr>
            <p:custDataLst>
              <p:tags r:id="rId2"/>
            </p:custDataLst>
          </p:nvPr>
        </p:nvGrpSpPr>
        <p:grpSpPr>
          <a:xfrm>
            <a:off x="11010900" y="5341907"/>
            <a:ext cx="1137613" cy="1435174"/>
            <a:chOff x="11319121" y="5341907"/>
            <a:chExt cx="829392" cy="1046333"/>
          </a:xfrm>
        </p:grpSpPr>
        <p:cxnSp>
          <p:nvCxnSpPr>
            <p:cNvPr id="16" name="直接连接符 15"/>
            <p:cNvCxnSpPr/>
            <p:nvPr userDrawn="1">
              <p:custDataLst>
                <p:tags r:id="rId9"/>
              </p:custDataLst>
            </p:nvPr>
          </p:nvCxnSpPr>
          <p:spPr>
            <a:xfrm flipH="1">
              <a:off x="11673409" y="5913136"/>
              <a:ext cx="475104" cy="475104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10"/>
              </p:custDataLst>
            </p:nvPr>
          </p:nvCxnSpPr>
          <p:spPr>
            <a:xfrm flipH="1">
              <a:off x="11537470" y="5341907"/>
              <a:ext cx="463479" cy="46347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 userDrawn="1">
              <p:custDataLst>
                <p:tags r:id="rId11"/>
              </p:custDataLst>
            </p:nvPr>
          </p:nvCxnSpPr>
          <p:spPr>
            <a:xfrm flipH="1">
              <a:off x="11319121" y="5913136"/>
              <a:ext cx="436698" cy="436697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10942906" y="5757889"/>
            <a:ext cx="1046907" cy="908744"/>
            <a:chOff x="10981006" y="5621197"/>
            <a:chExt cx="1046907" cy="908744"/>
          </a:xfrm>
        </p:grpSpPr>
        <p:sp>
          <p:nvSpPr>
            <p:cNvPr id="14" name="矩形 13"/>
            <p:cNvSpPr/>
            <p:nvPr userDrawn="1">
              <p:custDataLst>
                <p:tags r:id="rId11"/>
              </p:custDataLst>
            </p:nvPr>
          </p:nvSpPr>
          <p:spPr>
            <a:xfrm>
              <a:off x="11134725" y="5716791"/>
              <a:ext cx="600074" cy="813150"/>
            </a:xfrm>
            <a:prstGeom prst="rect">
              <a:avLst/>
            </a:prstGeom>
            <a:noFill/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 userDrawn="1">
              <p:custDataLst>
                <p:tags r:id="rId12"/>
              </p:custDataLst>
            </p:nvPr>
          </p:nvCxnSpPr>
          <p:spPr>
            <a:xfrm flipH="1">
              <a:off x="11552809" y="5900122"/>
              <a:ext cx="475104" cy="475104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>
              <p:custDataLst>
                <p:tags r:id="rId13"/>
              </p:custDataLst>
            </p:nvPr>
          </p:nvCxnSpPr>
          <p:spPr>
            <a:xfrm flipH="1">
              <a:off x="11602489" y="5621197"/>
              <a:ext cx="374519" cy="374519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14"/>
              </p:custDataLst>
            </p:nvPr>
          </p:nvCxnSpPr>
          <p:spPr>
            <a:xfrm flipH="1">
              <a:off x="10981006" y="6146414"/>
              <a:ext cx="317434" cy="317433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127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255" y="2769235"/>
            <a:ext cx="677545" cy="1393190"/>
            <a:chOff x="8248" y="2769207"/>
            <a:chExt cx="677393" cy="1393476"/>
          </a:xfrm>
        </p:grpSpPr>
        <p:cxnSp>
          <p:nvCxnSpPr>
            <p:cNvPr id="17" name="直接连接符 16"/>
            <p:cNvCxnSpPr/>
            <p:nvPr userDrawn="1">
              <p:custDataLst>
                <p:tags r:id="rId10"/>
              </p:custDataLst>
            </p:nvPr>
          </p:nvCxnSpPr>
          <p:spPr>
            <a:xfrm flipV="1">
              <a:off x="8248" y="3279861"/>
              <a:ext cx="600334" cy="600334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 userDrawn="1">
              <p:custDataLst>
                <p:tags r:id="rId11"/>
              </p:custDataLst>
            </p:nvPr>
          </p:nvCxnSpPr>
          <p:spPr>
            <a:xfrm flipV="1">
              <a:off x="99752" y="2806168"/>
              <a:ext cx="585889" cy="585887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任意多边形: 形状 24"/>
            <p:cNvSpPr/>
            <p:nvPr userDrawn="1">
              <p:custDataLst>
                <p:tags r:id="rId12"/>
              </p:custDataLst>
            </p:nvPr>
          </p:nvSpPr>
          <p:spPr>
            <a:xfrm>
              <a:off x="8248" y="2769207"/>
              <a:ext cx="335410" cy="1393476"/>
            </a:xfrm>
            <a:custGeom>
              <a:avLst/>
              <a:gdLst>
                <a:gd name="connsiteX0" fmla="*/ 290515 w 335410"/>
                <a:gd name="connsiteY0" fmla="*/ 1193696 h 1393476"/>
                <a:gd name="connsiteX1" fmla="*/ 335410 w 335410"/>
                <a:gd name="connsiteY1" fmla="*/ 1193696 h 1393476"/>
                <a:gd name="connsiteX2" fmla="*/ 335410 w 335410"/>
                <a:gd name="connsiteY2" fmla="*/ 1393476 h 1393476"/>
                <a:gd name="connsiteX3" fmla="*/ 0 w 335410"/>
                <a:gd name="connsiteY3" fmla="*/ 1393476 h 1393476"/>
                <a:gd name="connsiteX4" fmla="*/ 0 w 335410"/>
                <a:gd name="connsiteY4" fmla="*/ 1348581 h 1393476"/>
                <a:gd name="connsiteX5" fmla="*/ 290515 w 335410"/>
                <a:gd name="connsiteY5" fmla="*/ 1348581 h 1393476"/>
                <a:gd name="connsiteX6" fmla="*/ 0 w 335410"/>
                <a:gd name="connsiteY6" fmla="*/ 0 h 1393476"/>
                <a:gd name="connsiteX7" fmla="*/ 335410 w 335410"/>
                <a:gd name="connsiteY7" fmla="*/ 0 h 1393476"/>
                <a:gd name="connsiteX8" fmla="*/ 335410 w 335410"/>
                <a:gd name="connsiteY8" fmla="*/ 199780 h 1393476"/>
                <a:gd name="connsiteX9" fmla="*/ 290515 w 335410"/>
                <a:gd name="connsiteY9" fmla="*/ 199780 h 1393476"/>
                <a:gd name="connsiteX10" fmla="*/ 290515 w 335410"/>
                <a:gd name="connsiteY10" fmla="*/ 44895 h 1393476"/>
                <a:gd name="connsiteX11" fmla="*/ 0 w 335410"/>
                <a:gd name="connsiteY11" fmla="*/ 44895 h 139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5410" h="1393476">
                  <a:moveTo>
                    <a:pt x="290515" y="1193696"/>
                  </a:moveTo>
                  <a:lnTo>
                    <a:pt x="335410" y="1193696"/>
                  </a:lnTo>
                  <a:lnTo>
                    <a:pt x="335410" y="1393476"/>
                  </a:lnTo>
                  <a:lnTo>
                    <a:pt x="0" y="1393476"/>
                  </a:lnTo>
                  <a:lnTo>
                    <a:pt x="0" y="1348581"/>
                  </a:lnTo>
                  <a:lnTo>
                    <a:pt x="290515" y="1348581"/>
                  </a:lnTo>
                  <a:close/>
                  <a:moveTo>
                    <a:pt x="0" y="0"/>
                  </a:moveTo>
                  <a:lnTo>
                    <a:pt x="335410" y="0"/>
                  </a:lnTo>
                  <a:lnTo>
                    <a:pt x="335410" y="199780"/>
                  </a:lnTo>
                  <a:lnTo>
                    <a:pt x="290515" y="199780"/>
                  </a:lnTo>
                  <a:lnTo>
                    <a:pt x="290515" y="44895"/>
                  </a:lnTo>
                  <a:lnTo>
                    <a:pt x="0" y="44895"/>
                  </a:lnTo>
                  <a:close/>
                </a:path>
              </a:pathLst>
            </a:custGeom>
            <a:solidFill>
              <a:srgbClr val="4B4955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flipH="1">
            <a:off x="11472545" y="2599055"/>
            <a:ext cx="677545" cy="1393190"/>
            <a:chOff x="8248" y="2769207"/>
            <a:chExt cx="677393" cy="1393476"/>
          </a:xfrm>
        </p:grpSpPr>
        <p:cxnSp>
          <p:nvCxnSpPr>
            <p:cNvPr id="27" name="直接连接符 26"/>
            <p:cNvCxnSpPr/>
            <p:nvPr userDrawn="1">
              <p:custDataLst>
                <p:tags r:id="rId7"/>
              </p:custDataLst>
            </p:nvPr>
          </p:nvCxnSpPr>
          <p:spPr>
            <a:xfrm flipV="1">
              <a:off x="8248" y="3279861"/>
              <a:ext cx="600334" cy="600334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>
              <p:custDataLst>
                <p:tags r:id="rId8"/>
              </p:custDataLst>
            </p:nvPr>
          </p:nvCxnSpPr>
          <p:spPr>
            <a:xfrm flipV="1">
              <a:off x="99752" y="2806168"/>
              <a:ext cx="585889" cy="585887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任意多边形: 形状 28"/>
            <p:cNvSpPr/>
            <p:nvPr userDrawn="1">
              <p:custDataLst>
                <p:tags r:id="rId9"/>
              </p:custDataLst>
            </p:nvPr>
          </p:nvSpPr>
          <p:spPr>
            <a:xfrm>
              <a:off x="8248" y="2769207"/>
              <a:ext cx="335410" cy="1393476"/>
            </a:xfrm>
            <a:custGeom>
              <a:avLst/>
              <a:gdLst>
                <a:gd name="connsiteX0" fmla="*/ 290515 w 335410"/>
                <a:gd name="connsiteY0" fmla="*/ 1193696 h 1393476"/>
                <a:gd name="connsiteX1" fmla="*/ 335410 w 335410"/>
                <a:gd name="connsiteY1" fmla="*/ 1193696 h 1393476"/>
                <a:gd name="connsiteX2" fmla="*/ 335410 w 335410"/>
                <a:gd name="connsiteY2" fmla="*/ 1393476 h 1393476"/>
                <a:gd name="connsiteX3" fmla="*/ 0 w 335410"/>
                <a:gd name="connsiteY3" fmla="*/ 1393476 h 1393476"/>
                <a:gd name="connsiteX4" fmla="*/ 0 w 335410"/>
                <a:gd name="connsiteY4" fmla="*/ 1348581 h 1393476"/>
                <a:gd name="connsiteX5" fmla="*/ 290515 w 335410"/>
                <a:gd name="connsiteY5" fmla="*/ 1348581 h 1393476"/>
                <a:gd name="connsiteX6" fmla="*/ 0 w 335410"/>
                <a:gd name="connsiteY6" fmla="*/ 0 h 1393476"/>
                <a:gd name="connsiteX7" fmla="*/ 335410 w 335410"/>
                <a:gd name="connsiteY7" fmla="*/ 0 h 1393476"/>
                <a:gd name="connsiteX8" fmla="*/ 335410 w 335410"/>
                <a:gd name="connsiteY8" fmla="*/ 199780 h 1393476"/>
                <a:gd name="connsiteX9" fmla="*/ 290515 w 335410"/>
                <a:gd name="connsiteY9" fmla="*/ 199780 h 1393476"/>
                <a:gd name="connsiteX10" fmla="*/ 290515 w 335410"/>
                <a:gd name="connsiteY10" fmla="*/ 44895 h 1393476"/>
                <a:gd name="connsiteX11" fmla="*/ 0 w 335410"/>
                <a:gd name="connsiteY11" fmla="*/ 44895 h 139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5410" h="1393476">
                  <a:moveTo>
                    <a:pt x="290515" y="1193696"/>
                  </a:moveTo>
                  <a:lnTo>
                    <a:pt x="335410" y="1193696"/>
                  </a:lnTo>
                  <a:lnTo>
                    <a:pt x="335410" y="1393476"/>
                  </a:lnTo>
                  <a:lnTo>
                    <a:pt x="0" y="1393476"/>
                  </a:lnTo>
                  <a:lnTo>
                    <a:pt x="0" y="1348581"/>
                  </a:lnTo>
                  <a:lnTo>
                    <a:pt x="290515" y="1348581"/>
                  </a:lnTo>
                  <a:close/>
                  <a:moveTo>
                    <a:pt x="0" y="0"/>
                  </a:moveTo>
                  <a:lnTo>
                    <a:pt x="335410" y="0"/>
                  </a:lnTo>
                  <a:lnTo>
                    <a:pt x="335410" y="199780"/>
                  </a:lnTo>
                  <a:lnTo>
                    <a:pt x="290515" y="199780"/>
                  </a:lnTo>
                  <a:lnTo>
                    <a:pt x="290515" y="44895"/>
                  </a:lnTo>
                  <a:lnTo>
                    <a:pt x="0" y="44895"/>
                  </a:lnTo>
                  <a:close/>
                </a:path>
              </a:pathLst>
            </a:custGeom>
            <a:solidFill>
              <a:srgbClr val="4B4955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7" name="直接连接符 6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10" name="直接连接符 9"/>
              <p:cNvCxnSpPr/>
              <p:nvPr userDrawn="1">
                <p:custDataLst>
                  <p:tags r:id="rId7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 userDrawn="1">
                <p:custDataLst>
                  <p:tags r:id="rId9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1"/>
            </p:custDataLst>
          </p:nvPr>
        </p:nvGrpSpPr>
        <p:grpSpPr>
          <a:xfrm>
            <a:off x="2633564" y="-203200"/>
            <a:ext cx="9113936" cy="6451600"/>
            <a:chOff x="2633564" y="-203200"/>
            <a:chExt cx="9113936" cy="6451600"/>
          </a:xfrm>
        </p:grpSpPr>
        <p:sp>
          <p:nvSpPr>
            <p:cNvPr id="14" name="稻壳儿搜索【ainippt】_1"/>
            <p:cNvSpPr/>
            <p:nvPr>
              <p:custDataLst>
                <p:tags r:id="rId7"/>
              </p:custDataLst>
            </p:nvPr>
          </p:nvSpPr>
          <p:spPr>
            <a:xfrm>
              <a:off x="2633564" y="1629405"/>
              <a:ext cx="2480908" cy="3599190"/>
            </a:xfrm>
            <a:custGeom>
              <a:avLst/>
              <a:gdLst>
                <a:gd name="connsiteX0" fmla="*/ 0 w 1460500"/>
                <a:gd name="connsiteY0" fmla="*/ 0 h 2118828"/>
                <a:gd name="connsiteX1" fmla="*/ 1460500 w 1460500"/>
                <a:gd name="connsiteY1" fmla="*/ 0 h 2118828"/>
                <a:gd name="connsiteX2" fmla="*/ 1460500 w 1460500"/>
                <a:gd name="connsiteY2" fmla="*/ 303772 h 2118828"/>
                <a:gd name="connsiteX3" fmla="*/ 1392236 w 1460500"/>
                <a:gd name="connsiteY3" fmla="*/ 303772 h 2118828"/>
                <a:gd name="connsiteX4" fmla="*/ 1392236 w 1460500"/>
                <a:gd name="connsiteY4" fmla="*/ 68264 h 2118828"/>
                <a:gd name="connsiteX5" fmla="*/ 68264 w 1460500"/>
                <a:gd name="connsiteY5" fmla="*/ 68264 h 2118828"/>
                <a:gd name="connsiteX6" fmla="*/ 68264 w 1460500"/>
                <a:gd name="connsiteY6" fmla="*/ 2050564 h 2118828"/>
                <a:gd name="connsiteX7" fmla="*/ 1392236 w 1460500"/>
                <a:gd name="connsiteY7" fmla="*/ 2050564 h 2118828"/>
                <a:gd name="connsiteX8" fmla="*/ 1392236 w 1460500"/>
                <a:gd name="connsiteY8" fmla="*/ 1815056 h 2118828"/>
                <a:gd name="connsiteX9" fmla="*/ 1460500 w 1460500"/>
                <a:gd name="connsiteY9" fmla="*/ 1815056 h 2118828"/>
                <a:gd name="connsiteX10" fmla="*/ 1460500 w 1460500"/>
                <a:gd name="connsiteY10" fmla="*/ 2118828 h 2118828"/>
                <a:gd name="connsiteX11" fmla="*/ 0 w 1460500"/>
                <a:gd name="connsiteY11" fmla="*/ 2118828 h 2118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0500" h="2118828">
                  <a:moveTo>
                    <a:pt x="0" y="0"/>
                  </a:moveTo>
                  <a:lnTo>
                    <a:pt x="1460500" y="0"/>
                  </a:lnTo>
                  <a:lnTo>
                    <a:pt x="1460500" y="303772"/>
                  </a:lnTo>
                  <a:lnTo>
                    <a:pt x="1392236" y="303772"/>
                  </a:lnTo>
                  <a:lnTo>
                    <a:pt x="1392236" y="68264"/>
                  </a:lnTo>
                  <a:lnTo>
                    <a:pt x="68264" y="68264"/>
                  </a:lnTo>
                  <a:lnTo>
                    <a:pt x="68264" y="2050564"/>
                  </a:lnTo>
                  <a:lnTo>
                    <a:pt x="1392236" y="2050564"/>
                  </a:lnTo>
                  <a:lnTo>
                    <a:pt x="1392236" y="1815056"/>
                  </a:lnTo>
                  <a:lnTo>
                    <a:pt x="1460500" y="1815056"/>
                  </a:lnTo>
                  <a:lnTo>
                    <a:pt x="1460500" y="2118828"/>
                  </a:lnTo>
                  <a:lnTo>
                    <a:pt x="0" y="21188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cxnSp>
          <p:nvCxnSpPr>
            <p:cNvPr id="15" name="稻壳儿搜索【ainippt】_11"/>
            <p:cNvCxnSpPr/>
            <p:nvPr>
              <p:custDataLst>
                <p:tags r:id="rId8"/>
              </p:custDataLst>
            </p:nvPr>
          </p:nvCxnSpPr>
          <p:spPr>
            <a:xfrm flipH="1">
              <a:off x="8128000" y="533400"/>
              <a:ext cx="1574800" cy="157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稻壳儿搜索【ainippt】_12"/>
            <p:cNvCxnSpPr/>
            <p:nvPr>
              <p:custDataLst>
                <p:tags r:id="rId9"/>
              </p:custDataLst>
            </p:nvPr>
          </p:nvCxnSpPr>
          <p:spPr>
            <a:xfrm flipH="1">
              <a:off x="10172700" y="-203200"/>
              <a:ext cx="1574800" cy="157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稻壳儿搜索【ainippt】_13"/>
            <p:cNvCxnSpPr/>
            <p:nvPr>
              <p:custDataLst>
                <p:tags r:id="rId10"/>
              </p:custDataLst>
            </p:nvPr>
          </p:nvCxnSpPr>
          <p:spPr>
            <a:xfrm flipH="1">
              <a:off x="7823200" y="4673600"/>
              <a:ext cx="1574800" cy="157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368675" y="2458085"/>
            <a:ext cx="5651500" cy="895985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4800" u="none" strike="noStrike" kern="1200" cap="none" spc="300" normalizeH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3368924" y="3429000"/>
            <a:ext cx="5651710" cy="978818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18" name="组合 17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23" name="直接连接符 22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13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组合 18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20" name="直接连接符 19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9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25" name="直接连接符 24"/>
              <p:cNvCxnSpPr/>
              <p:nvPr userDrawn="1">
                <p:custDataLst>
                  <p:tags r:id="rId13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4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 userDrawn="1">
                <p:custDataLst>
                  <p:tags r:id="rId15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合 20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22" name="直接连接符 21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all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27" name="组合 26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32" name="直接连接符 31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 userDrawn="1">
                <p:custDataLst>
                  <p:tags r:id="rId13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29" name="直接连接符 28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9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>
            <p:custDataLst>
              <p:tags r:id="rId1"/>
            </p:custDataLst>
          </p:nvPr>
        </p:nvGrpSpPr>
        <p:grpSpPr>
          <a:xfrm>
            <a:off x="0" y="-6581"/>
            <a:ext cx="12148513" cy="6864581"/>
            <a:chOff x="0" y="-6581"/>
            <a:chExt cx="12148513" cy="6864581"/>
          </a:xfrm>
        </p:grpSpPr>
        <p:grpSp>
          <p:nvGrpSpPr>
            <p:cNvPr id="17" name="组合 16"/>
            <p:cNvGrpSpPr/>
            <p:nvPr userDrawn="1"/>
          </p:nvGrpSpPr>
          <p:grpSpPr>
            <a:xfrm>
              <a:off x="11393493" y="5905492"/>
              <a:ext cx="755020" cy="952508"/>
              <a:chOff x="11319121" y="5811667"/>
              <a:chExt cx="829392" cy="1046333"/>
            </a:xfrm>
          </p:grpSpPr>
          <p:cxnSp>
            <p:nvCxnSpPr>
              <p:cNvPr id="22" name="直接连接符 21"/>
              <p:cNvCxnSpPr/>
              <p:nvPr userDrawn="1">
                <p:custDataLst>
                  <p:tags r:id="rId10"/>
                </p:custDataLst>
              </p:nvPr>
            </p:nvCxnSpPr>
            <p:spPr>
              <a:xfrm flipH="1">
                <a:off x="11673409" y="6382896"/>
                <a:ext cx="475104" cy="475104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 userDrawn="1">
                <p:custDataLst>
                  <p:tags r:id="rId11"/>
                </p:custDataLst>
              </p:nvPr>
            </p:nvCxnSpPr>
            <p:spPr>
              <a:xfrm flipH="1">
                <a:off x="11537470" y="5811667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2"/>
                </p:custDataLst>
              </p:nvPr>
            </p:nvCxnSpPr>
            <p:spPr>
              <a:xfrm flipH="1">
                <a:off x="11319121" y="6382896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 userDrawn="1"/>
          </p:nvGrpSpPr>
          <p:grpSpPr>
            <a:xfrm>
              <a:off x="0" y="-6581"/>
              <a:ext cx="928196" cy="891780"/>
              <a:chOff x="187876" y="237959"/>
              <a:chExt cx="1089060" cy="1046333"/>
            </a:xfrm>
          </p:grpSpPr>
          <p:cxnSp>
            <p:nvCxnSpPr>
              <p:cNvPr id="19" name="直接连接符 18"/>
              <p:cNvCxnSpPr/>
              <p:nvPr userDrawn="1">
                <p:custDataLst>
                  <p:tags r:id="rId7"/>
                </p:custDataLst>
              </p:nvPr>
            </p:nvCxnSpPr>
            <p:spPr>
              <a:xfrm flipH="1">
                <a:off x="542164" y="549520"/>
                <a:ext cx="734772" cy="734772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8"/>
                </p:custDataLst>
              </p:nvPr>
            </p:nvCxnSpPr>
            <p:spPr>
              <a:xfrm flipH="1">
                <a:off x="406225" y="237959"/>
                <a:ext cx="463479" cy="463478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9"/>
                </p:custDataLst>
              </p:nvPr>
            </p:nvCxnSpPr>
            <p:spPr>
              <a:xfrm flipH="1">
                <a:off x="187876" y="809188"/>
                <a:ext cx="436698" cy="436697"/>
              </a:xfrm>
              <a:prstGeom prst="line">
                <a:avLst/>
              </a:prstGeom>
              <a:ln w="889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Relationship Id="rId3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7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8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9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0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image" Target="../media/image1.png"/><Relationship Id="rId3" Type="http://schemas.openxmlformats.org/officeDocument/2006/relationships/tags" Target="../tags/tag297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29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10" Type="http://schemas.openxmlformats.org/officeDocument/2006/relationships/tags" Target="../tags/tag304.xml"/><Relationship Id="rId19" Type="http://schemas.openxmlformats.org/officeDocument/2006/relationships/image" Target="../media/image2.png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18" Type="http://schemas.openxmlformats.org/officeDocument/2006/relationships/image" Target="../media/image1.png"/><Relationship Id="rId3" Type="http://schemas.openxmlformats.org/officeDocument/2006/relationships/tags" Target="../tags/tag312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notesSlide" Target="../notesSlides/notesSlide11.xml"/><Relationship Id="rId2" Type="http://schemas.openxmlformats.org/officeDocument/2006/relationships/tags" Target="../tags/tag311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6.png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10" Type="http://schemas.openxmlformats.org/officeDocument/2006/relationships/tags" Target="../tags/tag319.xml"/><Relationship Id="rId19" Type="http://schemas.openxmlformats.org/officeDocument/2006/relationships/image" Target="../media/image2.png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image" Target="../media/image1.png"/><Relationship Id="rId3" Type="http://schemas.openxmlformats.org/officeDocument/2006/relationships/tags" Target="../tags/tag327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notesSlide" Target="../notesSlides/notesSlide12.xml"/><Relationship Id="rId2" Type="http://schemas.openxmlformats.org/officeDocument/2006/relationships/tags" Target="../tags/tag32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7.png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10" Type="http://schemas.openxmlformats.org/officeDocument/2006/relationships/tags" Target="../tags/tag334.xml"/><Relationship Id="rId19" Type="http://schemas.openxmlformats.org/officeDocument/2006/relationships/image" Target="../media/image2.png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0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53.xml"/><Relationship Id="rId18" Type="http://schemas.openxmlformats.org/officeDocument/2006/relationships/tags" Target="../tags/tag358.xml"/><Relationship Id="rId26" Type="http://schemas.openxmlformats.org/officeDocument/2006/relationships/tags" Target="../tags/tag366.xml"/><Relationship Id="rId3" Type="http://schemas.openxmlformats.org/officeDocument/2006/relationships/tags" Target="../tags/tag343.xml"/><Relationship Id="rId21" Type="http://schemas.openxmlformats.org/officeDocument/2006/relationships/tags" Target="../tags/tag361.xml"/><Relationship Id="rId7" Type="http://schemas.openxmlformats.org/officeDocument/2006/relationships/tags" Target="../tags/tag347.xml"/><Relationship Id="rId12" Type="http://schemas.openxmlformats.org/officeDocument/2006/relationships/tags" Target="../tags/tag352.xml"/><Relationship Id="rId17" Type="http://schemas.openxmlformats.org/officeDocument/2006/relationships/tags" Target="../tags/tag357.xml"/><Relationship Id="rId25" Type="http://schemas.openxmlformats.org/officeDocument/2006/relationships/tags" Target="../tags/tag365.xml"/><Relationship Id="rId33" Type="http://schemas.openxmlformats.org/officeDocument/2006/relationships/image" Target="../media/image2.png"/><Relationship Id="rId2" Type="http://schemas.openxmlformats.org/officeDocument/2006/relationships/tags" Target="../tags/tag342.xml"/><Relationship Id="rId16" Type="http://schemas.openxmlformats.org/officeDocument/2006/relationships/tags" Target="../tags/tag356.xml"/><Relationship Id="rId20" Type="http://schemas.openxmlformats.org/officeDocument/2006/relationships/tags" Target="../tags/tag360.xml"/><Relationship Id="rId29" Type="http://schemas.openxmlformats.org/officeDocument/2006/relationships/tags" Target="../tags/tag369.xml"/><Relationship Id="rId1" Type="http://schemas.openxmlformats.org/officeDocument/2006/relationships/tags" Target="../tags/tag341.xml"/><Relationship Id="rId6" Type="http://schemas.openxmlformats.org/officeDocument/2006/relationships/tags" Target="../tags/tag346.xml"/><Relationship Id="rId11" Type="http://schemas.openxmlformats.org/officeDocument/2006/relationships/tags" Target="../tags/tag351.xml"/><Relationship Id="rId24" Type="http://schemas.openxmlformats.org/officeDocument/2006/relationships/tags" Target="../tags/tag364.xml"/><Relationship Id="rId32" Type="http://schemas.openxmlformats.org/officeDocument/2006/relationships/image" Target="../media/image1.png"/><Relationship Id="rId5" Type="http://schemas.openxmlformats.org/officeDocument/2006/relationships/tags" Target="../tags/tag345.xml"/><Relationship Id="rId15" Type="http://schemas.openxmlformats.org/officeDocument/2006/relationships/tags" Target="../tags/tag355.xml"/><Relationship Id="rId23" Type="http://schemas.openxmlformats.org/officeDocument/2006/relationships/tags" Target="../tags/tag363.xml"/><Relationship Id="rId28" Type="http://schemas.openxmlformats.org/officeDocument/2006/relationships/tags" Target="../tags/tag368.xml"/><Relationship Id="rId10" Type="http://schemas.openxmlformats.org/officeDocument/2006/relationships/tags" Target="../tags/tag350.xml"/><Relationship Id="rId19" Type="http://schemas.openxmlformats.org/officeDocument/2006/relationships/tags" Target="../tags/tag359.xml"/><Relationship Id="rId31" Type="http://schemas.openxmlformats.org/officeDocument/2006/relationships/notesSlide" Target="../notesSlides/notesSlide14.xml"/><Relationship Id="rId4" Type="http://schemas.openxmlformats.org/officeDocument/2006/relationships/tags" Target="../tags/tag344.xml"/><Relationship Id="rId9" Type="http://schemas.openxmlformats.org/officeDocument/2006/relationships/tags" Target="../tags/tag349.xml"/><Relationship Id="rId14" Type="http://schemas.openxmlformats.org/officeDocument/2006/relationships/tags" Target="../tags/tag354.xml"/><Relationship Id="rId22" Type="http://schemas.openxmlformats.org/officeDocument/2006/relationships/tags" Target="../tags/tag362.xml"/><Relationship Id="rId27" Type="http://schemas.openxmlformats.org/officeDocument/2006/relationships/tags" Target="../tags/tag367.xml"/><Relationship Id="rId30" Type="http://schemas.openxmlformats.org/officeDocument/2006/relationships/slideLayout" Target="../slideLayouts/slideLayout2.xml"/><Relationship Id="rId8" Type="http://schemas.openxmlformats.org/officeDocument/2006/relationships/tags" Target="../tags/tag34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image" Target="../media/image2.png"/><Relationship Id="rId3" Type="http://schemas.openxmlformats.org/officeDocument/2006/relationships/tags" Target="../tags/tag372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image" Target="../media/image1.png"/><Relationship Id="rId2" Type="http://schemas.openxmlformats.org/officeDocument/2006/relationships/tags" Target="../tags/tag371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5" Type="http://schemas.openxmlformats.org/officeDocument/2006/relationships/tags" Target="../tags/tag37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79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image" Target="../media/image2.png"/><Relationship Id="rId3" Type="http://schemas.openxmlformats.org/officeDocument/2006/relationships/tags" Target="../tags/tag386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image" Target="../media/image1.png"/><Relationship Id="rId2" Type="http://schemas.openxmlformats.org/officeDocument/2006/relationships/tags" Target="../tags/tag385.xml"/><Relationship Id="rId16" Type="http://schemas.openxmlformats.org/officeDocument/2006/relationships/notesSlide" Target="../notesSlides/notesSlide16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5" Type="http://schemas.openxmlformats.org/officeDocument/2006/relationships/tags" Target="../tags/tag38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93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05.xml"/><Relationship Id="rId13" Type="http://schemas.openxmlformats.org/officeDocument/2006/relationships/tags" Target="../tags/tag410.xml"/><Relationship Id="rId18" Type="http://schemas.openxmlformats.org/officeDocument/2006/relationships/tags" Target="../tags/tag415.xml"/><Relationship Id="rId3" Type="http://schemas.openxmlformats.org/officeDocument/2006/relationships/tags" Target="../tags/tag400.xml"/><Relationship Id="rId21" Type="http://schemas.openxmlformats.org/officeDocument/2006/relationships/tags" Target="../tags/tag418.xml"/><Relationship Id="rId7" Type="http://schemas.openxmlformats.org/officeDocument/2006/relationships/tags" Target="../tags/tag404.xml"/><Relationship Id="rId12" Type="http://schemas.openxmlformats.org/officeDocument/2006/relationships/tags" Target="../tags/tag409.xml"/><Relationship Id="rId17" Type="http://schemas.openxmlformats.org/officeDocument/2006/relationships/tags" Target="../tags/tag414.xml"/><Relationship Id="rId25" Type="http://schemas.openxmlformats.org/officeDocument/2006/relationships/image" Target="../media/image2.png"/><Relationship Id="rId2" Type="http://schemas.openxmlformats.org/officeDocument/2006/relationships/tags" Target="../tags/tag399.xml"/><Relationship Id="rId16" Type="http://schemas.openxmlformats.org/officeDocument/2006/relationships/tags" Target="../tags/tag413.xml"/><Relationship Id="rId20" Type="http://schemas.openxmlformats.org/officeDocument/2006/relationships/tags" Target="../tags/tag417.xml"/><Relationship Id="rId1" Type="http://schemas.openxmlformats.org/officeDocument/2006/relationships/tags" Target="../tags/tag398.xml"/><Relationship Id="rId6" Type="http://schemas.openxmlformats.org/officeDocument/2006/relationships/tags" Target="../tags/tag403.xml"/><Relationship Id="rId11" Type="http://schemas.openxmlformats.org/officeDocument/2006/relationships/tags" Target="../tags/tag408.xml"/><Relationship Id="rId24" Type="http://schemas.openxmlformats.org/officeDocument/2006/relationships/image" Target="../media/image1.png"/><Relationship Id="rId5" Type="http://schemas.openxmlformats.org/officeDocument/2006/relationships/tags" Target="../tags/tag402.xml"/><Relationship Id="rId15" Type="http://schemas.openxmlformats.org/officeDocument/2006/relationships/tags" Target="../tags/tag412.xml"/><Relationship Id="rId23" Type="http://schemas.openxmlformats.org/officeDocument/2006/relationships/notesSlide" Target="../notesSlides/notesSlide17.xml"/><Relationship Id="rId10" Type="http://schemas.openxmlformats.org/officeDocument/2006/relationships/tags" Target="../tags/tag407.xml"/><Relationship Id="rId19" Type="http://schemas.openxmlformats.org/officeDocument/2006/relationships/tags" Target="../tags/tag416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4" Type="http://schemas.openxmlformats.org/officeDocument/2006/relationships/tags" Target="../tags/tag411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26.xml"/><Relationship Id="rId13" Type="http://schemas.openxmlformats.org/officeDocument/2006/relationships/tags" Target="../tags/tag431.xml"/><Relationship Id="rId18" Type="http://schemas.openxmlformats.org/officeDocument/2006/relationships/image" Target="../media/image2.png"/><Relationship Id="rId3" Type="http://schemas.openxmlformats.org/officeDocument/2006/relationships/tags" Target="../tags/tag421.xml"/><Relationship Id="rId7" Type="http://schemas.openxmlformats.org/officeDocument/2006/relationships/tags" Target="../tags/tag425.xml"/><Relationship Id="rId12" Type="http://schemas.openxmlformats.org/officeDocument/2006/relationships/tags" Target="../tags/tag430.xml"/><Relationship Id="rId17" Type="http://schemas.openxmlformats.org/officeDocument/2006/relationships/image" Target="../media/image1.png"/><Relationship Id="rId2" Type="http://schemas.openxmlformats.org/officeDocument/2006/relationships/tags" Target="../tags/tag420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1" Type="http://schemas.openxmlformats.org/officeDocument/2006/relationships/tags" Target="../tags/tag429.xml"/><Relationship Id="rId5" Type="http://schemas.openxmlformats.org/officeDocument/2006/relationships/tags" Target="../tags/tag42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28.xml"/><Relationship Id="rId4" Type="http://schemas.openxmlformats.org/officeDocument/2006/relationships/tags" Target="../tags/tag422.xml"/><Relationship Id="rId9" Type="http://schemas.openxmlformats.org/officeDocument/2006/relationships/tags" Target="../tags/tag427.xml"/><Relationship Id="rId14" Type="http://schemas.openxmlformats.org/officeDocument/2006/relationships/tags" Target="../tags/tag43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40.xml"/><Relationship Id="rId13" Type="http://schemas.openxmlformats.org/officeDocument/2006/relationships/tags" Target="../tags/tag445.xml"/><Relationship Id="rId18" Type="http://schemas.openxmlformats.org/officeDocument/2006/relationships/image" Target="../media/image2.png"/><Relationship Id="rId3" Type="http://schemas.openxmlformats.org/officeDocument/2006/relationships/tags" Target="../tags/tag435.xml"/><Relationship Id="rId7" Type="http://schemas.openxmlformats.org/officeDocument/2006/relationships/tags" Target="../tags/tag439.xml"/><Relationship Id="rId12" Type="http://schemas.openxmlformats.org/officeDocument/2006/relationships/tags" Target="../tags/tag444.xml"/><Relationship Id="rId17" Type="http://schemas.openxmlformats.org/officeDocument/2006/relationships/image" Target="../media/image1.png"/><Relationship Id="rId2" Type="http://schemas.openxmlformats.org/officeDocument/2006/relationships/tags" Target="../tags/tag434.xml"/><Relationship Id="rId16" Type="http://schemas.openxmlformats.org/officeDocument/2006/relationships/notesSlide" Target="../notesSlides/notesSlide19.xml"/><Relationship Id="rId1" Type="http://schemas.openxmlformats.org/officeDocument/2006/relationships/tags" Target="../tags/tag433.xml"/><Relationship Id="rId6" Type="http://schemas.openxmlformats.org/officeDocument/2006/relationships/tags" Target="../tags/tag438.xml"/><Relationship Id="rId11" Type="http://schemas.openxmlformats.org/officeDocument/2006/relationships/tags" Target="../tags/tag443.xml"/><Relationship Id="rId5" Type="http://schemas.openxmlformats.org/officeDocument/2006/relationships/tags" Target="../tags/tag4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2.xml"/><Relationship Id="rId4" Type="http://schemas.openxmlformats.org/officeDocument/2006/relationships/tags" Target="../tags/tag436.xml"/><Relationship Id="rId9" Type="http://schemas.openxmlformats.org/officeDocument/2006/relationships/tags" Target="../tags/tag441.xml"/><Relationship Id="rId14" Type="http://schemas.openxmlformats.org/officeDocument/2006/relationships/tags" Target="../tags/tag4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3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4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55.xml"/><Relationship Id="rId13" Type="http://schemas.openxmlformats.org/officeDocument/2006/relationships/tags" Target="../tags/tag460.xml"/><Relationship Id="rId18" Type="http://schemas.openxmlformats.org/officeDocument/2006/relationships/tags" Target="../tags/tag465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450.xml"/><Relationship Id="rId21" Type="http://schemas.openxmlformats.org/officeDocument/2006/relationships/tags" Target="../tags/tag468.xml"/><Relationship Id="rId7" Type="http://schemas.openxmlformats.org/officeDocument/2006/relationships/tags" Target="../tags/tag454.xml"/><Relationship Id="rId12" Type="http://schemas.openxmlformats.org/officeDocument/2006/relationships/tags" Target="../tags/tag459.xml"/><Relationship Id="rId17" Type="http://schemas.openxmlformats.org/officeDocument/2006/relationships/tags" Target="../tags/tag464.xml"/><Relationship Id="rId25" Type="http://schemas.openxmlformats.org/officeDocument/2006/relationships/tags" Target="../tags/tag472.xml"/><Relationship Id="rId2" Type="http://schemas.openxmlformats.org/officeDocument/2006/relationships/tags" Target="../tags/tag449.xml"/><Relationship Id="rId16" Type="http://schemas.openxmlformats.org/officeDocument/2006/relationships/tags" Target="../tags/tag463.xml"/><Relationship Id="rId20" Type="http://schemas.openxmlformats.org/officeDocument/2006/relationships/tags" Target="../tags/tag467.xml"/><Relationship Id="rId1" Type="http://schemas.openxmlformats.org/officeDocument/2006/relationships/tags" Target="../tags/tag448.xml"/><Relationship Id="rId6" Type="http://schemas.openxmlformats.org/officeDocument/2006/relationships/tags" Target="../tags/tag453.xml"/><Relationship Id="rId11" Type="http://schemas.openxmlformats.org/officeDocument/2006/relationships/tags" Target="../tags/tag458.xml"/><Relationship Id="rId24" Type="http://schemas.openxmlformats.org/officeDocument/2006/relationships/tags" Target="../tags/tag471.xml"/><Relationship Id="rId5" Type="http://schemas.openxmlformats.org/officeDocument/2006/relationships/tags" Target="../tags/tag452.xml"/><Relationship Id="rId15" Type="http://schemas.openxmlformats.org/officeDocument/2006/relationships/tags" Target="../tags/tag462.xml"/><Relationship Id="rId23" Type="http://schemas.openxmlformats.org/officeDocument/2006/relationships/tags" Target="../tags/tag470.xml"/><Relationship Id="rId28" Type="http://schemas.openxmlformats.org/officeDocument/2006/relationships/image" Target="../media/image2.png"/><Relationship Id="rId10" Type="http://schemas.openxmlformats.org/officeDocument/2006/relationships/tags" Target="../tags/tag457.xml"/><Relationship Id="rId19" Type="http://schemas.openxmlformats.org/officeDocument/2006/relationships/tags" Target="../tags/tag466.xml"/><Relationship Id="rId4" Type="http://schemas.openxmlformats.org/officeDocument/2006/relationships/tags" Target="../tags/tag451.xml"/><Relationship Id="rId9" Type="http://schemas.openxmlformats.org/officeDocument/2006/relationships/tags" Target="../tags/tag456.xml"/><Relationship Id="rId14" Type="http://schemas.openxmlformats.org/officeDocument/2006/relationships/tags" Target="../tags/tag461.xml"/><Relationship Id="rId22" Type="http://schemas.openxmlformats.org/officeDocument/2006/relationships/tags" Target="../tags/tag469.xml"/><Relationship Id="rId27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7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9" Type="http://schemas.openxmlformats.org/officeDocument/2006/relationships/tags" Target="../tags/tag233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42" Type="http://schemas.openxmlformats.org/officeDocument/2006/relationships/tags" Target="../tags/tag236.xml"/><Relationship Id="rId47" Type="http://schemas.openxmlformats.org/officeDocument/2006/relationships/tags" Target="../tags/tag241.xml"/><Relationship Id="rId50" Type="http://schemas.openxmlformats.org/officeDocument/2006/relationships/tags" Target="../tags/tag244.xml"/><Relationship Id="rId55" Type="http://schemas.openxmlformats.org/officeDocument/2006/relationships/image" Target="../media/image2.png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9" Type="http://schemas.openxmlformats.org/officeDocument/2006/relationships/tags" Target="../tags/tag223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40" Type="http://schemas.openxmlformats.org/officeDocument/2006/relationships/tags" Target="../tags/tag234.xml"/><Relationship Id="rId45" Type="http://schemas.openxmlformats.org/officeDocument/2006/relationships/tags" Target="../tags/tag239.xml"/><Relationship Id="rId53" Type="http://schemas.openxmlformats.org/officeDocument/2006/relationships/notesSlide" Target="../notesSlides/notesSlide4.xml"/><Relationship Id="rId5" Type="http://schemas.openxmlformats.org/officeDocument/2006/relationships/tags" Target="../tags/tag199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31" Type="http://schemas.openxmlformats.org/officeDocument/2006/relationships/tags" Target="../tags/tag225.xml"/><Relationship Id="rId44" Type="http://schemas.openxmlformats.org/officeDocument/2006/relationships/tags" Target="../tags/tag23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43" Type="http://schemas.openxmlformats.org/officeDocument/2006/relationships/tags" Target="../tags/tag237.xml"/><Relationship Id="rId48" Type="http://schemas.openxmlformats.org/officeDocument/2006/relationships/tags" Target="../tags/tag242.xml"/><Relationship Id="rId8" Type="http://schemas.openxmlformats.org/officeDocument/2006/relationships/tags" Target="../tags/tag202.xml"/><Relationship Id="rId51" Type="http://schemas.openxmlformats.org/officeDocument/2006/relationships/tags" Target="../tags/tag245.xml"/><Relationship Id="rId3" Type="http://schemas.openxmlformats.org/officeDocument/2006/relationships/tags" Target="../tags/tag197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tags" Target="../tags/tag232.xml"/><Relationship Id="rId46" Type="http://schemas.openxmlformats.org/officeDocument/2006/relationships/tags" Target="../tags/tag240.xml"/><Relationship Id="rId20" Type="http://schemas.openxmlformats.org/officeDocument/2006/relationships/tags" Target="../tags/tag214.xml"/><Relationship Id="rId41" Type="http://schemas.openxmlformats.org/officeDocument/2006/relationships/tags" Target="../tags/tag235.xml"/><Relationship Id="rId54" Type="http://schemas.openxmlformats.org/officeDocument/2006/relationships/image" Target="../media/image1.png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49" Type="http://schemas.openxmlformats.org/officeDocument/2006/relationships/tags" Target="../tags/tag2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3" Type="http://schemas.openxmlformats.org/officeDocument/2006/relationships/tags" Target="../tags/tag249.xml"/><Relationship Id="rId21" Type="http://schemas.openxmlformats.org/officeDocument/2006/relationships/image" Target="../media/image1.png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10" Type="http://schemas.openxmlformats.org/officeDocument/2006/relationships/tags" Target="../tags/tag25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13" Type="http://schemas.openxmlformats.org/officeDocument/2006/relationships/tags" Target="../tags/tag278.xml"/><Relationship Id="rId18" Type="http://schemas.openxmlformats.org/officeDocument/2006/relationships/image" Target="../media/image1.png"/><Relationship Id="rId3" Type="http://schemas.openxmlformats.org/officeDocument/2006/relationships/tags" Target="../tags/tag268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notesSlide" Target="../notesSlides/notesSlide8.xml"/><Relationship Id="rId2" Type="http://schemas.openxmlformats.org/officeDocument/2006/relationships/tags" Target="../tags/tag267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3.png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10" Type="http://schemas.openxmlformats.org/officeDocument/2006/relationships/tags" Target="../tags/tag275.xml"/><Relationship Id="rId19" Type="http://schemas.openxmlformats.org/officeDocument/2006/relationships/image" Target="../media/image2.png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tags" Target="../tags/tag293.xml"/><Relationship Id="rId18" Type="http://schemas.openxmlformats.org/officeDocument/2006/relationships/image" Target="../media/image2.png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12" Type="http://schemas.openxmlformats.org/officeDocument/2006/relationships/tags" Target="../tags/tag292.xml"/><Relationship Id="rId17" Type="http://schemas.openxmlformats.org/officeDocument/2006/relationships/image" Target="../media/image1.png"/><Relationship Id="rId2" Type="http://schemas.openxmlformats.org/officeDocument/2006/relationships/tags" Target="../tags/tag28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90.xml"/><Relationship Id="rId19" Type="http://schemas.openxmlformats.org/officeDocument/2006/relationships/image" Target="../media/image4.png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94866" y="2274162"/>
            <a:ext cx="73964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基于古籍白话译本的古文机器翻译研究</a:t>
            </a:r>
            <a:endParaRPr lang="zh-CN" altLang="en-US" sz="4800" dirty="0">
              <a:solidFill>
                <a:srgbClr val="00394C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副标题 8"/>
          <p:cNvSpPr txBox="1"/>
          <p:nvPr/>
        </p:nvSpPr>
        <p:spPr>
          <a:xfrm>
            <a:off x="9692342" y="6288419"/>
            <a:ext cx="2041485" cy="31660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zh-CN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</p:txBody>
      </p:sp>
      <p:sp>
        <p:nvSpPr>
          <p:cNvPr id="5" name="副标题 8"/>
          <p:cNvSpPr txBox="1"/>
          <p:nvPr/>
        </p:nvSpPr>
        <p:spPr>
          <a:xfrm>
            <a:off x="3235325" y="3910330"/>
            <a:ext cx="7480300" cy="96879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魏家泽</a:t>
            </a:r>
            <a:r>
              <a:rPr lang="en-US" altLang="zh-CN" baseline="300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，何彦青</a:t>
            </a:r>
            <a:r>
              <a:rPr lang="en-US" altLang="zh-CN" baseline="300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，董诚</a:t>
            </a:r>
            <a:r>
              <a:rPr lang="en-US" altLang="zh-CN" baseline="300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，洪涛</a:t>
            </a:r>
            <a:r>
              <a:rPr lang="en-US" altLang="zh-CN" baseline="300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，苏瑞欣</a:t>
            </a:r>
            <a:r>
              <a:rPr lang="en-US" altLang="zh-CN" baseline="30000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dirty="0">
              <a:solidFill>
                <a:srgbClr val="0039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中国科学技术信息研究所情报理论与方法研究中心</a:t>
            </a:r>
            <a:endParaRPr lang="en-US" altLang="zh-CN" dirty="0">
              <a:solidFill>
                <a:srgbClr val="0039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en-US" dirty="0">
                <a:solidFill>
                  <a:srgbClr val="0039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古联（北京）数字传媒有限公司</a:t>
            </a: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982897" y="1707410"/>
            <a:ext cx="3714746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注释信息</a:t>
            </a: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协同（</a:t>
            </a:r>
            <a:r>
              <a:rPr lang="en-US" altLang="zh-CN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Sub</a:t>
            </a: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endParaRPr lang="zh-CN" altLang="en-US" sz="2000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3.</a:t>
            </a:r>
            <a:r>
              <a:rPr lang="zh-CN" altLang="en-US" sz="2300" dirty="0">
                <a:solidFill>
                  <a:srgbClr val="00394C"/>
                </a:solidFill>
              </a:rPr>
              <a:t>三维协同古文翻译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925112" y="1867430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4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5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6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8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9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10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1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2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3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4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5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2290" name="Picture 2">
            <a:extLst>
              <a:ext uri="{FF2B5EF4-FFF2-40B4-BE49-F238E27FC236}">
                <a16:creationId xmlns:a16="http://schemas.microsoft.com/office/drawing/2014/main" id="{D61259A3-89FC-410B-B452-5F6F8605F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457" y="1707410"/>
            <a:ext cx="7072188" cy="436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68BEB99F-A245-4BFB-84A6-4073FE5F953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25111" y="4074349"/>
            <a:ext cx="4505448" cy="8595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通过句切分，得到首句，其他句进一步挖掘其他词注释；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进行特定处理</a:t>
            </a: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清洗得到各义项；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多义项时，通过古文句相似度确定唯一义项；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替换句中古文词汇；</a:t>
            </a:r>
            <a:endParaRPr lang="en-US" altLang="zh-CN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采取前处理方式，利用不同翻译模型进行训练（序列拼接、多源端模型等）；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endParaRPr lang="en-US" altLang="zh-CN" sz="2000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1583190" y="1303704"/>
            <a:ext cx="3142373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句内片段协同（</a:t>
            </a:r>
            <a:r>
              <a:rPr lang="en-US" altLang="zh-CN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Seg</a:t>
            </a: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endParaRPr lang="zh-CN" altLang="en-US" sz="2000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3.</a:t>
            </a:r>
            <a:r>
              <a:rPr lang="zh-CN" altLang="en-US" sz="2300" dirty="0">
                <a:solidFill>
                  <a:srgbClr val="00394C"/>
                </a:solidFill>
              </a:rPr>
              <a:t>三维协同古文翻译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169417" y="1441652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4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5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6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8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9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10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1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2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3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4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5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DF11501B-FBBC-4E0F-A03A-102B1A60B62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814664" y="2475341"/>
            <a:ext cx="7999431" cy="8595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将互译的古文句子和现代文句子都按逗号切分成短句，仅保留短句数相等的互译句对；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利用正向翻译模型翻译古文片段；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计算片段译文与现代文片段的相似度；</a:t>
            </a:r>
            <a:endParaRPr lang="en-US" altLang="zh-CN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进行三次筛选：组内得分最高现代文片段；句内得分最高互译片段；得分阈值筛选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6" name="图片 5" descr="日程表&#10;&#10;描述已自动生成">
            <a:extLst>
              <a:ext uri="{FF2B5EF4-FFF2-40B4-BE49-F238E27FC236}">
                <a16:creationId xmlns:a16="http://schemas.microsoft.com/office/drawing/2014/main" id="{C4A91010-74AF-4229-A6BE-BD14ECB39890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" t="5037" r="1955" b="4952"/>
          <a:stretch/>
        </p:blipFill>
        <p:spPr>
          <a:xfrm>
            <a:off x="1583190" y="3567344"/>
            <a:ext cx="9799200" cy="3409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74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982895" y="1100150"/>
            <a:ext cx="3874502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语言分期协同（</a:t>
            </a:r>
            <a:r>
              <a:rPr lang="en-US" altLang="zh-CN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Stage</a:t>
            </a:r>
            <a:r>
              <a: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3.</a:t>
            </a:r>
            <a:r>
              <a:rPr lang="zh-CN" altLang="en-US" sz="2300" dirty="0">
                <a:solidFill>
                  <a:srgbClr val="00394C"/>
                </a:solidFill>
              </a:rPr>
              <a:t>三维协同古文翻译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925110" y="1329970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4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5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6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8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9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10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1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2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3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4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5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4339" name="Picture 3">
            <a:extLst>
              <a:ext uri="{FF2B5EF4-FFF2-40B4-BE49-F238E27FC236}">
                <a16:creationId xmlns:a16="http://schemas.microsoft.com/office/drawing/2014/main" id="{5FCCCF81-30D2-4B55-9A8B-4D32FC676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847" y="3548322"/>
            <a:ext cx="8378645" cy="317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7131BB57-55CF-43F0-A8B2-CA02A2A41F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884463" y="2073550"/>
            <a:ext cx="7999431" cy="85958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确定古籍白话译本所属朝代，进而将双语句对按时期划分；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</a:t>
            </a: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所有双语语料训练正向翻译模型</a:t>
            </a:r>
            <a:r>
              <a:rPr lang="en-US" altLang="zh-CN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-</a:t>
            </a: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父模型</a:t>
            </a:r>
            <a:r>
              <a:rPr lang="en-US" altLang="zh-CN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MTF</a:t>
            </a: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用各时期语料分别训练从现代文到古文的反向翻译模型；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将其他期语料的现代文部分反向翻译得到伪语料；</a:t>
            </a:r>
            <a:endParaRPr lang="en-US" altLang="zh-CN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当期真实语料和伪语料混合后，微调父模型得到各期的翻译模型</a:t>
            </a:r>
            <a:r>
              <a:rPr lang="en-US" altLang="zh-CN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-</a:t>
            </a:r>
            <a:r>
              <a:rPr lang="zh-CN" altLang="en-US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子模型</a:t>
            </a:r>
            <a:r>
              <a:rPr lang="en-US" altLang="zh-CN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MTC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29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40020" y="2935605"/>
            <a:ext cx="6605299" cy="986790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rgbClr val="00394C"/>
                </a:solidFill>
              </a:rPr>
              <a:t>数据处理与实验验证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05885" y="2644775"/>
            <a:ext cx="464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0394C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18008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39471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4390" y="599185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BB463708-379B-4004-B189-DE5EA7F62C5E}"/>
              </a:ext>
            </a:extLst>
          </p:cNvPr>
          <p:cNvGrpSpPr/>
          <p:nvPr/>
        </p:nvGrpSpPr>
        <p:grpSpPr>
          <a:xfrm>
            <a:off x="955271" y="4515884"/>
            <a:ext cx="2397687" cy="462915"/>
            <a:chOff x="1496272" y="4599293"/>
            <a:chExt cx="2397687" cy="462915"/>
          </a:xfrm>
        </p:grpSpPr>
        <p:sp>
          <p:nvSpPr>
            <p:cNvPr id="77" name="文本框 76"/>
            <p:cNvSpPr txBox="1"/>
            <p:nvPr>
              <p:custDataLst>
                <p:tags r:id="rId17"/>
              </p:custDataLst>
            </p:nvPr>
          </p:nvSpPr>
          <p:spPr>
            <a:xfrm>
              <a:off x="1587814" y="4599293"/>
              <a:ext cx="2306145" cy="46291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  <a:buSzPct val="100000"/>
              </a:pPr>
              <a:r>
                <a:rPr lang="zh-CN" altLang="en-US" sz="2000" b="1" spc="300" dirty="0">
                  <a:solidFill>
                    <a:srgbClr val="00394C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语料数量统计</a:t>
              </a:r>
              <a:endPara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24" name="组合 23"/>
            <p:cNvGrpSpPr>
              <a:grpSpLocks noChangeAspect="1"/>
            </p:cNvGrpSpPr>
            <p:nvPr/>
          </p:nvGrpSpPr>
          <p:grpSpPr>
            <a:xfrm>
              <a:off x="1496272" y="4752684"/>
              <a:ext cx="183083" cy="183083"/>
              <a:chOff x="2131" y="1554"/>
              <a:chExt cx="1116" cy="1116"/>
            </a:xfrm>
            <a:solidFill>
              <a:srgbClr val="00394C"/>
            </a:solidFill>
          </p:grpSpPr>
          <p:sp>
            <p:nvSpPr>
              <p:cNvPr id="25" name="椭圆 24"/>
              <p:cNvSpPr/>
              <p:nvPr>
                <p:custDataLst>
                  <p:tags r:id="rId18"/>
                </p:custDataLst>
              </p:nvPr>
            </p:nvSpPr>
            <p:spPr>
              <a:xfrm>
                <a:off x="2131" y="1554"/>
                <a:ext cx="1117" cy="1117"/>
              </a:xfrm>
              <a:prstGeom prst="ellipse">
                <a:avLst/>
              </a:prstGeom>
              <a:grpFill/>
              <a:ln w="38100">
                <a:gradFill flip="none" rotWithShape="1">
                  <a:gsLst>
                    <a:gs pos="79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椭圆 25"/>
              <p:cNvSpPr/>
              <p:nvPr>
                <p:custDataLst>
                  <p:tags r:id="rId19"/>
                </p:custDataLst>
              </p:nvPr>
            </p:nvSpPr>
            <p:spPr>
              <a:xfrm>
                <a:off x="2941" y="1588"/>
                <a:ext cx="134" cy="1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7" name="椭圆 26"/>
              <p:cNvSpPr/>
              <p:nvPr>
                <p:custDataLst>
                  <p:tags r:id="rId20"/>
                </p:custDataLst>
              </p:nvPr>
            </p:nvSpPr>
            <p:spPr>
              <a:xfrm>
                <a:off x="2938" y="2502"/>
                <a:ext cx="134" cy="134"/>
              </a:xfrm>
              <a:prstGeom prst="ellipse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149" name="图片 148"/>
              <p:cNvPicPr>
                <a:picLocks noChangeAspect="1"/>
              </p:cNvPicPr>
              <p:nvPr>
                <p:custDataLst>
                  <p:tags r:id="rId21"/>
                </p:custDataLst>
              </p:nvPr>
            </p:nvPicPr>
            <p:blipFill>
              <a:blip r:embed="rId33"/>
              <a:stretch>
                <a:fillRect/>
              </a:stretch>
            </p:blipFill>
            <p:spPr>
              <a:xfrm>
                <a:off x="2364" y="1797"/>
                <a:ext cx="641" cy="609"/>
              </a:xfrm>
              <a:prstGeom prst="rect">
                <a:avLst/>
              </a:prstGeom>
              <a:grpFill/>
            </p:spPr>
          </p:pic>
          <p:sp>
            <p:nvSpPr>
              <p:cNvPr id="150" name="椭圆 149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2645" y="2078"/>
                <a:ext cx="46" cy="4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8" name="任意多边形: 形状 150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2447" y="1885"/>
                <a:ext cx="224" cy="221"/>
              </a:xfrm>
              <a:custGeom>
                <a:avLst/>
                <a:gdLst>
                  <a:gd name="connsiteX0" fmla="*/ 744147 w 902970"/>
                  <a:gd name="connsiteY0" fmla="*/ 671195 h 892810"/>
                  <a:gd name="connsiteX1" fmla="*/ 745273 w 902970"/>
                  <a:gd name="connsiteY1" fmla="*/ 671195 h 892810"/>
                  <a:gd name="connsiteX2" fmla="*/ 902970 w 902970"/>
                  <a:gd name="connsiteY2" fmla="*/ 892810 h 892810"/>
                  <a:gd name="connsiteX3" fmla="*/ 679942 w 902970"/>
                  <a:gd name="connsiteY3" fmla="*/ 737567 h 892810"/>
                  <a:gd name="connsiteX4" fmla="*/ 678815 w 902970"/>
                  <a:gd name="connsiteY4" fmla="*/ 736442 h 892810"/>
                  <a:gd name="connsiteX5" fmla="*/ 684447 w 902970"/>
                  <a:gd name="connsiteY5" fmla="*/ 733067 h 892810"/>
                  <a:gd name="connsiteX6" fmla="*/ 740768 w 902970"/>
                  <a:gd name="connsiteY6" fmla="*/ 675695 h 892810"/>
                  <a:gd name="connsiteX7" fmla="*/ 744147 w 902970"/>
                  <a:gd name="connsiteY7" fmla="*/ 671195 h 892810"/>
                  <a:gd name="connsiteX8" fmla="*/ 58530 w 902970"/>
                  <a:gd name="connsiteY8" fmla="*/ 0 h 892810"/>
                  <a:gd name="connsiteX9" fmla="*/ 648335 w 902970"/>
                  <a:gd name="connsiteY9" fmla="*/ 583418 h 892810"/>
                  <a:gd name="connsiteX10" fmla="*/ 647210 w 902970"/>
                  <a:gd name="connsiteY10" fmla="*/ 583418 h 892810"/>
                  <a:gd name="connsiteX11" fmla="*/ 590930 w 902970"/>
                  <a:gd name="connsiteY11" fmla="*/ 640859 h 892810"/>
                  <a:gd name="connsiteX12" fmla="*/ 589805 w 902970"/>
                  <a:gd name="connsiteY12" fmla="*/ 641985 h 892810"/>
                  <a:gd name="connsiteX13" fmla="*/ 0 w 902970"/>
                  <a:gd name="connsiteY13" fmla="*/ 58567 h 892810"/>
                  <a:gd name="connsiteX14" fmla="*/ 41647 w 902970"/>
                  <a:gd name="connsiteY14" fmla="*/ 41673 h 892810"/>
                  <a:gd name="connsiteX15" fmla="*/ 58530 w 902970"/>
                  <a:gd name="connsiteY15" fmla="*/ 0 h 8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02970" h="892810">
                    <a:moveTo>
                      <a:pt x="744147" y="671195"/>
                    </a:moveTo>
                    <a:cubicBezTo>
                      <a:pt x="744147" y="671195"/>
                      <a:pt x="745273" y="671195"/>
                      <a:pt x="745273" y="671195"/>
                    </a:cubicBezTo>
                    <a:cubicBezTo>
                      <a:pt x="745273" y="671195"/>
                      <a:pt x="745273" y="671195"/>
                      <a:pt x="902970" y="892810"/>
                    </a:cubicBezTo>
                    <a:lnTo>
                      <a:pt x="679942" y="737567"/>
                    </a:lnTo>
                    <a:cubicBezTo>
                      <a:pt x="679942" y="737567"/>
                      <a:pt x="679942" y="736442"/>
                      <a:pt x="678815" y="736442"/>
                    </a:cubicBezTo>
                    <a:cubicBezTo>
                      <a:pt x="681068" y="735317"/>
                      <a:pt x="682194" y="734192"/>
                      <a:pt x="684447" y="733067"/>
                    </a:cubicBezTo>
                    <a:cubicBezTo>
                      <a:pt x="684447" y="733067"/>
                      <a:pt x="684447" y="733067"/>
                      <a:pt x="740768" y="675695"/>
                    </a:cubicBezTo>
                    <a:cubicBezTo>
                      <a:pt x="741894" y="674570"/>
                      <a:pt x="743020" y="673445"/>
                      <a:pt x="744147" y="671195"/>
                    </a:cubicBezTo>
                    <a:close/>
                    <a:moveTo>
                      <a:pt x="58530" y="0"/>
                    </a:moveTo>
                    <a:cubicBezTo>
                      <a:pt x="58530" y="0"/>
                      <a:pt x="58530" y="0"/>
                      <a:pt x="648335" y="583418"/>
                    </a:cubicBezTo>
                    <a:cubicBezTo>
                      <a:pt x="648335" y="583418"/>
                      <a:pt x="648335" y="583418"/>
                      <a:pt x="647210" y="583418"/>
                    </a:cubicBezTo>
                    <a:lnTo>
                      <a:pt x="590930" y="640859"/>
                    </a:lnTo>
                    <a:cubicBezTo>
                      <a:pt x="590930" y="640859"/>
                      <a:pt x="590930" y="640859"/>
                      <a:pt x="589805" y="641985"/>
                    </a:cubicBezTo>
                    <a:cubicBezTo>
                      <a:pt x="589805" y="641985"/>
                      <a:pt x="589805" y="641985"/>
                      <a:pt x="0" y="58567"/>
                    </a:cubicBezTo>
                    <a:cubicBezTo>
                      <a:pt x="13507" y="52936"/>
                      <a:pt x="27014" y="47304"/>
                      <a:pt x="41647" y="41673"/>
                    </a:cubicBezTo>
                    <a:cubicBezTo>
                      <a:pt x="47274" y="27031"/>
                      <a:pt x="52902" y="13516"/>
                      <a:pt x="585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2" name="任意多边形 8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2609" y="2045"/>
                <a:ext cx="23" cy="23"/>
              </a:xfrm>
              <a:custGeom>
                <a:avLst/>
                <a:gdLst>
                  <a:gd name="T0" fmla="*/ 77 w 82"/>
                  <a:gd name="T1" fmla="*/ 27 h 83"/>
                  <a:gd name="T2" fmla="*/ 80 w 82"/>
                  <a:gd name="T3" fmla="*/ 23 h 83"/>
                  <a:gd name="T4" fmla="*/ 77 w 82"/>
                  <a:gd name="T5" fmla="*/ 7 h 83"/>
                  <a:gd name="T6" fmla="*/ 75 w 82"/>
                  <a:gd name="T7" fmla="*/ 6 h 83"/>
                  <a:gd name="T8" fmla="*/ 55 w 82"/>
                  <a:gd name="T9" fmla="*/ 6 h 83"/>
                  <a:gd name="T10" fmla="*/ 5 w 82"/>
                  <a:gd name="T11" fmla="*/ 57 h 83"/>
                  <a:gd name="T12" fmla="*/ 5 w 82"/>
                  <a:gd name="T13" fmla="*/ 77 h 83"/>
                  <a:gd name="T14" fmla="*/ 7 w 82"/>
                  <a:gd name="T15" fmla="*/ 78 h 83"/>
                  <a:gd name="T16" fmla="*/ 22 w 82"/>
                  <a:gd name="T17" fmla="*/ 81 h 83"/>
                  <a:gd name="T18" fmla="*/ 27 w 82"/>
                  <a:gd name="T19" fmla="*/ 78 h 83"/>
                  <a:gd name="T20" fmla="*/ 77 w 82"/>
                  <a:gd name="T21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3">
                    <a:moveTo>
                      <a:pt x="77" y="27"/>
                    </a:moveTo>
                    <a:cubicBezTo>
                      <a:pt x="78" y="26"/>
                      <a:pt x="79" y="25"/>
                      <a:pt x="80" y="23"/>
                    </a:cubicBezTo>
                    <a:cubicBezTo>
                      <a:pt x="82" y="18"/>
                      <a:pt x="81" y="12"/>
                      <a:pt x="77" y="7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0" y="0"/>
                      <a:pt x="61" y="1"/>
                      <a:pt x="55" y="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0" y="71"/>
                      <a:pt x="5" y="77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1" y="82"/>
                      <a:pt x="17" y="83"/>
                      <a:pt x="22" y="81"/>
                    </a:cubicBezTo>
                    <a:cubicBezTo>
                      <a:pt x="24" y="80"/>
                      <a:pt x="25" y="79"/>
                      <a:pt x="27" y="78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" name="任意多边形 9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2603" y="2039"/>
                <a:ext cx="23" cy="23"/>
              </a:xfrm>
              <a:custGeom>
                <a:avLst/>
                <a:gdLst>
                  <a:gd name="T0" fmla="*/ 76 w 82"/>
                  <a:gd name="T1" fmla="*/ 6 h 82"/>
                  <a:gd name="T2" fmla="*/ 75 w 82"/>
                  <a:gd name="T3" fmla="*/ 5 h 82"/>
                  <a:gd name="T4" fmla="*/ 62 w 82"/>
                  <a:gd name="T5" fmla="*/ 1 h 82"/>
                  <a:gd name="T6" fmla="*/ 58 w 82"/>
                  <a:gd name="T7" fmla="*/ 8 h 82"/>
                  <a:gd name="T8" fmla="*/ 8 w 82"/>
                  <a:gd name="T9" fmla="*/ 58 h 82"/>
                  <a:gd name="T10" fmla="*/ 1 w 82"/>
                  <a:gd name="T11" fmla="*/ 62 h 82"/>
                  <a:gd name="T12" fmla="*/ 5 w 82"/>
                  <a:gd name="T13" fmla="*/ 75 h 82"/>
                  <a:gd name="T14" fmla="*/ 6 w 82"/>
                  <a:gd name="T15" fmla="*/ 77 h 82"/>
                  <a:gd name="T16" fmla="*/ 26 w 82"/>
                  <a:gd name="T17" fmla="*/ 77 h 82"/>
                  <a:gd name="T18" fmla="*/ 76 w 82"/>
                  <a:gd name="T19" fmla="*/ 26 h 82"/>
                  <a:gd name="T20" fmla="*/ 76 w 82"/>
                  <a:gd name="T21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6" y="6"/>
                    </a:moveTo>
                    <a:cubicBezTo>
                      <a:pt x="75" y="5"/>
                      <a:pt x="75" y="5"/>
                      <a:pt x="75" y="5"/>
                    </a:cubicBezTo>
                    <a:cubicBezTo>
                      <a:pt x="71" y="1"/>
                      <a:pt x="66" y="0"/>
                      <a:pt x="62" y="1"/>
                    </a:cubicBezTo>
                    <a:cubicBezTo>
                      <a:pt x="61" y="4"/>
                      <a:pt x="60" y="6"/>
                      <a:pt x="58" y="8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6" y="60"/>
                      <a:pt x="3" y="62"/>
                      <a:pt x="1" y="62"/>
                    </a:cubicBezTo>
                    <a:cubicBezTo>
                      <a:pt x="0" y="67"/>
                      <a:pt x="1" y="72"/>
                      <a:pt x="5" y="75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2" y="82"/>
                      <a:pt x="21" y="82"/>
                      <a:pt x="26" y="77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82" y="21"/>
                      <a:pt x="82" y="12"/>
                      <a:pt x="7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4" name="任意多边形 10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2598" y="2034"/>
                <a:ext cx="23" cy="23"/>
              </a:xfrm>
              <a:custGeom>
                <a:avLst/>
                <a:gdLst>
                  <a:gd name="T0" fmla="*/ 77 w 82"/>
                  <a:gd name="T1" fmla="*/ 27 h 82"/>
                  <a:gd name="T2" fmla="*/ 81 w 82"/>
                  <a:gd name="T3" fmla="*/ 20 h 82"/>
                  <a:gd name="T4" fmla="*/ 77 w 82"/>
                  <a:gd name="T5" fmla="*/ 7 h 82"/>
                  <a:gd name="T6" fmla="*/ 75 w 82"/>
                  <a:gd name="T7" fmla="*/ 5 h 82"/>
                  <a:gd name="T8" fmla="*/ 55 w 82"/>
                  <a:gd name="T9" fmla="*/ 6 h 82"/>
                  <a:gd name="T10" fmla="*/ 5 w 82"/>
                  <a:gd name="T11" fmla="*/ 56 h 82"/>
                  <a:gd name="T12" fmla="*/ 5 w 82"/>
                  <a:gd name="T13" fmla="*/ 76 h 82"/>
                  <a:gd name="T14" fmla="*/ 7 w 82"/>
                  <a:gd name="T15" fmla="*/ 78 h 82"/>
                  <a:gd name="T16" fmla="*/ 20 w 82"/>
                  <a:gd name="T17" fmla="*/ 81 h 82"/>
                  <a:gd name="T18" fmla="*/ 27 w 82"/>
                  <a:gd name="T19" fmla="*/ 77 h 82"/>
                  <a:gd name="T20" fmla="*/ 77 w 82"/>
                  <a:gd name="T21" fmla="*/ 2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7" y="27"/>
                    </a:moveTo>
                    <a:cubicBezTo>
                      <a:pt x="79" y="25"/>
                      <a:pt x="80" y="23"/>
                      <a:pt x="81" y="20"/>
                    </a:cubicBezTo>
                    <a:cubicBezTo>
                      <a:pt x="82" y="15"/>
                      <a:pt x="80" y="11"/>
                      <a:pt x="77" y="7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0" y="0"/>
                      <a:pt x="61" y="0"/>
                      <a:pt x="55" y="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0" y="62"/>
                      <a:pt x="0" y="71"/>
                      <a:pt x="5" y="76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0" y="81"/>
                      <a:pt x="15" y="82"/>
                      <a:pt x="20" y="81"/>
                    </a:cubicBezTo>
                    <a:cubicBezTo>
                      <a:pt x="22" y="81"/>
                      <a:pt x="25" y="79"/>
                      <a:pt x="27" y="77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5" name="任意多边形 11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2592" y="2028"/>
                <a:ext cx="23" cy="23"/>
              </a:xfrm>
              <a:custGeom>
                <a:avLst/>
                <a:gdLst>
                  <a:gd name="T0" fmla="*/ 77 w 83"/>
                  <a:gd name="T1" fmla="*/ 7 h 83"/>
                  <a:gd name="T2" fmla="*/ 76 w 83"/>
                  <a:gd name="T3" fmla="*/ 5 h 83"/>
                  <a:gd name="T4" fmla="*/ 57 w 83"/>
                  <a:gd name="T5" fmla="*/ 5 h 83"/>
                  <a:gd name="T6" fmla="*/ 56 w 83"/>
                  <a:gd name="T7" fmla="*/ 5 h 83"/>
                  <a:gd name="T8" fmla="*/ 6 w 83"/>
                  <a:gd name="T9" fmla="*/ 56 h 83"/>
                  <a:gd name="T10" fmla="*/ 5 w 83"/>
                  <a:gd name="T11" fmla="*/ 57 h 83"/>
                  <a:gd name="T12" fmla="*/ 6 w 83"/>
                  <a:gd name="T13" fmla="*/ 76 h 83"/>
                  <a:gd name="T14" fmla="*/ 7 w 83"/>
                  <a:gd name="T15" fmla="*/ 77 h 83"/>
                  <a:gd name="T16" fmla="*/ 27 w 83"/>
                  <a:gd name="T17" fmla="*/ 77 h 83"/>
                  <a:gd name="T18" fmla="*/ 77 w 83"/>
                  <a:gd name="T19" fmla="*/ 27 h 83"/>
                  <a:gd name="T20" fmla="*/ 77 w 83"/>
                  <a:gd name="T21" fmla="*/ 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3">
                    <a:moveTo>
                      <a:pt x="77" y="7"/>
                    </a:moveTo>
                    <a:cubicBezTo>
                      <a:pt x="76" y="5"/>
                      <a:pt x="76" y="5"/>
                      <a:pt x="76" y="5"/>
                    </a:cubicBezTo>
                    <a:cubicBezTo>
                      <a:pt x="70" y="0"/>
                      <a:pt x="62" y="0"/>
                      <a:pt x="57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1" y="71"/>
                      <a:pt x="6" y="76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13" y="83"/>
                      <a:pt x="22" y="83"/>
                      <a:pt x="27" y="7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83" y="21"/>
                      <a:pt x="83" y="12"/>
                      <a:pt x="7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6" name="任意多边形 12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2362" y="1829"/>
                <a:ext cx="95" cy="99"/>
              </a:xfrm>
              <a:custGeom>
                <a:avLst/>
                <a:gdLst>
                  <a:gd name="T0" fmla="*/ 222 w 341"/>
                  <a:gd name="T1" fmla="*/ 117 h 354"/>
                  <a:gd name="T2" fmla="*/ 27 w 341"/>
                  <a:gd name="T3" fmla="*/ 120 h 354"/>
                  <a:gd name="T4" fmla="*/ 304 w 341"/>
                  <a:gd name="T5" fmla="*/ 250 h 354"/>
                  <a:gd name="T6" fmla="*/ 341 w 341"/>
                  <a:gd name="T7" fmla="*/ 235 h 354"/>
                  <a:gd name="T8" fmla="*/ 222 w 341"/>
                  <a:gd name="T9" fmla="*/ 11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1" h="354">
                    <a:moveTo>
                      <a:pt x="222" y="117"/>
                    </a:moveTo>
                    <a:cubicBezTo>
                      <a:pt x="96" y="0"/>
                      <a:pt x="56" y="8"/>
                      <a:pt x="27" y="120"/>
                    </a:cubicBezTo>
                    <a:cubicBezTo>
                      <a:pt x="0" y="220"/>
                      <a:pt x="38" y="354"/>
                      <a:pt x="304" y="250"/>
                    </a:cubicBezTo>
                    <a:cubicBezTo>
                      <a:pt x="316" y="245"/>
                      <a:pt x="328" y="240"/>
                      <a:pt x="341" y="235"/>
                    </a:cubicBezTo>
                    <a:cubicBezTo>
                      <a:pt x="293" y="188"/>
                      <a:pt x="253" y="149"/>
                      <a:pt x="222" y="1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7" name="任意多边形 13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2390" y="1800"/>
                <a:ext cx="99" cy="95"/>
              </a:xfrm>
              <a:custGeom>
                <a:avLst/>
                <a:gdLst>
                  <a:gd name="T0" fmla="*/ 240 w 356"/>
                  <a:gd name="T1" fmla="*/ 341 h 341"/>
                  <a:gd name="T2" fmla="*/ 255 w 356"/>
                  <a:gd name="T3" fmla="*/ 304 h 341"/>
                  <a:gd name="T4" fmla="*/ 122 w 356"/>
                  <a:gd name="T5" fmla="*/ 27 h 341"/>
                  <a:gd name="T6" fmla="*/ 121 w 356"/>
                  <a:gd name="T7" fmla="*/ 223 h 341"/>
                  <a:gd name="T8" fmla="*/ 240 w 356"/>
                  <a:gd name="T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41">
                    <a:moveTo>
                      <a:pt x="240" y="341"/>
                    </a:moveTo>
                    <a:cubicBezTo>
                      <a:pt x="245" y="328"/>
                      <a:pt x="250" y="316"/>
                      <a:pt x="255" y="304"/>
                    </a:cubicBezTo>
                    <a:cubicBezTo>
                      <a:pt x="356" y="36"/>
                      <a:pt x="222" y="0"/>
                      <a:pt x="122" y="27"/>
                    </a:cubicBezTo>
                    <a:cubicBezTo>
                      <a:pt x="10" y="59"/>
                      <a:pt x="0" y="94"/>
                      <a:pt x="121" y="223"/>
                    </a:cubicBezTo>
                    <a:cubicBezTo>
                      <a:pt x="152" y="255"/>
                      <a:pt x="192" y="294"/>
                      <a:pt x="240" y="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170B52E-085D-49F4-997D-4C926A443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43360"/>
              </p:ext>
            </p:extLst>
          </p:nvPr>
        </p:nvGraphicFramePr>
        <p:xfrm>
          <a:off x="4068408" y="3454158"/>
          <a:ext cx="6840000" cy="313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2196">
                  <a:extLst>
                    <a:ext uri="{9D8B030D-6E8A-4147-A177-3AD203B41FA5}">
                      <a16:colId xmlns:a16="http://schemas.microsoft.com/office/drawing/2014/main" val="339910782"/>
                    </a:ext>
                  </a:extLst>
                </a:gridCol>
                <a:gridCol w="1612063">
                  <a:extLst>
                    <a:ext uri="{9D8B030D-6E8A-4147-A177-3AD203B41FA5}">
                      <a16:colId xmlns:a16="http://schemas.microsoft.com/office/drawing/2014/main" val="839586445"/>
                    </a:ext>
                  </a:extLst>
                </a:gridCol>
                <a:gridCol w="1807438">
                  <a:extLst>
                    <a:ext uri="{9D8B030D-6E8A-4147-A177-3AD203B41FA5}">
                      <a16:colId xmlns:a16="http://schemas.microsoft.com/office/drawing/2014/main" val="2152627936"/>
                    </a:ext>
                  </a:extLst>
                </a:gridCol>
                <a:gridCol w="1738303">
                  <a:extLst>
                    <a:ext uri="{9D8B030D-6E8A-4147-A177-3AD203B41FA5}">
                      <a16:colId xmlns:a16="http://schemas.microsoft.com/office/drawing/2014/main" val="2605265826"/>
                    </a:ext>
                  </a:extLst>
                </a:gridCol>
              </a:tblGrid>
              <a:tr h="6264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 dirty="0">
                          <a:effectLst/>
                        </a:rPr>
                        <a:t>时期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 dirty="0">
                          <a:effectLst/>
                        </a:rPr>
                        <a:t>书籍数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 dirty="0">
                          <a:effectLst/>
                        </a:rPr>
                        <a:t>训练集</a:t>
                      </a:r>
                      <a:r>
                        <a:rPr lang="zh-CN" altLang="en-US" sz="2200" dirty="0">
                          <a:effectLst/>
                        </a:rPr>
                        <a:t>（句）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 dirty="0">
                          <a:effectLst/>
                        </a:rPr>
                        <a:t>测试集</a:t>
                      </a:r>
                      <a:r>
                        <a:rPr lang="zh-CN" altLang="en-US" sz="2200" dirty="0">
                          <a:effectLst/>
                        </a:rPr>
                        <a:t>（句）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7409068"/>
                  </a:ext>
                </a:extLst>
              </a:tr>
              <a:tr h="6264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 dirty="0">
                          <a:effectLst/>
                        </a:rPr>
                        <a:t>上古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56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13w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1.9k+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976282"/>
                  </a:ext>
                </a:extLst>
              </a:tr>
              <a:tr h="6264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>
                          <a:effectLst/>
                        </a:rPr>
                        <a:t>中古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31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5w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-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3247682"/>
                  </a:ext>
                </a:extLst>
              </a:tr>
              <a:tr h="6264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>
                          <a:effectLst/>
                        </a:rPr>
                        <a:t>近古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72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16w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2k+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72358"/>
                  </a:ext>
                </a:extLst>
              </a:tr>
              <a:tr h="6264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2200">
                          <a:effectLst/>
                        </a:rPr>
                        <a:t>总计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159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>
                          <a:effectLst/>
                        </a:rPr>
                        <a:t>34w</a:t>
                      </a:r>
                      <a:endParaRPr lang="zh-CN" sz="2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2200" dirty="0">
                          <a:effectLst/>
                        </a:rPr>
                        <a:t>4k+</a:t>
                      </a:r>
                      <a:endParaRPr lang="zh-CN" sz="2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504091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4A237134-526B-4D73-9443-109E2D187A4B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284173" y="1781666"/>
            <a:ext cx="6550860" cy="839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互译篇章</a:t>
            </a:r>
            <a:endParaRPr lang="en-US" altLang="zh-CN" sz="20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algn="l"/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句对齐（</a:t>
            </a: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Champollion</a:t>
            </a:r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工具） </a:t>
            </a: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获得句对</a:t>
            </a:r>
            <a:endParaRPr lang="en-US" altLang="zh-CN" sz="20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C9DF2FF-8B85-44AF-953B-2BFB00198F5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284173" y="2614540"/>
            <a:ext cx="8810845" cy="10781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注释信息</a:t>
            </a:r>
            <a:endParaRPr lang="en-US" altLang="zh-CN" sz="20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algn="ctr"/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句子切分；查找所在古文句与现代文句的公共子串 </a:t>
            </a: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清洗后的注释信息</a:t>
            </a:r>
            <a:endParaRPr lang="en-US" altLang="zh-CN" sz="2000" dirty="0" err="1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E10D6A6-B440-4168-8C87-C5D4F3ED2A05}"/>
              </a:ext>
            </a:extLst>
          </p:cNvPr>
          <p:cNvGrpSpPr/>
          <p:nvPr/>
        </p:nvGrpSpPr>
        <p:grpSpPr>
          <a:xfrm>
            <a:off x="2221950" y="1780241"/>
            <a:ext cx="895568" cy="639234"/>
            <a:chOff x="2221950" y="1780241"/>
            <a:chExt cx="895568" cy="639234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33E3346-C1F7-45F1-96E2-6A70B5A5D8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50297" y="1780241"/>
              <a:ext cx="638872" cy="639234"/>
            </a:xfrm>
            <a:custGeom>
              <a:avLst/>
              <a:gdLst>
                <a:gd name="T0" fmla="*/ 651 w 1302"/>
                <a:gd name="T1" fmla="*/ 1302 h 1302"/>
                <a:gd name="T2" fmla="*/ 190 w 1302"/>
                <a:gd name="T3" fmla="*/ 1111 h 1302"/>
                <a:gd name="T4" fmla="*/ 0 w 1302"/>
                <a:gd name="T5" fmla="*/ 651 h 1302"/>
                <a:gd name="T6" fmla="*/ 190 w 1302"/>
                <a:gd name="T7" fmla="*/ 190 h 1302"/>
                <a:gd name="T8" fmla="*/ 651 w 1302"/>
                <a:gd name="T9" fmla="*/ 0 h 1302"/>
                <a:gd name="T10" fmla="*/ 1111 w 1302"/>
                <a:gd name="T11" fmla="*/ 190 h 1302"/>
                <a:gd name="T12" fmla="*/ 1302 w 1302"/>
                <a:gd name="T13" fmla="*/ 651 h 1302"/>
                <a:gd name="T14" fmla="*/ 1111 w 1302"/>
                <a:gd name="T15" fmla="*/ 1111 h 1302"/>
                <a:gd name="T16" fmla="*/ 651 w 1302"/>
                <a:gd name="T17" fmla="*/ 1302 h 1302"/>
                <a:gd name="T18" fmla="*/ 651 w 1302"/>
                <a:gd name="T19" fmla="*/ 10 h 1302"/>
                <a:gd name="T20" fmla="*/ 10 w 1302"/>
                <a:gd name="T21" fmla="*/ 651 h 1302"/>
                <a:gd name="T22" fmla="*/ 651 w 1302"/>
                <a:gd name="T23" fmla="*/ 1291 h 1302"/>
                <a:gd name="T24" fmla="*/ 1291 w 1302"/>
                <a:gd name="T25" fmla="*/ 651 h 1302"/>
                <a:gd name="T26" fmla="*/ 651 w 1302"/>
                <a:gd name="T27" fmla="*/ 1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2" h="1302">
                  <a:moveTo>
                    <a:pt x="651" y="1302"/>
                  </a:moveTo>
                  <a:cubicBezTo>
                    <a:pt x="477" y="1302"/>
                    <a:pt x="313" y="1234"/>
                    <a:pt x="190" y="1111"/>
                  </a:cubicBezTo>
                  <a:cubicBezTo>
                    <a:pt x="67" y="988"/>
                    <a:pt x="0" y="825"/>
                    <a:pt x="0" y="651"/>
                  </a:cubicBezTo>
                  <a:cubicBezTo>
                    <a:pt x="0" y="477"/>
                    <a:pt x="67" y="313"/>
                    <a:pt x="190" y="190"/>
                  </a:cubicBezTo>
                  <a:cubicBezTo>
                    <a:pt x="313" y="68"/>
                    <a:pt x="477" y="0"/>
                    <a:pt x="651" y="0"/>
                  </a:cubicBezTo>
                  <a:cubicBezTo>
                    <a:pt x="825" y="0"/>
                    <a:pt x="988" y="68"/>
                    <a:pt x="1111" y="190"/>
                  </a:cubicBezTo>
                  <a:cubicBezTo>
                    <a:pt x="1234" y="313"/>
                    <a:pt x="1302" y="477"/>
                    <a:pt x="1302" y="651"/>
                  </a:cubicBezTo>
                  <a:cubicBezTo>
                    <a:pt x="1302" y="825"/>
                    <a:pt x="1234" y="988"/>
                    <a:pt x="1111" y="1111"/>
                  </a:cubicBezTo>
                  <a:cubicBezTo>
                    <a:pt x="988" y="1234"/>
                    <a:pt x="825" y="1302"/>
                    <a:pt x="651" y="1302"/>
                  </a:cubicBezTo>
                  <a:close/>
                  <a:moveTo>
                    <a:pt x="651" y="10"/>
                  </a:moveTo>
                  <a:cubicBezTo>
                    <a:pt x="298" y="10"/>
                    <a:pt x="10" y="298"/>
                    <a:pt x="10" y="651"/>
                  </a:cubicBezTo>
                  <a:cubicBezTo>
                    <a:pt x="10" y="1004"/>
                    <a:pt x="298" y="1291"/>
                    <a:pt x="651" y="1291"/>
                  </a:cubicBezTo>
                  <a:cubicBezTo>
                    <a:pt x="1004" y="1291"/>
                    <a:pt x="1291" y="1004"/>
                    <a:pt x="1291" y="651"/>
                  </a:cubicBezTo>
                  <a:cubicBezTo>
                    <a:pt x="1291" y="298"/>
                    <a:pt x="1004" y="10"/>
                    <a:pt x="651" y="10"/>
                  </a:cubicBezTo>
                  <a:close/>
                </a:path>
              </a:pathLst>
            </a:custGeom>
            <a:solidFill>
              <a:srgbClr val="1584FF"/>
            </a:solidFill>
            <a:ln>
              <a:solidFill>
                <a:srgbClr val="A8B9B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584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5AE1DD3-841A-4D35-97C5-FAD15773C642}"/>
                </a:ext>
              </a:extLst>
            </p:cNvPr>
            <p:cNvSpPr/>
            <p:nvPr/>
          </p:nvSpPr>
          <p:spPr>
            <a:xfrm>
              <a:off x="2221950" y="1915192"/>
              <a:ext cx="895568" cy="369332"/>
            </a:xfrm>
            <a:prstGeom prst="rect">
              <a:avLst/>
            </a:prstGeom>
            <a:ln>
              <a:solidFill>
                <a:srgbClr val="A8B9B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0039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B1FAC2EE-45C2-410A-A30A-C1A32BB83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241" y="1808161"/>
              <a:ext cx="524986" cy="554920"/>
            </a:xfrm>
            <a:custGeom>
              <a:avLst/>
              <a:gdLst>
                <a:gd name="connsiteX0" fmla="*/ 1299662 w 3241883"/>
                <a:gd name="connsiteY0" fmla="*/ 3140892 h 3426732"/>
                <a:gd name="connsiteX1" fmla="*/ 1620985 w 3241883"/>
                <a:gd name="connsiteY1" fmla="*/ 3177382 h 3426732"/>
                <a:gd name="connsiteX2" fmla="*/ 1748301 w 3241883"/>
                <a:gd name="connsiteY2" fmla="*/ 3171301 h 3426732"/>
                <a:gd name="connsiteX3" fmla="*/ 1769521 w 3241883"/>
                <a:gd name="connsiteY3" fmla="*/ 3420651 h 3426732"/>
                <a:gd name="connsiteX4" fmla="*/ 1620985 w 3241883"/>
                <a:gd name="connsiteY4" fmla="*/ 3426732 h 3426732"/>
                <a:gd name="connsiteX5" fmla="*/ 1242067 w 3241883"/>
                <a:gd name="connsiteY5" fmla="*/ 3384160 h 3426732"/>
                <a:gd name="connsiteX6" fmla="*/ 1299662 w 3241883"/>
                <a:gd name="connsiteY6" fmla="*/ 3140892 h 3426732"/>
                <a:gd name="connsiteX7" fmla="*/ 2233397 w 3241883"/>
                <a:gd name="connsiteY7" fmla="*/ 3035410 h 3426732"/>
                <a:gd name="connsiteX8" fmla="*/ 2342369 w 3241883"/>
                <a:gd name="connsiteY8" fmla="*/ 3256660 h 3426732"/>
                <a:gd name="connsiteX9" fmla="*/ 1836859 w 3241883"/>
                <a:gd name="connsiteY9" fmla="*/ 3414263 h 3426732"/>
                <a:gd name="connsiteX10" fmla="*/ 1803562 w 3241883"/>
                <a:gd name="connsiteY10" fmla="*/ 3165736 h 3426732"/>
                <a:gd name="connsiteX11" fmla="*/ 2233397 w 3241883"/>
                <a:gd name="connsiteY11" fmla="*/ 3035410 h 3426732"/>
                <a:gd name="connsiteX12" fmla="*/ 839310 w 3241883"/>
                <a:gd name="connsiteY12" fmla="*/ 2935578 h 3426732"/>
                <a:gd name="connsiteX13" fmla="*/ 1245485 w 3241883"/>
                <a:gd name="connsiteY13" fmla="*/ 3126308 h 3426732"/>
                <a:gd name="connsiteX14" fmla="*/ 1178799 w 3241883"/>
                <a:gd name="connsiteY14" fmla="*/ 3365476 h 3426732"/>
                <a:gd name="connsiteX15" fmla="*/ 699877 w 3241883"/>
                <a:gd name="connsiteY15" fmla="*/ 3141445 h 3426732"/>
                <a:gd name="connsiteX16" fmla="*/ 839310 w 3241883"/>
                <a:gd name="connsiteY16" fmla="*/ 2935578 h 3426732"/>
                <a:gd name="connsiteX17" fmla="*/ 2633128 w 3241883"/>
                <a:gd name="connsiteY17" fmla="*/ 2732549 h 3426732"/>
                <a:gd name="connsiteX18" fmla="*/ 2817644 w 3241883"/>
                <a:gd name="connsiteY18" fmla="*/ 2899041 h 3426732"/>
                <a:gd name="connsiteX19" fmla="*/ 2403240 w 3241883"/>
                <a:gd name="connsiteY19" fmla="*/ 3225970 h 3426732"/>
                <a:gd name="connsiteX20" fmla="*/ 2282247 w 3241883"/>
                <a:gd name="connsiteY20" fmla="*/ 3008017 h 3426732"/>
                <a:gd name="connsiteX21" fmla="*/ 2633128 w 3241883"/>
                <a:gd name="connsiteY21" fmla="*/ 2732549 h 3426732"/>
                <a:gd name="connsiteX22" fmla="*/ 485037 w 3241883"/>
                <a:gd name="connsiteY22" fmla="*/ 2577147 h 3426732"/>
                <a:gd name="connsiteX23" fmla="*/ 794023 w 3241883"/>
                <a:gd name="connsiteY23" fmla="*/ 2901968 h 3426732"/>
                <a:gd name="connsiteX24" fmla="*/ 645589 w 3241883"/>
                <a:gd name="connsiteY24" fmla="*/ 3102325 h 3426732"/>
                <a:gd name="connsiteX25" fmla="*/ 279047 w 3241883"/>
                <a:gd name="connsiteY25" fmla="*/ 2716790 h 3426732"/>
                <a:gd name="connsiteX26" fmla="*/ 485037 w 3241883"/>
                <a:gd name="connsiteY26" fmla="*/ 2577147 h 3426732"/>
                <a:gd name="connsiteX27" fmla="*/ 2899688 w 3241883"/>
                <a:gd name="connsiteY27" fmla="*/ 2301509 h 3426732"/>
                <a:gd name="connsiteX28" fmla="*/ 3132983 w 3241883"/>
                <a:gd name="connsiteY28" fmla="*/ 2392442 h 3426732"/>
                <a:gd name="connsiteX29" fmla="*/ 2863330 w 3241883"/>
                <a:gd name="connsiteY29" fmla="*/ 2847108 h 3426732"/>
                <a:gd name="connsiteX30" fmla="*/ 2672453 w 3241883"/>
                <a:gd name="connsiteY30" fmla="*/ 2689491 h 3426732"/>
                <a:gd name="connsiteX31" fmla="*/ 2899688 w 3241883"/>
                <a:gd name="connsiteY31" fmla="*/ 2301509 h 3426732"/>
                <a:gd name="connsiteX32" fmla="*/ 285313 w 3241883"/>
                <a:gd name="connsiteY32" fmla="*/ 2113207 h 3426732"/>
                <a:gd name="connsiteX33" fmla="*/ 454862 w 3241883"/>
                <a:gd name="connsiteY33" fmla="*/ 2528749 h 3426732"/>
                <a:gd name="connsiteX34" fmla="*/ 242926 w 3241883"/>
                <a:gd name="connsiteY34" fmla="*/ 2662207 h 3426732"/>
                <a:gd name="connsiteX35" fmla="*/ 43101 w 3241883"/>
                <a:gd name="connsiteY35" fmla="*/ 2170837 h 3426732"/>
                <a:gd name="connsiteX36" fmla="*/ 285313 w 3241883"/>
                <a:gd name="connsiteY36" fmla="*/ 2113207 h 3426732"/>
                <a:gd name="connsiteX37" fmla="*/ 3241883 w 3241883"/>
                <a:gd name="connsiteY37" fmla="*/ 1801278 h 3426732"/>
                <a:gd name="connsiteX38" fmla="*/ 3241883 w 3241883"/>
                <a:gd name="connsiteY38" fmla="*/ 1807341 h 3426732"/>
                <a:gd name="connsiteX39" fmla="*/ 3154058 w 3241883"/>
                <a:gd name="connsiteY39" fmla="*/ 2328723 h 3426732"/>
                <a:gd name="connsiteX40" fmla="*/ 2920868 w 3241883"/>
                <a:gd name="connsiteY40" fmla="*/ 2249910 h 3426732"/>
                <a:gd name="connsiteX41" fmla="*/ 2993551 w 3241883"/>
                <a:gd name="connsiteY41" fmla="*/ 1807341 h 3426732"/>
                <a:gd name="connsiteX42" fmla="*/ 2993551 w 3241883"/>
                <a:gd name="connsiteY42" fmla="*/ 1804309 h 3426732"/>
                <a:gd name="connsiteX43" fmla="*/ 3241883 w 3241883"/>
                <a:gd name="connsiteY43" fmla="*/ 1801278 h 3426732"/>
                <a:gd name="connsiteX44" fmla="*/ 15187 w 3241883"/>
                <a:gd name="connsiteY44" fmla="*/ 1576694 h 3426732"/>
                <a:gd name="connsiteX45" fmla="*/ 264258 w 3241883"/>
                <a:gd name="connsiteY45" fmla="*/ 1610038 h 3426732"/>
                <a:gd name="connsiteX46" fmla="*/ 249071 w 3241883"/>
                <a:gd name="connsiteY46" fmla="*/ 1807072 h 3426732"/>
                <a:gd name="connsiteX47" fmla="*/ 273371 w 3241883"/>
                <a:gd name="connsiteY47" fmla="*/ 2058670 h 3426732"/>
                <a:gd name="connsiteX48" fmla="*/ 27337 w 3241883"/>
                <a:gd name="connsiteY48" fmla="*/ 2104139 h 3426732"/>
                <a:gd name="connsiteX49" fmla="*/ 0 w 3241883"/>
                <a:gd name="connsiteY49" fmla="*/ 1807072 h 3426732"/>
                <a:gd name="connsiteX50" fmla="*/ 15187 w 3241883"/>
                <a:gd name="connsiteY50" fmla="*/ 1576694 h 3426732"/>
                <a:gd name="connsiteX51" fmla="*/ 3130591 w 3241883"/>
                <a:gd name="connsiteY51" fmla="*/ 1215978 h 3426732"/>
                <a:gd name="connsiteX52" fmla="*/ 3239607 w 3241883"/>
                <a:gd name="connsiteY52" fmla="*/ 1737724 h 3426732"/>
                <a:gd name="connsiteX53" fmla="*/ 2991293 w 3241883"/>
                <a:gd name="connsiteY53" fmla="*/ 1746824 h 3426732"/>
                <a:gd name="connsiteX54" fmla="*/ 2900446 w 3241883"/>
                <a:gd name="connsiteY54" fmla="*/ 1306980 h 3426732"/>
                <a:gd name="connsiteX55" fmla="*/ 3130591 w 3241883"/>
                <a:gd name="connsiteY55" fmla="*/ 1215978 h 3426732"/>
                <a:gd name="connsiteX56" fmla="*/ 209049 w 3241883"/>
                <a:gd name="connsiteY56" fmla="*/ 1009531 h 3426732"/>
                <a:gd name="connsiteX57" fmla="*/ 424221 w 3241883"/>
                <a:gd name="connsiteY57" fmla="*/ 1134064 h 3426732"/>
                <a:gd name="connsiteX58" fmla="*/ 272691 w 3241883"/>
                <a:gd name="connsiteY58" fmla="*/ 1556264 h 3426732"/>
                <a:gd name="connsiteX59" fmla="*/ 27214 w 3241883"/>
                <a:gd name="connsiteY59" fmla="*/ 1510703 h 3426732"/>
                <a:gd name="connsiteX60" fmla="*/ 209049 w 3241883"/>
                <a:gd name="connsiteY60" fmla="*/ 1009531 h 3426732"/>
                <a:gd name="connsiteX61" fmla="*/ 591126 w 3241883"/>
                <a:gd name="connsiteY61" fmla="*/ 555811 h 3426732"/>
                <a:gd name="connsiteX62" fmla="*/ 748654 w 3241883"/>
                <a:gd name="connsiteY62" fmla="*/ 746507 h 3426732"/>
                <a:gd name="connsiteX63" fmla="*/ 454804 w 3241883"/>
                <a:gd name="connsiteY63" fmla="*/ 1085523 h 3426732"/>
                <a:gd name="connsiteX64" fmla="*/ 242747 w 3241883"/>
                <a:gd name="connsiteY64" fmla="*/ 955365 h 3426732"/>
                <a:gd name="connsiteX65" fmla="*/ 591126 w 3241883"/>
                <a:gd name="connsiteY65" fmla="*/ 555811 h 3426732"/>
                <a:gd name="connsiteX66" fmla="*/ 1620937 w 3241883"/>
                <a:gd name="connsiteY66" fmla="*/ 0 h 3426732"/>
                <a:gd name="connsiteX67" fmla="*/ 1627743 w 3241883"/>
                <a:gd name="connsiteY67" fmla="*/ 0 h 3426732"/>
                <a:gd name="connsiteX68" fmla="*/ 1627743 w 3241883"/>
                <a:gd name="connsiteY68" fmla="*/ 318737 h 3426732"/>
                <a:gd name="connsiteX69" fmla="*/ 2255021 w 3241883"/>
                <a:gd name="connsiteY69" fmla="*/ 318737 h 3426732"/>
                <a:gd name="connsiteX70" fmla="*/ 2728376 w 3241883"/>
                <a:gd name="connsiteY70" fmla="*/ 792974 h 3426732"/>
                <a:gd name="connsiteX71" fmla="*/ 2739674 w 3241883"/>
                <a:gd name="connsiteY71" fmla="*/ 782776 h 3426732"/>
                <a:gd name="connsiteX72" fmla="*/ 2817705 w 3241883"/>
                <a:gd name="connsiteY72" fmla="*/ 712346 h 3426732"/>
                <a:gd name="connsiteX73" fmla="*/ 3105760 w 3241883"/>
                <a:gd name="connsiteY73" fmla="*/ 1155511 h 3426732"/>
                <a:gd name="connsiteX74" fmla="*/ 2878348 w 3241883"/>
                <a:gd name="connsiteY74" fmla="*/ 1255678 h 3426732"/>
                <a:gd name="connsiteX75" fmla="*/ 2632743 w 3241883"/>
                <a:gd name="connsiteY75" fmla="*/ 879291 h 3426732"/>
                <a:gd name="connsiteX76" fmla="*/ 2693795 w 3241883"/>
                <a:gd name="connsiteY76" fmla="*/ 824186 h 3426732"/>
                <a:gd name="connsiteX77" fmla="*/ 2724543 w 3241883"/>
                <a:gd name="connsiteY77" fmla="*/ 796433 h 3426732"/>
                <a:gd name="connsiteX78" fmla="*/ 2251618 w 3241883"/>
                <a:gd name="connsiteY78" fmla="*/ 324409 h 3426732"/>
                <a:gd name="connsiteX79" fmla="*/ 1620937 w 3241883"/>
                <a:gd name="connsiteY79" fmla="*/ 324409 h 3426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241883" h="3426732">
                  <a:moveTo>
                    <a:pt x="1299662" y="3140892"/>
                  </a:moveTo>
                  <a:cubicBezTo>
                    <a:pt x="1405759" y="3165219"/>
                    <a:pt x="1511856" y="3177382"/>
                    <a:pt x="1620985" y="3177382"/>
                  </a:cubicBezTo>
                  <a:cubicBezTo>
                    <a:pt x="1663424" y="3177382"/>
                    <a:pt x="1705863" y="3177382"/>
                    <a:pt x="1748301" y="3171301"/>
                  </a:cubicBezTo>
                  <a:cubicBezTo>
                    <a:pt x="1769521" y="3420651"/>
                    <a:pt x="1769521" y="3420651"/>
                    <a:pt x="1769521" y="3420651"/>
                  </a:cubicBezTo>
                  <a:cubicBezTo>
                    <a:pt x="1721019" y="3426732"/>
                    <a:pt x="1669486" y="3426732"/>
                    <a:pt x="1620985" y="3426732"/>
                  </a:cubicBezTo>
                  <a:cubicBezTo>
                    <a:pt x="1493668" y="3426732"/>
                    <a:pt x="1366352" y="3414569"/>
                    <a:pt x="1242067" y="3384160"/>
                  </a:cubicBezTo>
                  <a:cubicBezTo>
                    <a:pt x="1299662" y="3140892"/>
                    <a:pt x="1299662" y="3140892"/>
                    <a:pt x="1299662" y="3140892"/>
                  </a:cubicBezTo>
                  <a:close/>
                  <a:moveTo>
                    <a:pt x="2233397" y="3035410"/>
                  </a:moveTo>
                  <a:cubicBezTo>
                    <a:pt x="2342369" y="3256660"/>
                    <a:pt x="2342369" y="3256660"/>
                    <a:pt x="2342369" y="3256660"/>
                  </a:cubicBezTo>
                  <a:cubicBezTo>
                    <a:pt x="2184964" y="3338493"/>
                    <a:pt x="2015452" y="3390017"/>
                    <a:pt x="1836859" y="3414263"/>
                  </a:cubicBezTo>
                  <a:cubicBezTo>
                    <a:pt x="1803562" y="3165736"/>
                    <a:pt x="1803562" y="3165736"/>
                    <a:pt x="1803562" y="3165736"/>
                  </a:cubicBezTo>
                  <a:cubicBezTo>
                    <a:pt x="1954912" y="3147551"/>
                    <a:pt x="2097181" y="3102088"/>
                    <a:pt x="2233397" y="3035410"/>
                  </a:cubicBezTo>
                  <a:close/>
                  <a:moveTo>
                    <a:pt x="839310" y="2935578"/>
                  </a:moveTo>
                  <a:cubicBezTo>
                    <a:pt x="963587" y="3020347"/>
                    <a:pt x="1099989" y="3086951"/>
                    <a:pt x="1245485" y="3126308"/>
                  </a:cubicBezTo>
                  <a:lnTo>
                    <a:pt x="1178799" y="3365476"/>
                  </a:lnTo>
                  <a:cubicBezTo>
                    <a:pt x="1006023" y="3317037"/>
                    <a:pt x="845372" y="3241351"/>
                    <a:pt x="699877" y="3141445"/>
                  </a:cubicBezTo>
                  <a:cubicBezTo>
                    <a:pt x="839310" y="2935578"/>
                    <a:pt x="839310" y="2935578"/>
                    <a:pt x="839310" y="2935578"/>
                  </a:cubicBezTo>
                  <a:close/>
                  <a:moveTo>
                    <a:pt x="2633128" y="2732549"/>
                  </a:moveTo>
                  <a:cubicBezTo>
                    <a:pt x="2817644" y="2899041"/>
                    <a:pt x="2817644" y="2899041"/>
                    <a:pt x="2817644" y="2899041"/>
                  </a:cubicBezTo>
                  <a:cubicBezTo>
                    <a:pt x="2696650" y="3029207"/>
                    <a:pt x="2557507" y="3141211"/>
                    <a:pt x="2403240" y="3225970"/>
                  </a:cubicBezTo>
                  <a:cubicBezTo>
                    <a:pt x="2282247" y="3008017"/>
                    <a:pt x="2282247" y="3008017"/>
                    <a:pt x="2282247" y="3008017"/>
                  </a:cubicBezTo>
                  <a:cubicBezTo>
                    <a:pt x="2415340" y="2935366"/>
                    <a:pt x="2533309" y="2841526"/>
                    <a:pt x="2633128" y="2732549"/>
                  </a:cubicBezTo>
                  <a:close/>
                  <a:moveTo>
                    <a:pt x="485037" y="2577147"/>
                  </a:moveTo>
                  <a:cubicBezTo>
                    <a:pt x="569857" y="2701611"/>
                    <a:pt x="672852" y="2810897"/>
                    <a:pt x="794023" y="2901968"/>
                  </a:cubicBezTo>
                  <a:lnTo>
                    <a:pt x="645589" y="3102325"/>
                  </a:lnTo>
                  <a:cubicBezTo>
                    <a:pt x="503213" y="2993040"/>
                    <a:pt x="379013" y="2865540"/>
                    <a:pt x="279047" y="2716790"/>
                  </a:cubicBezTo>
                  <a:cubicBezTo>
                    <a:pt x="485037" y="2577147"/>
                    <a:pt x="485037" y="2577147"/>
                    <a:pt x="485037" y="2577147"/>
                  </a:cubicBezTo>
                  <a:close/>
                  <a:moveTo>
                    <a:pt x="2899688" y="2301509"/>
                  </a:moveTo>
                  <a:cubicBezTo>
                    <a:pt x="3132983" y="2392442"/>
                    <a:pt x="3132983" y="2392442"/>
                    <a:pt x="3132983" y="2392442"/>
                  </a:cubicBezTo>
                  <a:cubicBezTo>
                    <a:pt x="3066328" y="2559153"/>
                    <a:pt x="2978463" y="2710708"/>
                    <a:pt x="2863330" y="2847108"/>
                  </a:cubicBezTo>
                  <a:cubicBezTo>
                    <a:pt x="2672453" y="2689491"/>
                    <a:pt x="2672453" y="2689491"/>
                    <a:pt x="2672453" y="2689491"/>
                  </a:cubicBezTo>
                  <a:cubicBezTo>
                    <a:pt x="2769406" y="2571278"/>
                    <a:pt x="2845152" y="2443971"/>
                    <a:pt x="2899688" y="2301509"/>
                  </a:cubicBezTo>
                  <a:close/>
                  <a:moveTo>
                    <a:pt x="285313" y="2113207"/>
                  </a:moveTo>
                  <a:cubicBezTo>
                    <a:pt x="318617" y="2261832"/>
                    <a:pt x="376143" y="2401356"/>
                    <a:pt x="454862" y="2528749"/>
                  </a:cubicBezTo>
                  <a:lnTo>
                    <a:pt x="242926" y="2662207"/>
                  </a:lnTo>
                  <a:cubicBezTo>
                    <a:pt x="149069" y="2510550"/>
                    <a:pt x="82460" y="2343727"/>
                    <a:pt x="43101" y="2170837"/>
                  </a:cubicBezTo>
                  <a:cubicBezTo>
                    <a:pt x="285313" y="2113207"/>
                    <a:pt x="285313" y="2113207"/>
                    <a:pt x="285313" y="2113207"/>
                  </a:cubicBezTo>
                  <a:close/>
                  <a:moveTo>
                    <a:pt x="3241883" y="1801278"/>
                  </a:moveTo>
                  <a:cubicBezTo>
                    <a:pt x="3241883" y="1807341"/>
                    <a:pt x="3241883" y="1807341"/>
                    <a:pt x="3241883" y="1807341"/>
                  </a:cubicBezTo>
                  <a:cubicBezTo>
                    <a:pt x="3241883" y="1986187"/>
                    <a:pt x="3211599" y="2162002"/>
                    <a:pt x="3154058" y="2328723"/>
                  </a:cubicBezTo>
                  <a:cubicBezTo>
                    <a:pt x="2920868" y="2249910"/>
                    <a:pt x="2920868" y="2249910"/>
                    <a:pt x="2920868" y="2249910"/>
                  </a:cubicBezTo>
                  <a:cubicBezTo>
                    <a:pt x="2969323" y="2107439"/>
                    <a:pt x="2993551" y="1958905"/>
                    <a:pt x="2993551" y="1807341"/>
                  </a:cubicBezTo>
                  <a:cubicBezTo>
                    <a:pt x="2993551" y="1804309"/>
                    <a:pt x="2993551" y="1804309"/>
                    <a:pt x="2993551" y="1804309"/>
                  </a:cubicBezTo>
                  <a:cubicBezTo>
                    <a:pt x="3241883" y="1801278"/>
                    <a:pt x="3241883" y="1801278"/>
                    <a:pt x="3241883" y="1801278"/>
                  </a:cubicBezTo>
                  <a:close/>
                  <a:moveTo>
                    <a:pt x="15187" y="1576694"/>
                  </a:moveTo>
                  <a:cubicBezTo>
                    <a:pt x="264258" y="1610038"/>
                    <a:pt x="264258" y="1610038"/>
                    <a:pt x="264258" y="1610038"/>
                  </a:cubicBezTo>
                  <a:cubicBezTo>
                    <a:pt x="255146" y="1673695"/>
                    <a:pt x="249071" y="1740384"/>
                    <a:pt x="249071" y="1807072"/>
                  </a:cubicBezTo>
                  <a:cubicBezTo>
                    <a:pt x="249071" y="1891949"/>
                    <a:pt x="258184" y="1976825"/>
                    <a:pt x="273371" y="2058670"/>
                  </a:cubicBezTo>
                  <a:lnTo>
                    <a:pt x="27337" y="2104139"/>
                  </a:lnTo>
                  <a:cubicBezTo>
                    <a:pt x="9112" y="2007138"/>
                    <a:pt x="0" y="1907105"/>
                    <a:pt x="0" y="1807072"/>
                  </a:cubicBezTo>
                  <a:cubicBezTo>
                    <a:pt x="0" y="1728259"/>
                    <a:pt x="6075" y="1652476"/>
                    <a:pt x="15187" y="1576694"/>
                  </a:cubicBezTo>
                  <a:close/>
                  <a:moveTo>
                    <a:pt x="3130591" y="1215978"/>
                  </a:moveTo>
                  <a:cubicBezTo>
                    <a:pt x="3197212" y="1382815"/>
                    <a:pt x="3233551" y="1558753"/>
                    <a:pt x="3239607" y="1737724"/>
                  </a:cubicBezTo>
                  <a:lnTo>
                    <a:pt x="2991293" y="1746824"/>
                  </a:lnTo>
                  <a:cubicBezTo>
                    <a:pt x="2985236" y="1595154"/>
                    <a:pt x="2954954" y="1446517"/>
                    <a:pt x="2900446" y="1306980"/>
                  </a:cubicBezTo>
                  <a:cubicBezTo>
                    <a:pt x="3130591" y="1215978"/>
                    <a:pt x="3130591" y="1215978"/>
                    <a:pt x="3130591" y="1215978"/>
                  </a:cubicBezTo>
                  <a:close/>
                  <a:moveTo>
                    <a:pt x="209049" y="1009531"/>
                  </a:moveTo>
                  <a:cubicBezTo>
                    <a:pt x="424221" y="1134064"/>
                    <a:pt x="424221" y="1134064"/>
                    <a:pt x="424221" y="1134064"/>
                  </a:cubicBezTo>
                  <a:cubicBezTo>
                    <a:pt x="351487" y="1264673"/>
                    <a:pt x="299967" y="1407431"/>
                    <a:pt x="272691" y="1556264"/>
                  </a:cubicBezTo>
                  <a:cubicBezTo>
                    <a:pt x="27214" y="1510703"/>
                    <a:pt x="27214" y="1510703"/>
                    <a:pt x="27214" y="1510703"/>
                  </a:cubicBezTo>
                  <a:cubicBezTo>
                    <a:pt x="60550" y="1334533"/>
                    <a:pt x="121162" y="1167476"/>
                    <a:pt x="209049" y="1009531"/>
                  </a:cubicBezTo>
                  <a:close/>
                  <a:moveTo>
                    <a:pt x="591126" y="555811"/>
                  </a:moveTo>
                  <a:cubicBezTo>
                    <a:pt x="748654" y="746507"/>
                    <a:pt x="748654" y="746507"/>
                    <a:pt x="748654" y="746507"/>
                  </a:cubicBezTo>
                  <a:cubicBezTo>
                    <a:pt x="633537" y="843369"/>
                    <a:pt x="533568" y="955365"/>
                    <a:pt x="454804" y="1085523"/>
                  </a:cubicBezTo>
                  <a:cubicBezTo>
                    <a:pt x="242747" y="955365"/>
                    <a:pt x="242747" y="955365"/>
                    <a:pt x="242747" y="955365"/>
                  </a:cubicBezTo>
                  <a:cubicBezTo>
                    <a:pt x="336658" y="804019"/>
                    <a:pt x="451774" y="667807"/>
                    <a:pt x="591126" y="555811"/>
                  </a:cubicBezTo>
                  <a:close/>
                  <a:moveTo>
                    <a:pt x="1620937" y="0"/>
                  </a:moveTo>
                  <a:lnTo>
                    <a:pt x="1627743" y="0"/>
                  </a:lnTo>
                  <a:lnTo>
                    <a:pt x="1627743" y="318737"/>
                  </a:lnTo>
                  <a:lnTo>
                    <a:pt x="2255021" y="318737"/>
                  </a:lnTo>
                  <a:lnTo>
                    <a:pt x="2728376" y="792974"/>
                  </a:lnTo>
                  <a:lnTo>
                    <a:pt x="2739674" y="782776"/>
                  </a:lnTo>
                  <a:cubicBezTo>
                    <a:pt x="2817705" y="712346"/>
                    <a:pt x="2817705" y="712346"/>
                    <a:pt x="2817705" y="712346"/>
                  </a:cubicBezTo>
                  <a:cubicBezTo>
                    <a:pt x="2935959" y="842867"/>
                    <a:pt x="3032988" y="991600"/>
                    <a:pt x="3105760" y="1155511"/>
                  </a:cubicBezTo>
                  <a:lnTo>
                    <a:pt x="2878348" y="1255678"/>
                  </a:lnTo>
                  <a:cubicBezTo>
                    <a:pt x="2817705" y="1119086"/>
                    <a:pt x="2735836" y="991600"/>
                    <a:pt x="2632743" y="879291"/>
                  </a:cubicBezTo>
                  <a:cubicBezTo>
                    <a:pt x="2655863" y="858423"/>
                    <a:pt x="2676093" y="840164"/>
                    <a:pt x="2693795" y="824186"/>
                  </a:cubicBezTo>
                  <a:lnTo>
                    <a:pt x="2724543" y="796433"/>
                  </a:lnTo>
                  <a:lnTo>
                    <a:pt x="2251618" y="324409"/>
                  </a:lnTo>
                  <a:lnTo>
                    <a:pt x="1620937" y="324409"/>
                  </a:lnTo>
                  <a:close/>
                </a:path>
              </a:pathLst>
            </a:custGeom>
            <a:solidFill>
              <a:srgbClr val="0053A6"/>
            </a:solidFill>
            <a:ln>
              <a:solidFill>
                <a:srgbClr val="A8B9B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584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B3145BB-17C2-4613-B19D-DE92FE0B2104}"/>
              </a:ext>
            </a:extLst>
          </p:cNvPr>
          <p:cNvGrpSpPr/>
          <p:nvPr/>
        </p:nvGrpSpPr>
        <p:grpSpPr>
          <a:xfrm>
            <a:off x="2206830" y="2696165"/>
            <a:ext cx="895568" cy="639234"/>
            <a:chOff x="2206830" y="2581864"/>
            <a:chExt cx="895568" cy="639234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40B31C0-4537-4DCB-A7C2-4B238866A0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35177" y="2581864"/>
              <a:ext cx="638872" cy="639234"/>
            </a:xfrm>
            <a:custGeom>
              <a:avLst/>
              <a:gdLst>
                <a:gd name="T0" fmla="*/ 651 w 1302"/>
                <a:gd name="T1" fmla="*/ 1302 h 1302"/>
                <a:gd name="T2" fmla="*/ 190 w 1302"/>
                <a:gd name="T3" fmla="*/ 1111 h 1302"/>
                <a:gd name="T4" fmla="*/ 0 w 1302"/>
                <a:gd name="T5" fmla="*/ 651 h 1302"/>
                <a:gd name="T6" fmla="*/ 190 w 1302"/>
                <a:gd name="T7" fmla="*/ 190 h 1302"/>
                <a:gd name="T8" fmla="*/ 651 w 1302"/>
                <a:gd name="T9" fmla="*/ 0 h 1302"/>
                <a:gd name="T10" fmla="*/ 1111 w 1302"/>
                <a:gd name="T11" fmla="*/ 190 h 1302"/>
                <a:gd name="T12" fmla="*/ 1302 w 1302"/>
                <a:gd name="T13" fmla="*/ 651 h 1302"/>
                <a:gd name="T14" fmla="*/ 1111 w 1302"/>
                <a:gd name="T15" fmla="*/ 1111 h 1302"/>
                <a:gd name="T16" fmla="*/ 651 w 1302"/>
                <a:gd name="T17" fmla="*/ 1302 h 1302"/>
                <a:gd name="T18" fmla="*/ 651 w 1302"/>
                <a:gd name="T19" fmla="*/ 10 h 1302"/>
                <a:gd name="T20" fmla="*/ 10 w 1302"/>
                <a:gd name="T21" fmla="*/ 651 h 1302"/>
                <a:gd name="T22" fmla="*/ 651 w 1302"/>
                <a:gd name="T23" fmla="*/ 1291 h 1302"/>
                <a:gd name="T24" fmla="*/ 1291 w 1302"/>
                <a:gd name="T25" fmla="*/ 651 h 1302"/>
                <a:gd name="T26" fmla="*/ 651 w 1302"/>
                <a:gd name="T27" fmla="*/ 10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2" h="1302">
                  <a:moveTo>
                    <a:pt x="651" y="1302"/>
                  </a:moveTo>
                  <a:cubicBezTo>
                    <a:pt x="477" y="1302"/>
                    <a:pt x="313" y="1234"/>
                    <a:pt x="190" y="1111"/>
                  </a:cubicBezTo>
                  <a:cubicBezTo>
                    <a:pt x="67" y="988"/>
                    <a:pt x="0" y="825"/>
                    <a:pt x="0" y="651"/>
                  </a:cubicBezTo>
                  <a:cubicBezTo>
                    <a:pt x="0" y="477"/>
                    <a:pt x="67" y="313"/>
                    <a:pt x="190" y="190"/>
                  </a:cubicBezTo>
                  <a:cubicBezTo>
                    <a:pt x="313" y="68"/>
                    <a:pt x="477" y="0"/>
                    <a:pt x="651" y="0"/>
                  </a:cubicBezTo>
                  <a:cubicBezTo>
                    <a:pt x="825" y="0"/>
                    <a:pt x="988" y="68"/>
                    <a:pt x="1111" y="190"/>
                  </a:cubicBezTo>
                  <a:cubicBezTo>
                    <a:pt x="1234" y="313"/>
                    <a:pt x="1302" y="477"/>
                    <a:pt x="1302" y="651"/>
                  </a:cubicBezTo>
                  <a:cubicBezTo>
                    <a:pt x="1302" y="825"/>
                    <a:pt x="1234" y="988"/>
                    <a:pt x="1111" y="1111"/>
                  </a:cubicBezTo>
                  <a:cubicBezTo>
                    <a:pt x="988" y="1234"/>
                    <a:pt x="825" y="1302"/>
                    <a:pt x="651" y="1302"/>
                  </a:cubicBezTo>
                  <a:close/>
                  <a:moveTo>
                    <a:pt x="651" y="10"/>
                  </a:moveTo>
                  <a:cubicBezTo>
                    <a:pt x="298" y="10"/>
                    <a:pt x="10" y="298"/>
                    <a:pt x="10" y="651"/>
                  </a:cubicBezTo>
                  <a:cubicBezTo>
                    <a:pt x="10" y="1004"/>
                    <a:pt x="298" y="1291"/>
                    <a:pt x="651" y="1291"/>
                  </a:cubicBezTo>
                  <a:cubicBezTo>
                    <a:pt x="1004" y="1291"/>
                    <a:pt x="1291" y="1004"/>
                    <a:pt x="1291" y="651"/>
                  </a:cubicBezTo>
                  <a:cubicBezTo>
                    <a:pt x="1291" y="298"/>
                    <a:pt x="1004" y="10"/>
                    <a:pt x="651" y="10"/>
                  </a:cubicBezTo>
                  <a:close/>
                </a:path>
              </a:pathLst>
            </a:custGeom>
            <a:solidFill>
              <a:srgbClr val="1584FF"/>
            </a:solidFill>
            <a:ln>
              <a:solidFill>
                <a:srgbClr val="A8B9B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584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1230A8-F737-422F-B028-0D8467F4B8EA}"/>
                </a:ext>
              </a:extLst>
            </p:cNvPr>
            <p:cNvSpPr/>
            <p:nvPr/>
          </p:nvSpPr>
          <p:spPr>
            <a:xfrm>
              <a:off x="2206830" y="2716815"/>
              <a:ext cx="895568" cy="369332"/>
            </a:xfrm>
            <a:prstGeom prst="rect">
              <a:avLst/>
            </a:prstGeom>
            <a:ln>
              <a:solidFill>
                <a:srgbClr val="A8B9B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0039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246A6019-4129-4B06-8055-8372F875E3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121" y="2609784"/>
              <a:ext cx="524986" cy="554920"/>
            </a:xfrm>
            <a:custGeom>
              <a:avLst/>
              <a:gdLst>
                <a:gd name="connsiteX0" fmla="*/ 1299662 w 3241883"/>
                <a:gd name="connsiteY0" fmla="*/ 3140892 h 3426732"/>
                <a:gd name="connsiteX1" fmla="*/ 1620985 w 3241883"/>
                <a:gd name="connsiteY1" fmla="*/ 3177382 h 3426732"/>
                <a:gd name="connsiteX2" fmla="*/ 1748301 w 3241883"/>
                <a:gd name="connsiteY2" fmla="*/ 3171301 h 3426732"/>
                <a:gd name="connsiteX3" fmla="*/ 1769521 w 3241883"/>
                <a:gd name="connsiteY3" fmla="*/ 3420651 h 3426732"/>
                <a:gd name="connsiteX4" fmla="*/ 1620985 w 3241883"/>
                <a:gd name="connsiteY4" fmla="*/ 3426732 h 3426732"/>
                <a:gd name="connsiteX5" fmla="*/ 1242067 w 3241883"/>
                <a:gd name="connsiteY5" fmla="*/ 3384160 h 3426732"/>
                <a:gd name="connsiteX6" fmla="*/ 1299662 w 3241883"/>
                <a:gd name="connsiteY6" fmla="*/ 3140892 h 3426732"/>
                <a:gd name="connsiteX7" fmla="*/ 2233397 w 3241883"/>
                <a:gd name="connsiteY7" fmla="*/ 3035410 h 3426732"/>
                <a:gd name="connsiteX8" fmla="*/ 2342369 w 3241883"/>
                <a:gd name="connsiteY8" fmla="*/ 3256660 h 3426732"/>
                <a:gd name="connsiteX9" fmla="*/ 1836859 w 3241883"/>
                <a:gd name="connsiteY9" fmla="*/ 3414263 h 3426732"/>
                <a:gd name="connsiteX10" fmla="*/ 1803562 w 3241883"/>
                <a:gd name="connsiteY10" fmla="*/ 3165736 h 3426732"/>
                <a:gd name="connsiteX11" fmla="*/ 2233397 w 3241883"/>
                <a:gd name="connsiteY11" fmla="*/ 3035410 h 3426732"/>
                <a:gd name="connsiteX12" fmla="*/ 839310 w 3241883"/>
                <a:gd name="connsiteY12" fmla="*/ 2935578 h 3426732"/>
                <a:gd name="connsiteX13" fmla="*/ 1245485 w 3241883"/>
                <a:gd name="connsiteY13" fmla="*/ 3126308 h 3426732"/>
                <a:gd name="connsiteX14" fmla="*/ 1178799 w 3241883"/>
                <a:gd name="connsiteY14" fmla="*/ 3365476 h 3426732"/>
                <a:gd name="connsiteX15" fmla="*/ 699877 w 3241883"/>
                <a:gd name="connsiteY15" fmla="*/ 3141445 h 3426732"/>
                <a:gd name="connsiteX16" fmla="*/ 839310 w 3241883"/>
                <a:gd name="connsiteY16" fmla="*/ 2935578 h 3426732"/>
                <a:gd name="connsiteX17" fmla="*/ 2633128 w 3241883"/>
                <a:gd name="connsiteY17" fmla="*/ 2732549 h 3426732"/>
                <a:gd name="connsiteX18" fmla="*/ 2817644 w 3241883"/>
                <a:gd name="connsiteY18" fmla="*/ 2899041 h 3426732"/>
                <a:gd name="connsiteX19" fmla="*/ 2403240 w 3241883"/>
                <a:gd name="connsiteY19" fmla="*/ 3225970 h 3426732"/>
                <a:gd name="connsiteX20" fmla="*/ 2282247 w 3241883"/>
                <a:gd name="connsiteY20" fmla="*/ 3008017 h 3426732"/>
                <a:gd name="connsiteX21" fmla="*/ 2633128 w 3241883"/>
                <a:gd name="connsiteY21" fmla="*/ 2732549 h 3426732"/>
                <a:gd name="connsiteX22" fmla="*/ 485037 w 3241883"/>
                <a:gd name="connsiteY22" fmla="*/ 2577147 h 3426732"/>
                <a:gd name="connsiteX23" fmla="*/ 794023 w 3241883"/>
                <a:gd name="connsiteY23" fmla="*/ 2901968 h 3426732"/>
                <a:gd name="connsiteX24" fmla="*/ 645589 w 3241883"/>
                <a:gd name="connsiteY24" fmla="*/ 3102325 h 3426732"/>
                <a:gd name="connsiteX25" fmla="*/ 279047 w 3241883"/>
                <a:gd name="connsiteY25" fmla="*/ 2716790 h 3426732"/>
                <a:gd name="connsiteX26" fmla="*/ 485037 w 3241883"/>
                <a:gd name="connsiteY26" fmla="*/ 2577147 h 3426732"/>
                <a:gd name="connsiteX27" fmla="*/ 2899688 w 3241883"/>
                <a:gd name="connsiteY27" fmla="*/ 2301509 h 3426732"/>
                <a:gd name="connsiteX28" fmla="*/ 3132983 w 3241883"/>
                <a:gd name="connsiteY28" fmla="*/ 2392442 h 3426732"/>
                <a:gd name="connsiteX29" fmla="*/ 2863330 w 3241883"/>
                <a:gd name="connsiteY29" fmla="*/ 2847108 h 3426732"/>
                <a:gd name="connsiteX30" fmla="*/ 2672453 w 3241883"/>
                <a:gd name="connsiteY30" fmla="*/ 2689491 h 3426732"/>
                <a:gd name="connsiteX31" fmla="*/ 2899688 w 3241883"/>
                <a:gd name="connsiteY31" fmla="*/ 2301509 h 3426732"/>
                <a:gd name="connsiteX32" fmla="*/ 285313 w 3241883"/>
                <a:gd name="connsiteY32" fmla="*/ 2113207 h 3426732"/>
                <a:gd name="connsiteX33" fmla="*/ 454862 w 3241883"/>
                <a:gd name="connsiteY33" fmla="*/ 2528749 h 3426732"/>
                <a:gd name="connsiteX34" fmla="*/ 242926 w 3241883"/>
                <a:gd name="connsiteY34" fmla="*/ 2662207 h 3426732"/>
                <a:gd name="connsiteX35" fmla="*/ 43101 w 3241883"/>
                <a:gd name="connsiteY35" fmla="*/ 2170837 h 3426732"/>
                <a:gd name="connsiteX36" fmla="*/ 285313 w 3241883"/>
                <a:gd name="connsiteY36" fmla="*/ 2113207 h 3426732"/>
                <a:gd name="connsiteX37" fmla="*/ 3241883 w 3241883"/>
                <a:gd name="connsiteY37" fmla="*/ 1801278 h 3426732"/>
                <a:gd name="connsiteX38" fmla="*/ 3241883 w 3241883"/>
                <a:gd name="connsiteY38" fmla="*/ 1807341 h 3426732"/>
                <a:gd name="connsiteX39" fmla="*/ 3154058 w 3241883"/>
                <a:gd name="connsiteY39" fmla="*/ 2328723 h 3426732"/>
                <a:gd name="connsiteX40" fmla="*/ 2920868 w 3241883"/>
                <a:gd name="connsiteY40" fmla="*/ 2249910 h 3426732"/>
                <a:gd name="connsiteX41" fmla="*/ 2993551 w 3241883"/>
                <a:gd name="connsiteY41" fmla="*/ 1807341 h 3426732"/>
                <a:gd name="connsiteX42" fmla="*/ 2993551 w 3241883"/>
                <a:gd name="connsiteY42" fmla="*/ 1804309 h 3426732"/>
                <a:gd name="connsiteX43" fmla="*/ 3241883 w 3241883"/>
                <a:gd name="connsiteY43" fmla="*/ 1801278 h 3426732"/>
                <a:gd name="connsiteX44" fmla="*/ 15187 w 3241883"/>
                <a:gd name="connsiteY44" fmla="*/ 1576694 h 3426732"/>
                <a:gd name="connsiteX45" fmla="*/ 264258 w 3241883"/>
                <a:gd name="connsiteY45" fmla="*/ 1610038 h 3426732"/>
                <a:gd name="connsiteX46" fmla="*/ 249071 w 3241883"/>
                <a:gd name="connsiteY46" fmla="*/ 1807072 h 3426732"/>
                <a:gd name="connsiteX47" fmla="*/ 273371 w 3241883"/>
                <a:gd name="connsiteY47" fmla="*/ 2058670 h 3426732"/>
                <a:gd name="connsiteX48" fmla="*/ 27337 w 3241883"/>
                <a:gd name="connsiteY48" fmla="*/ 2104139 h 3426732"/>
                <a:gd name="connsiteX49" fmla="*/ 0 w 3241883"/>
                <a:gd name="connsiteY49" fmla="*/ 1807072 h 3426732"/>
                <a:gd name="connsiteX50" fmla="*/ 15187 w 3241883"/>
                <a:gd name="connsiteY50" fmla="*/ 1576694 h 3426732"/>
                <a:gd name="connsiteX51" fmla="*/ 3130591 w 3241883"/>
                <a:gd name="connsiteY51" fmla="*/ 1215978 h 3426732"/>
                <a:gd name="connsiteX52" fmla="*/ 3239607 w 3241883"/>
                <a:gd name="connsiteY52" fmla="*/ 1737724 h 3426732"/>
                <a:gd name="connsiteX53" fmla="*/ 2991293 w 3241883"/>
                <a:gd name="connsiteY53" fmla="*/ 1746824 h 3426732"/>
                <a:gd name="connsiteX54" fmla="*/ 2900446 w 3241883"/>
                <a:gd name="connsiteY54" fmla="*/ 1306980 h 3426732"/>
                <a:gd name="connsiteX55" fmla="*/ 3130591 w 3241883"/>
                <a:gd name="connsiteY55" fmla="*/ 1215978 h 3426732"/>
                <a:gd name="connsiteX56" fmla="*/ 209049 w 3241883"/>
                <a:gd name="connsiteY56" fmla="*/ 1009531 h 3426732"/>
                <a:gd name="connsiteX57" fmla="*/ 424221 w 3241883"/>
                <a:gd name="connsiteY57" fmla="*/ 1134064 h 3426732"/>
                <a:gd name="connsiteX58" fmla="*/ 272691 w 3241883"/>
                <a:gd name="connsiteY58" fmla="*/ 1556264 h 3426732"/>
                <a:gd name="connsiteX59" fmla="*/ 27214 w 3241883"/>
                <a:gd name="connsiteY59" fmla="*/ 1510703 h 3426732"/>
                <a:gd name="connsiteX60" fmla="*/ 209049 w 3241883"/>
                <a:gd name="connsiteY60" fmla="*/ 1009531 h 3426732"/>
                <a:gd name="connsiteX61" fmla="*/ 591126 w 3241883"/>
                <a:gd name="connsiteY61" fmla="*/ 555811 h 3426732"/>
                <a:gd name="connsiteX62" fmla="*/ 748654 w 3241883"/>
                <a:gd name="connsiteY62" fmla="*/ 746507 h 3426732"/>
                <a:gd name="connsiteX63" fmla="*/ 454804 w 3241883"/>
                <a:gd name="connsiteY63" fmla="*/ 1085523 h 3426732"/>
                <a:gd name="connsiteX64" fmla="*/ 242747 w 3241883"/>
                <a:gd name="connsiteY64" fmla="*/ 955365 h 3426732"/>
                <a:gd name="connsiteX65" fmla="*/ 591126 w 3241883"/>
                <a:gd name="connsiteY65" fmla="*/ 555811 h 3426732"/>
                <a:gd name="connsiteX66" fmla="*/ 1620937 w 3241883"/>
                <a:gd name="connsiteY66" fmla="*/ 0 h 3426732"/>
                <a:gd name="connsiteX67" fmla="*/ 1627743 w 3241883"/>
                <a:gd name="connsiteY67" fmla="*/ 0 h 3426732"/>
                <a:gd name="connsiteX68" fmla="*/ 1627743 w 3241883"/>
                <a:gd name="connsiteY68" fmla="*/ 318737 h 3426732"/>
                <a:gd name="connsiteX69" fmla="*/ 2255021 w 3241883"/>
                <a:gd name="connsiteY69" fmla="*/ 318737 h 3426732"/>
                <a:gd name="connsiteX70" fmla="*/ 2728376 w 3241883"/>
                <a:gd name="connsiteY70" fmla="*/ 792974 h 3426732"/>
                <a:gd name="connsiteX71" fmla="*/ 2739674 w 3241883"/>
                <a:gd name="connsiteY71" fmla="*/ 782776 h 3426732"/>
                <a:gd name="connsiteX72" fmla="*/ 2817705 w 3241883"/>
                <a:gd name="connsiteY72" fmla="*/ 712346 h 3426732"/>
                <a:gd name="connsiteX73" fmla="*/ 3105760 w 3241883"/>
                <a:gd name="connsiteY73" fmla="*/ 1155511 h 3426732"/>
                <a:gd name="connsiteX74" fmla="*/ 2878348 w 3241883"/>
                <a:gd name="connsiteY74" fmla="*/ 1255678 h 3426732"/>
                <a:gd name="connsiteX75" fmla="*/ 2632743 w 3241883"/>
                <a:gd name="connsiteY75" fmla="*/ 879291 h 3426732"/>
                <a:gd name="connsiteX76" fmla="*/ 2693795 w 3241883"/>
                <a:gd name="connsiteY76" fmla="*/ 824186 h 3426732"/>
                <a:gd name="connsiteX77" fmla="*/ 2724543 w 3241883"/>
                <a:gd name="connsiteY77" fmla="*/ 796433 h 3426732"/>
                <a:gd name="connsiteX78" fmla="*/ 2251618 w 3241883"/>
                <a:gd name="connsiteY78" fmla="*/ 324409 h 3426732"/>
                <a:gd name="connsiteX79" fmla="*/ 1620937 w 3241883"/>
                <a:gd name="connsiteY79" fmla="*/ 324409 h 3426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241883" h="3426732">
                  <a:moveTo>
                    <a:pt x="1299662" y="3140892"/>
                  </a:moveTo>
                  <a:cubicBezTo>
                    <a:pt x="1405759" y="3165219"/>
                    <a:pt x="1511856" y="3177382"/>
                    <a:pt x="1620985" y="3177382"/>
                  </a:cubicBezTo>
                  <a:cubicBezTo>
                    <a:pt x="1663424" y="3177382"/>
                    <a:pt x="1705863" y="3177382"/>
                    <a:pt x="1748301" y="3171301"/>
                  </a:cubicBezTo>
                  <a:cubicBezTo>
                    <a:pt x="1769521" y="3420651"/>
                    <a:pt x="1769521" y="3420651"/>
                    <a:pt x="1769521" y="3420651"/>
                  </a:cubicBezTo>
                  <a:cubicBezTo>
                    <a:pt x="1721019" y="3426732"/>
                    <a:pt x="1669486" y="3426732"/>
                    <a:pt x="1620985" y="3426732"/>
                  </a:cubicBezTo>
                  <a:cubicBezTo>
                    <a:pt x="1493668" y="3426732"/>
                    <a:pt x="1366352" y="3414569"/>
                    <a:pt x="1242067" y="3384160"/>
                  </a:cubicBezTo>
                  <a:cubicBezTo>
                    <a:pt x="1299662" y="3140892"/>
                    <a:pt x="1299662" y="3140892"/>
                    <a:pt x="1299662" y="3140892"/>
                  </a:cubicBezTo>
                  <a:close/>
                  <a:moveTo>
                    <a:pt x="2233397" y="3035410"/>
                  </a:moveTo>
                  <a:cubicBezTo>
                    <a:pt x="2342369" y="3256660"/>
                    <a:pt x="2342369" y="3256660"/>
                    <a:pt x="2342369" y="3256660"/>
                  </a:cubicBezTo>
                  <a:cubicBezTo>
                    <a:pt x="2184964" y="3338493"/>
                    <a:pt x="2015452" y="3390017"/>
                    <a:pt x="1836859" y="3414263"/>
                  </a:cubicBezTo>
                  <a:cubicBezTo>
                    <a:pt x="1803562" y="3165736"/>
                    <a:pt x="1803562" y="3165736"/>
                    <a:pt x="1803562" y="3165736"/>
                  </a:cubicBezTo>
                  <a:cubicBezTo>
                    <a:pt x="1954912" y="3147551"/>
                    <a:pt x="2097181" y="3102088"/>
                    <a:pt x="2233397" y="3035410"/>
                  </a:cubicBezTo>
                  <a:close/>
                  <a:moveTo>
                    <a:pt x="839310" y="2935578"/>
                  </a:moveTo>
                  <a:cubicBezTo>
                    <a:pt x="963587" y="3020347"/>
                    <a:pt x="1099989" y="3086951"/>
                    <a:pt x="1245485" y="3126308"/>
                  </a:cubicBezTo>
                  <a:lnTo>
                    <a:pt x="1178799" y="3365476"/>
                  </a:lnTo>
                  <a:cubicBezTo>
                    <a:pt x="1006023" y="3317037"/>
                    <a:pt x="845372" y="3241351"/>
                    <a:pt x="699877" y="3141445"/>
                  </a:cubicBezTo>
                  <a:cubicBezTo>
                    <a:pt x="839310" y="2935578"/>
                    <a:pt x="839310" y="2935578"/>
                    <a:pt x="839310" y="2935578"/>
                  </a:cubicBezTo>
                  <a:close/>
                  <a:moveTo>
                    <a:pt x="2633128" y="2732549"/>
                  </a:moveTo>
                  <a:cubicBezTo>
                    <a:pt x="2817644" y="2899041"/>
                    <a:pt x="2817644" y="2899041"/>
                    <a:pt x="2817644" y="2899041"/>
                  </a:cubicBezTo>
                  <a:cubicBezTo>
                    <a:pt x="2696650" y="3029207"/>
                    <a:pt x="2557507" y="3141211"/>
                    <a:pt x="2403240" y="3225970"/>
                  </a:cubicBezTo>
                  <a:cubicBezTo>
                    <a:pt x="2282247" y="3008017"/>
                    <a:pt x="2282247" y="3008017"/>
                    <a:pt x="2282247" y="3008017"/>
                  </a:cubicBezTo>
                  <a:cubicBezTo>
                    <a:pt x="2415340" y="2935366"/>
                    <a:pt x="2533309" y="2841526"/>
                    <a:pt x="2633128" y="2732549"/>
                  </a:cubicBezTo>
                  <a:close/>
                  <a:moveTo>
                    <a:pt x="485037" y="2577147"/>
                  </a:moveTo>
                  <a:cubicBezTo>
                    <a:pt x="569857" y="2701611"/>
                    <a:pt x="672852" y="2810897"/>
                    <a:pt x="794023" y="2901968"/>
                  </a:cubicBezTo>
                  <a:lnTo>
                    <a:pt x="645589" y="3102325"/>
                  </a:lnTo>
                  <a:cubicBezTo>
                    <a:pt x="503213" y="2993040"/>
                    <a:pt x="379013" y="2865540"/>
                    <a:pt x="279047" y="2716790"/>
                  </a:cubicBezTo>
                  <a:cubicBezTo>
                    <a:pt x="485037" y="2577147"/>
                    <a:pt x="485037" y="2577147"/>
                    <a:pt x="485037" y="2577147"/>
                  </a:cubicBezTo>
                  <a:close/>
                  <a:moveTo>
                    <a:pt x="2899688" y="2301509"/>
                  </a:moveTo>
                  <a:cubicBezTo>
                    <a:pt x="3132983" y="2392442"/>
                    <a:pt x="3132983" y="2392442"/>
                    <a:pt x="3132983" y="2392442"/>
                  </a:cubicBezTo>
                  <a:cubicBezTo>
                    <a:pt x="3066328" y="2559153"/>
                    <a:pt x="2978463" y="2710708"/>
                    <a:pt x="2863330" y="2847108"/>
                  </a:cubicBezTo>
                  <a:cubicBezTo>
                    <a:pt x="2672453" y="2689491"/>
                    <a:pt x="2672453" y="2689491"/>
                    <a:pt x="2672453" y="2689491"/>
                  </a:cubicBezTo>
                  <a:cubicBezTo>
                    <a:pt x="2769406" y="2571278"/>
                    <a:pt x="2845152" y="2443971"/>
                    <a:pt x="2899688" y="2301509"/>
                  </a:cubicBezTo>
                  <a:close/>
                  <a:moveTo>
                    <a:pt x="285313" y="2113207"/>
                  </a:moveTo>
                  <a:cubicBezTo>
                    <a:pt x="318617" y="2261832"/>
                    <a:pt x="376143" y="2401356"/>
                    <a:pt x="454862" y="2528749"/>
                  </a:cubicBezTo>
                  <a:lnTo>
                    <a:pt x="242926" y="2662207"/>
                  </a:lnTo>
                  <a:cubicBezTo>
                    <a:pt x="149069" y="2510550"/>
                    <a:pt x="82460" y="2343727"/>
                    <a:pt x="43101" y="2170837"/>
                  </a:cubicBezTo>
                  <a:cubicBezTo>
                    <a:pt x="285313" y="2113207"/>
                    <a:pt x="285313" y="2113207"/>
                    <a:pt x="285313" y="2113207"/>
                  </a:cubicBezTo>
                  <a:close/>
                  <a:moveTo>
                    <a:pt x="3241883" y="1801278"/>
                  </a:moveTo>
                  <a:cubicBezTo>
                    <a:pt x="3241883" y="1807341"/>
                    <a:pt x="3241883" y="1807341"/>
                    <a:pt x="3241883" y="1807341"/>
                  </a:cubicBezTo>
                  <a:cubicBezTo>
                    <a:pt x="3241883" y="1986187"/>
                    <a:pt x="3211599" y="2162002"/>
                    <a:pt x="3154058" y="2328723"/>
                  </a:cubicBezTo>
                  <a:cubicBezTo>
                    <a:pt x="2920868" y="2249910"/>
                    <a:pt x="2920868" y="2249910"/>
                    <a:pt x="2920868" y="2249910"/>
                  </a:cubicBezTo>
                  <a:cubicBezTo>
                    <a:pt x="2969323" y="2107439"/>
                    <a:pt x="2993551" y="1958905"/>
                    <a:pt x="2993551" y="1807341"/>
                  </a:cubicBezTo>
                  <a:cubicBezTo>
                    <a:pt x="2993551" y="1804309"/>
                    <a:pt x="2993551" y="1804309"/>
                    <a:pt x="2993551" y="1804309"/>
                  </a:cubicBezTo>
                  <a:cubicBezTo>
                    <a:pt x="3241883" y="1801278"/>
                    <a:pt x="3241883" y="1801278"/>
                    <a:pt x="3241883" y="1801278"/>
                  </a:cubicBezTo>
                  <a:close/>
                  <a:moveTo>
                    <a:pt x="15187" y="1576694"/>
                  </a:moveTo>
                  <a:cubicBezTo>
                    <a:pt x="264258" y="1610038"/>
                    <a:pt x="264258" y="1610038"/>
                    <a:pt x="264258" y="1610038"/>
                  </a:cubicBezTo>
                  <a:cubicBezTo>
                    <a:pt x="255146" y="1673695"/>
                    <a:pt x="249071" y="1740384"/>
                    <a:pt x="249071" y="1807072"/>
                  </a:cubicBezTo>
                  <a:cubicBezTo>
                    <a:pt x="249071" y="1891949"/>
                    <a:pt x="258184" y="1976825"/>
                    <a:pt x="273371" y="2058670"/>
                  </a:cubicBezTo>
                  <a:lnTo>
                    <a:pt x="27337" y="2104139"/>
                  </a:lnTo>
                  <a:cubicBezTo>
                    <a:pt x="9112" y="2007138"/>
                    <a:pt x="0" y="1907105"/>
                    <a:pt x="0" y="1807072"/>
                  </a:cubicBezTo>
                  <a:cubicBezTo>
                    <a:pt x="0" y="1728259"/>
                    <a:pt x="6075" y="1652476"/>
                    <a:pt x="15187" y="1576694"/>
                  </a:cubicBezTo>
                  <a:close/>
                  <a:moveTo>
                    <a:pt x="3130591" y="1215978"/>
                  </a:moveTo>
                  <a:cubicBezTo>
                    <a:pt x="3197212" y="1382815"/>
                    <a:pt x="3233551" y="1558753"/>
                    <a:pt x="3239607" y="1737724"/>
                  </a:cubicBezTo>
                  <a:lnTo>
                    <a:pt x="2991293" y="1746824"/>
                  </a:lnTo>
                  <a:cubicBezTo>
                    <a:pt x="2985236" y="1595154"/>
                    <a:pt x="2954954" y="1446517"/>
                    <a:pt x="2900446" y="1306980"/>
                  </a:cubicBezTo>
                  <a:cubicBezTo>
                    <a:pt x="3130591" y="1215978"/>
                    <a:pt x="3130591" y="1215978"/>
                    <a:pt x="3130591" y="1215978"/>
                  </a:cubicBezTo>
                  <a:close/>
                  <a:moveTo>
                    <a:pt x="209049" y="1009531"/>
                  </a:moveTo>
                  <a:cubicBezTo>
                    <a:pt x="424221" y="1134064"/>
                    <a:pt x="424221" y="1134064"/>
                    <a:pt x="424221" y="1134064"/>
                  </a:cubicBezTo>
                  <a:cubicBezTo>
                    <a:pt x="351487" y="1264673"/>
                    <a:pt x="299967" y="1407431"/>
                    <a:pt x="272691" y="1556264"/>
                  </a:cubicBezTo>
                  <a:cubicBezTo>
                    <a:pt x="27214" y="1510703"/>
                    <a:pt x="27214" y="1510703"/>
                    <a:pt x="27214" y="1510703"/>
                  </a:cubicBezTo>
                  <a:cubicBezTo>
                    <a:pt x="60550" y="1334533"/>
                    <a:pt x="121162" y="1167476"/>
                    <a:pt x="209049" y="1009531"/>
                  </a:cubicBezTo>
                  <a:close/>
                  <a:moveTo>
                    <a:pt x="591126" y="555811"/>
                  </a:moveTo>
                  <a:cubicBezTo>
                    <a:pt x="748654" y="746507"/>
                    <a:pt x="748654" y="746507"/>
                    <a:pt x="748654" y="746507"/>
                  </a:cubicBezTo>
                  <a:cubicBezTo>
                    <a:pt x="633537" y="843369"/>
                    <a:pt x="533568" y="955365"/>
                    <a:pt x="454804" y="1085523"/>
                  </a:cubicBezTo>
                  <a:cubicBezTo>
                    <a:pt x="242747" y="955365"/>
                    <a:pt x="242747" y="955365"/>
                    <a:pt x="242747" y="955365"/>
                  </a:cubicBezTo>
                  <a:cubicBezTo>
                    <a:pt x="336658" y="804019"/>
                    <a:pt x="451774" y="667807"/>
                    <a:pt x="591126" y="555811"/>
                  </a:cubicBezTo>
                  <a:close/>
                  <a:moveTo>
                    <a:pt x="1620937" y="0"/>
                  </a:moveTo>
                  <a:lnTo>
                    <a:pt x="1627743" y="0"/>
                  </a:lnTo>
                  <a:lnTo>
                    <a:pt x="1627743" y="318737"/>
                  </a:lnTo>
                  <a:lnTo>
                    <a:pt x="2255021" y="318737"/>
                  </a:lnTo>
                  <a:lnTo>
                    <a:pt x="2728376" y="792974"/>
                  </a:lnTo>
                  <a:lnTo>
                    <a:pt x="2739674" y="782776"/>
                  </a:lnTo>
                  <a:cubicBezTo>
                    <a:pt x="2817705" y="712346"/>
                    <a:pt x="2817705" y="712346"/>
                    <a:pt x="2817705" y="712346"/>
                  </a:cubicBezTo>
                  <a:cubicBezTo>
                    <a:pt x="2935959" y="842867"/>
                    <a:pt x="3032988" y="991600"/>
                    <a:pt x="3105760" y="1155511"/>
                  </a:cubicBezTo>
                  <a:lnTo>
                    <a:pt x="2878348" y="1255678"/>
                  </a:lnTo>
                  <a:cubicBezTo>
                    <a:pt x="2817705" y="1119086"/>
                    <a:pt x="2735836" y="991600"/>
                    <a:pt x="2632743" y="879291"/>
                  </a:cubicBezTo>
                  <a:cubicBezTo>
                    <a:pt x="2655863" y="858423"/>
                    <a:pt x="2676093" y="840164"/>
                    <a:pt x="2693795" y="824186"/>
                  </a:cubicBezTo>
                  <a:lnTo>
                    <a:pt x="2724543" y="796433"/>
                  </a:lnTo>
                  <a:lnTo>
                    <a:pt x="2251618" y="324409"/>
                  </a:lnTo>
                  <a:lnTo>
                    <a:pt x="1620937" y="324409"/>
                  </a:lnTo>
                  <a:close/>
                </a:path>
              </a:pathLst>
            </a:custGeom>
            <a:solidFill>
              <a:srgbClr val="0053A6"/>
            </a:solidFill>
            <a:ln>
              <a:solidFill>
                <a:srgbClr val="A8B9B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584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D6F64710-8304-4B7C-8DDC-33B0F7E8710B}"/>
              </a:ext>
            </a:extLst>
          </p:cNvPr>
          <p:cNvGrpSpPr/>
          <p:nvPr/>
        </p:nvGrpSpPr>
        <p:grpSpPr>
          <a:xfrm>
            <a:off x="1046074" y="1084505"/>
            <a:ext cx="2397687" cy="462915"/>
            <a:chOff x="1648672" y="5801176"/>
            <a:chExt cx="2397687" cy="462915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FF5B4269-A57E-44C7-B0A0-A21C4A59AF64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740214" y="5801176"/>
              <a:ext cx="2306145" cy="46291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120000"/>
                </a:lnSpc>
                <a:buSzPct val="100000"/>
              </a:pPr>
              <a:r>
                <a:rPr lang="zh-CN" altLang="en-US" sz="2000" b="1" spc="300" dirty="0">
                  <a:solidFill>
                    <a:srgbClr val="00394C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数据处理目标</a:t>
              </a:r>
              <a:endPara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A0795960-555E-4486-BCC3-9A95FE4418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48672" y="5954567"/>
              <a:ext cx="183083" cy="183083"/>
              <a:chOff x="2131" y="1554"/>
              <a:chExt cx="1116" cy="1116"/>
            </a:xfrm>
            <a:solidFill>
              <a:srgbClr val="00394C"/>
            </a:solidFill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A9233852-2683-47E9-A5C5-F98BFD7F8848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>
              <a:xfrm>
                <a:off x="2131" y="1554"/>
                <a:ext cx="1117" cy="1117"/>
              </a:xfrm>
              <a:prstGeom prst="ellipse">
                <a:avLst/>
              </a:prstGeom>
              <a:grpFill/>
              <a:ln w="38100">
                <a:gradFill flip="none" rotWithShape="1">
                  <a:gsLst>
                    <a:gs pos="79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48B32388-4308-494F-B2C9-7944C93C3BD3}"/>
                  </a:ext>
                </a:extLst>
              </p:cNvPr>
              <p:cNvSpPr/>
              <p:nvPr>
                <p:custDataLst>
                  <p:tags r:id="rId6"/>
                </p:custDataLst>
              </p:nvPr>
            </p:nvSpPr>
            <p:spPr>
              <a:xfrm>
                <a:off x="2941" y="1588"/>
                <a:ext cx="134" cy="1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F2102EF4-2921-43F4-B092-A035C39AE4A0}"/>
                  </a:ext>
                </a:extLst>
              </p:cNvPr>
              <p:cNvSpPr/>
              <p:nvPr>
                <p:custDataLst>
                  <p:tags r:id="rId7"/>
                </p:custDataLst>
              </p:nvPr>
            </p:nvSpPr>
            <p:spPr>
              <a:xfrm>
                <a:off x="2938" y="2502"/>
                <a:ext cx="134" cy="134"/>
              </a:xfrm>
              <a:prstGeom prst="ellipse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58" name="图片 57">
                <a:extLst>
                  <a:ext uri="{FF2B5EF4-FFF2-40B4-BE49-F238E27FC236}">
                    <a16:creationId xmlns:a16="http://schemas.microsoft.com/office/drawing/2014/main" id="{55C25B04-1062-48BC-8452-A2711987E6E1}"/>
                  </a:ext>
                </a:extLst>
              </p:cNvPr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33"/>
              <a:stretch>
                <a:fillRect/>
              </a:stretch>
            </p:blipFill>
            <p:spPr>
              <a:xfrm>
                <a:off x="2364" y="1797"/>
                <a:ext cx="641" cy="609"/>
              </a:xfrm>
              <a:prstGeom prst="rect">
                <a:avLst/>
              </a:prstGeom>
              <a:grpFill/>
            </p:spPr>
          </p:pic>
          <p:sp>
            <p:nvSpPr>
              <p:cNvPr id="59" name="椭圆 58">
                <a:extLst>
                  <a:ext uri="{FF2B5EF4-FFF2-40B4-BE49-F238E27FC236}">
                    <a16:creationId xmlns:a16="http://schemas.microsoft.com/office/drawing/2014/main" id="{8C8181CB-57E1-47D7-AA46-041D20EDF3A1}"/>
                  </a:ext>
                </a:extLst>
              </p:cNvPr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2645" y="2078"/>
                <a:ext cx="46" cy="4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任意多边形: 形状 150">
                <a:extLst>
                  <a:ext uri="{FF2B5EF4-FFF2-40B4-BE49-F238E27FC236}">
                    <a16:creationId xmlns:a16="http://schemas.microsoft.com/office/drawing/2014/main" id="{435E585C-BF4E-4AB9-8B42-9E8233B2C0C1}"/>
                  </a:ext>
                </a:extLst>
              </p:cNvPr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2447" y="1885"/>
                <a:ext cx="224" cy="221"/>
              </a:xfrm>
              <a:custGeom>
                <a:avLst/>
                <a:gdLst>
                  <a:gd name="connsiteX0" fmla="*/ 744147 w 902970"/>
                  <a:gd name="connsiteY0" fmla="*/ 671195 h 892810"/>
                  <a:gd name="connsiteX1" fmla="*/ 745273 w 902970"/>
                  <a:gd name="connsiteY1" fmla="*/ 671195 h 892810"/>
                  <a:gd name="connsiteX2" fmla="*/ 902970 w 902970"/>
                  <a:gd name="connsiteY2" fmla="*/ 892810 h 892810"/>
                  <a:gd name="connsiteX3" fmla="*/ 679942 w 902970"/>
                  <a:gd name="connsiteY3" fmla="*/ 737567 h 892810"/>
                  <a:gd name="connsiteX4" fmla="*/ 678815 w 902970"/>
                  <a:gd name="connsiteY4" fmla="*/ 736442 h 892810"/>
                  <a:gd name="connsiteX5" fmla="*/ 684447 w 902970"/>
                  <a:gd name="connsiteY5" fmla="*/ 733067 h 892810"/>
                  <a:gd name="connsiteX6" fmla="*/ 740768 w 902970"/>
                  <a:gd name="connsiteY6" fmla="*/ 675695 h 892810"/>
                  <a:gd name="connsiteX7" fmla="*/ 744147 w 902970"/>
                  <a:gd name="connsiteY7" fmla="*/ 671195 h 892810"/>
                  <a:gd name="connsiteX8" fmla="*/ 58530 w 902970"/>
                  <a:gd name="connsiteY8" fmla="*/ 0 h 892810"/>
                  <a:gd name="connsiteX9" fmla="*/ 648335 w 902970"/>
                  <a:gd name="connsiteY9" fmla="*/ 583418 h 892810"/>
                  <a:gd name="connsiteX10" fmla="*/ 647210 w 902970"/>
                  <a:gd name="connsiteY10" fmla="*/ 583418 h 892810"/>
                  <a:gd name="connsiteX11" fmla="*/ 590930 w 902970"/>
                  <a:gd name="connsiteY11" fmla="*/ 640859 h 892810"/>
                  <a:gd name="connsiteX12" fmla="*/ 589805 w 902970"/>
                  <a:gd name="connsiteY12" fmla="*/ 641985 h 892810"/>
                  <a:gd name="connsiteX13" fmla="*/ 0 w 902970"/>
                  <a:gd name="connsiteY13" fmla="*/ 58567 h 892810"/>
                  <a:gd name="connsiteX14" fmla="*/ 41647 w 902970"/>
                  <a:gd name="connsiteY14" fmla="*/ 41673 h 892810"/>
                  <a:gd name="connsiteX15" fmla="*/ 58530 w 902970"/>
                  <a:gd name="connsiteY15" fmla="*/ 0 h 8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02970" h="892810">
                    <a:moveTo>
                      <a:pt x="744147" y="671195"/>
                    </a:moveTo>
                    <a:cubicBezTo>
                      <a:pt x="744147" y="671195"/>
                      <a:pt x="745273" y="671195"/>
                      <a:pt x="745273" y="671195"/>
                    </a:cubicBezTo>
                    <a:cubicBezTo>
                      <a:pt x="745273" y="671195"/>
                      <a:pt x="745273" y="671195"/>
                      <a:pt x="902970" y="892810"/>
                    </a:cubicBezTo>
                    <a:lnTo>
                      <a:pt x="679942" y="737567"/>
                    </a:lnTo>
                    <a:cubicBezTo>
                      <a:pt x="679942" y="737567"/>
                      <a:pt x="679942" y="736442"/>
                      <a:pt x="678815" y="736442"/>
                    </a:cubicBezTo>
                    <a:cubicBezTo>
                      <a:pt x="681068" y="735317"/>
                      <a:pt x="682194" y="734192"/>
                      <a:pt x="684447" y="733067"/>
                    </a:cubicBezTo>
                    <a:cubicBezTo>
                      <a:pt x="684447" y="733067"/>
                      <a:pt x="684447" y="733067"/>
                      <a:pt x="740768" y="675695"/>
                    </a:cubicBezTo>
                    <a:cubicBezTo>
                      <a:pt x="741894" y="674570"/>
                      <a:pt x="743020" y="673445"/>
                      <a:pt x="744147" y="671195"/>
                    </a:cubicBezTo>
                    <a:close/>
                    <a:moveTo>
                      <a:pt x="58530" y="0"/>
                    </a:moveTo>
                    <a:cubicBezTo>
                      <a:pt x="58530" y="0"/>
                      <a:pt x="58530" y="0"/>
                      <a:pt x="648335" y="583418"/>
                    </a:cubicBezTo>
                    <a:cubicBezTo>
                      <a:pt x="648335" y="583418"/>
                      <a:pt x="648335" y="583418"/>
                      <a:pt x="647210" y="583418"/>
                    </a:cubicBezTo>
                    <a:lnTo>
                      <a:pt x="590930" y="640859"/>
                    </a:lnTo>
                    <a:cubicBezTo>
                      <a:pt x="590930" y="640859"/>
                      <a:pt x="590930" y="640859"/>
                      <a:pt x="589805" y="641985"/>
                    </a:cubicBezTo>
                    <a:cubicBezTo>
                      <a:pt x="589805" y="641985"/>
                      <a:pt x="589805" y="641985"/>
                      <a:pt x="0" y="58567"/>
                    </a:cubicBezTo>
                    <a:cubicBezTo>
                      <a:pt x="13507" y="52936"/>
                      <a:pt x="27014" y="47304"/>
                      <a:pt x="41647" y="41673"/>
                    </a:cubicBezTo>
                    <a:cubicBezTo>
                      <a:pt x="47274" y="27031"/>
                      <a:pt x="52902" y="13516"/>
                      <a:pt x="585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任意多边形 8">
                <a:extLst>
                  <a:ext uri="{FF2B5EF4-FFF2-40B4-BE49-F238E27FC236}">
                    <a16:creationId xmlns:a16="http://schemas.microsoft.com/office/drawing/2014/main" id="{DBC7034C-CC8F-4737-A25B-EDD8615EB604}"/>
                  </a:ext>
                </a:extLst>
              </p:cNvPr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2609" y="2045"/>
                <a:ext cx="23" cy="23"/>
              </a:xfrm>
              <a:custGeom>
                <a:avLst/>
                <a:gdLst>
                  <a:gd name="T0" fmla="*/ 77 w 82"/>
                  <a:gd name="T1" fmla="*/ 27 h 83"/>
                  <a:gd name="T2" fmla="*/ 80 w 82"/>
                  <a:gd name="T3" fmla="*/ 23 h 83"/>
                  <a:gd name="T4" fmla="*/ 77 w 82"/>
                  <a:gd name="T5" fmla="*/ 7 h 83"/>
                  <a:gd name="T6" fmla="*/ 75 w 82"/>
                  <a:gd name="T7" fmla="*/ 6 h 83"/>
                  <a:gd name="T8" fmla="*/ 55 w 82"/>
                  <a:gd name="T9" fmla="*/ 6 h 83"/>
                  <a:gd name="T10" fmla="*/ 5 w 82"/>
                  <a:gd name="T11" fmla="*/ 57 h 83"/>
                  <a:gd name="T12" fmla="*/ 5 w 82"/>
                  <a:gd name="T13" fmla="*/ 77 h 83"/>
                  <a:gd name="T14" fmla="*/ 7 w 82"/>
                  <a:gd name="T15" fmla="*/ 78 h 83"/>
                  <a:gd name="T16" fmla="*/ 22 w 82"/>
                  <a:gd name="T17" fmla="*/ 81 h 83"/>
                  <a:gd name="T18" fmla="*/ 27 w 82"/>
                  <a:gd name="T19" fmla="*/ 78 h 83"/>
                  <a:gd name="T20" fmla="*/ 77 w 82"/>
                  <a:gd name="T21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3">
                    <a:moveTo>
                      <a:pt x="77" y="27"/>
                    </a:moveTo>
                    <a:cubicBezTo>
                      <a:pt x="78" y="26"/>
                      <a:pt x="79" y="25"/>
                      <a:pt x="80" y="23"/>
                    </a:cubicBezTo>
                    <a:cubicBezTo>
                      <a:pt x="82" y="18"/>
                      <a:pt x="81" y="12"/>
                      <a:pt x="77" y="7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0" y="0"/>
                      <a:pt x="61" y="1"/>
                      <a:pt x="55" y="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0" y="71"/>
                      <a:pt x="5" y="77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1" y="82"/>
                      <a:pt x="17" y="83"/>
                      <a:pt x="22" y="81"/>
                    </a:cubicBezTo>
                    <a:cubicBezTo>
                      <a:pt x="24" y="80"/>
                      <a:pt x="25" y="79"/>
                      <a:pt x="27" y="78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任意多边形 9">
                <a:extLst>
                  <a:ext uri="{FF2B5EF4-FFF2-40B4-BE49-F238E27FC236}">
                    <a16:creationId xmlns:a16="http://schemas.microsoft.com/office/drawing/2014/main" id="{012EBA65-8313-4287-9672-0A1C9C3A4F18}"/>
                  </a:ext>
                </a:extLst>
              </p:cNvPr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2603" y="2039"/>
                <a:ext cx="23" cy="23"/>
              </a:xfrm>
              <a:custGeom>
                <a:avLst/>
                <a:gdLst>
                  <a:gd name="T0" fmla="*/ 76 w 82"/>
                  <a:gd name="T1" fmla="*/ 6 h 82"/>
                  <a:gd name="T2" fmla="*/ 75 w 82"/>
                  <a:gd name="T3" fmla="*/ 5 h 82"/>
                  <a:gd name="T4" fmla="*/ 62 w 82"/>
                  <a:gd name="T5" fmla="*/ 1 h 82"/>
                  <a:gd name="T6" fmla="*/ 58 w 82"/>
                  <a:gd name="T7" fmla="*/ 8 h 82"/>
                  <a:gd name="T8" fmla="*/ 8 w 82"/>
                  <a:gd name="T9" fmla="*/ 58 h 82"/>
                  <a:gd name="T10" fmla="*/ 1 w 82"/>
                  <a:gd name="T11" fmla="*/ 62 h 82"/>
                  <a:gd name="T12" fmla="*/ 5 w 82"/>
                  <a:gd name="T13" fmla="*/ 75 h 82"/>
                  <a:gd name="T14" fmla="*/ 6 w 82"/>
                  <a:gd name="T15" fmla="*/ 77 h 82"/>
                  <a:gd name="T16" fmla="*/ 26 w 82"/>
                  <a:gd name="T17" fmla="*/ 77 h 82"/>
                  <a:gd name="T18" fmla="*/ 76 w 82"/>
                  <a:gd name="T19" fmla="*/ 26 h 82"/>
                  <a:gd name="T20" fmla="*/ 76 w 82"/>
                  <a:gd name="T21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6" y="6"/>
                    </a:moveTo>
                    <a:cubicBezTo>
                      <a:pt x="75" y="5"/>
                      <a:pt x="75" y="5"/>
                      <a:pt x="75" y="5"/>
                    </a:cubicBezTo>
                    <a:cubicBezTo>
                      <a:pt x="71" y="1"/>
                      <a:pt x="66" y="0"/>
                      <a:pt x="62" y="1"/>
                    </a:cubicBezTo>
                    <a:cubicBezTo>
                      <a:pt x="61" y="4"/>
                      <a:pt x="60" y="6"/>
                      <a:pt x="58" y="8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6" y="60"/>
                      <a:pt x="3" y="62"/>
                      <a:pt x="1" y="62"/>
                    </a:cubicBezTo>
                    <a:cubicBezTo>
                      <a:pt x="0" y="67"/>
                      <a:pt x="1" y="72"/>
                      <a:pt x="5" y="75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2" y="82"/>
                      <a:pt x="21" y="82"/>
                      <a:pt x="26" y="77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82" y="21"/>
                      <a:pt x="82" y="12"/>
                      <a:pt x="7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任意多边形 10">
                <a:extLst>
                  <a:ext uri="{FF2B5EF4-FFF2-40B4-BE49-F238E27FC236}">
                    <a16:creationId xmlns:a16="http://schemas.microsoft.com/office/drawing/2014/main" id="{7E9FFD46-A2F0-4121-9B4D-2FC791EAD837}"/>
                  </a:ext>
                </a:extLst>
              </p:cNvPr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2598" y="2034"/>
                <a:ext cx="23" cy="23"/>
              </a:xfrm>
              <a:custGeom>
                <a:avLst/>
                <a:gdLst>
                  <a:gd name="T0" fmla="*/ 77 w 82"/>
                  <a:gd name="T1" fmla="*/ 27 h 82"/>
                  <a:gd name="T2" fmla="*/ 81 w 82"/>
                  <a:gd name="T3" fmla="*/ 20 h 82"/>
                  <a:gd name="T4" fmla="*/ 77 w 82"/>
                  <a:gd name="T5" fmla="*/ 7 h 82"/>
                  <a:gd name="T6" fmla="*/ 75 w 82"/>
                  <a:gd name="T7" fmla="*/ 5 h 82"/>
                  <a:gd name="T8" fmla="*/ 55 w 82"/>
                  <a:gd name="T9" fmla="*/ 6 h 82"/>
                  <a:gd name="T10" fmla="*/ 5 w 82"/>
                  <a:gd name="T11" fmla="*/ 56 h 82"/>
                  <a:gd name="T12" fmla="*/ 5 w 82"/>
                  <a:gd name="T13" fmla="*/ 76 h 82"/>
                  <a:gd name="T14" fmla="*/ 7 w 82"/>
                  <a:gd name="T15" fmla="*/ 78 h 82"/>
                  <a:gd name="T16" fmla="*/ 20 w 82"/>
                  <a:gd name="T17" fmla="*/ 81 h 82"/>
                  <a:gd name="T18" fmla="*/ 27 w 82"/>
                  <a:gd name="T19" fmla="*/ 77 h 82"/>
                  <a:gd name="T20" fmla="*/ 77 w 82"/>
                  <a:gd name="T21" fmla="*/ 2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7" y="27"/>
                    </a:moveTo>
                    <a:cubicBezTo>
                      <a:pt x="79" y="25"/>
                      <a:pt x="80" y="23"/>
                      <a:pt x="81" y="20"/>
                    </a:cubicBezTo>
                    <a:cubicBezTo>
                      <a:pt x="82" y="15"/>
                      <a:pt x="80" y="11"/>
                      <a:pt x="77" y="7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0" y="0"/>
                      <a:pt x="61" y="0"/>
                      <a:pt x="55" y="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0" y="62"/>
                      <a:pt x="0" y="71"/>
                      <a:pt x="5" y="76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0" y="81"/>
                      <a:pt x="15" y="82"/>
                      <a:pt x="20" y="81"/>
                    </a:cubicBezTo>
                    <a:cubicBezTo>
                      <a:pt x="22" y="81"/>
                      <a:pt x="25" y="79"/>
                      <a:pt x="27" y="77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任意多边形 11">
                <a:extLst>
                  <a:ext uri="{FF2B5EF4-FFF2-40B4-BE49-F238E27FC236}">
                    <a16:creationId xmlns:a16="http://schemas.microsoft.com/office/drawing/2014/main" id="{E3DBE8BE-33BB-40C3-B08C-306A5D262A49}"/>
                  </a:ext>
                </a:extLst>
              </p:cNvPr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2592" y="2028"/>
                <a:ext cx="23" cy="23"/>
              </a:xfrm>
              <a:custGeom>
                <a:avLst/>
                <a:gdLst>
                  <a:gd name="T0" fmla="*/ 77 w 83"/>
                  <a:gd name="T1" fmla="*/ 7 h 83"/>
                  <a:gd name="T2" fmla="*/ 76 w 83"/>
                  <a:gd name="T3" fmla="*/ 5 h 83"/>
                  <a:gd name="T4" fmla="*/ 57 w 83"/>
                  <a:gd name="T5" fmla="*/ 5 h 83"/>
                  <a:gd name="T6" fmla="*/ 56 w 83"/>
                  <a:gd name="T7" fmla="*/ 5 h 83"/>
                  <a:gd name="T8" fmla="*/ 6 w 83"/>
                  <a:gd name="T9" fmla="*/ 56 h 83"/>
                  <a:gd name="T10" fmla="*/ 5 w 83"/>
                  <a:gd name="T11" fmla="*/ 57 h 83"/>
                  <a:gd name="T12" fmla="*/ 6 w 83"/>
                  <a:gd name="T13" fmla="*/ 76 h 83"/>
                  <a:gd name="T14" fmla="*/ 7 w 83"/>
                  <a:gd name="T15" fmla="*/ 77 h 83"/>
                  <a:gd name="T16" fmla="*/ 27 w 83"/>
                  <a:gd name="T17" fmla="*/ 77 h 83"/>
                  <a:gd name="T18" fmla="*/ 77 w 83"/>
                  <a:gd name="T19" fmla="*/ 27 h 83"/>
                  <a:gd name="T20" fmla="*/ 77 w 83"/>
                  <a:gd name="T21" fmla="*/ 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3">
                    <a:moveTo>
                      <a:pt x="77" y="7"/>
                    </a:moveTo>
                    <a:cubicBezTo>
                      <a:pt x="76" y="5"/>
                      <a:pt x="76" y="5"/>
                      <a:pt x="76" y="5"/>
                    </a:cubicBezTo>
                    <a:cubicBezTo>
                      <a:pt x="70" y="0"/>
                      <a:pt x="62" y="0"/>
                      <a:pt x="57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1" y="71"/>
                      <a:pt x="6" y="76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13" y="83"/>
                      <a:pt x="22" y="83"/>
                      <a:pt x="27" y="7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83" y="21"/>
                      <a:pt x="83" y="12"/>
                      <a:pt x="7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5" name="任意多边形 12">
                <a:extLst>
                  <a:ext uri="{FF2B5EF4-FFF2-40B4-BE49-F238E27FC236}">
                    <a16:creationId xmlns:a16="http://schemas.microsoft.com/office/drawing/2014/main" id="{201A2C17-9DB0-4487-A0A4-81C2D2793167}"/>
                  </a:ext>
                </a:extLst>
              </p:cNvPr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2362" y="1829"/>
                <a:ext cx="95" cy="99"/>
              </a:xfrm>
              <a:custGeom>
                <a:avLst/>
                <a:gdLst>
                  <a:gd name="T0" fmla="*/ 222 w 341"/>
                  <a:gd name="T1" fmla="*/ 117 h 354"/>
                  <a:gd name="T2" fmla="*/ 27 w 341"/>
                  <a:gd name="T3" fmla="*/ 120 h 354"/>
                  <a:gd name="T4" fmla="*/ 304 w 341"/>
                  <a:gd name="T5" fmla="*/ 250 h 354"/>
                  <a:gd name="T6" fmla="*/ 341 w 341"/>
                  <a:gd name="T7" fmla="*/ 235 h 354"/>
                  <a:gd name="T8" fmla="*/ 222 w 341"/>
                  <a:gd name="T9" fmla="*/ 11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1" h="354">
                    <a:moveTo>
                      <a:pt x="222" y="117"/>
                    </a:moveTo>
                    <a:cubicBezTo>
                      <a:pt x="96" y="0"/>
                      <a:pt x="56" y="8"/>
                      <a:pt x="27" y="120"/>
                    </a:cubicBezTo>
                    <a:cubicBezTo>
                      <a:pt x="0" y="220"/>
                      <a:pt x="38" y="354"/>
                      <a:pt x="304" y="250"/>
                    </a:cubicBezTo>
                    <a:cubicBezTo>
                      <a:pt x="316" y="245"/>
                      <a:pt x="328" y="240"/>
                      <a:pt x="341" y="235"/>
                    </a:cubicBezTo>
                    <a:cubicBezTo>
                      <a:pt x="293" y="188"/>
                      <a:pt x="253" y="149"/>
                      <a:pt x="222" y="1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6" name="任意多边形 13">
                <a:extLst>
                  <a:ext uri="{FF2B5EF4-FFF2-40B4-BE49-F238E27FC236}">
                    <a16:creationId xmlns:a16="http://schemas.microsoft.com/office/drawing/2014/main" id="{271FDE1B-64E4-4A56-B887-940A69FE905E}"/>
                  </a:ext>
                </a:extLst>
              </p:cNvPr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2390" y="1800"/>
                <a:ext cx="99" cy="95"/>
              </a:xfrm>
              <a:custGeom>
                <a:avLst/>
                <a:gdLst>
                  <a:gd name="T0" fmla="*/ 240 w 356"/>
                  <a:gd name="T1" fmla="*/ 341 h 341"/>
                  <a:gd name="T2" fmla="*/ 255 w 356"/>
                  <a:gd name="T3" fmla="*/ 304 h 341"/>
                  <a:gd name="T4" fmla="*/ 122 w 356"/>
                  <a:gd name="T5" fmla="*/ 27 h 341"/>
                  <a:gd name="T6" fmla="*/ 121 w 356"/>
                  <a:gd name="T7" fmla="*/ 223 h 341"/>
                  <a:gd name="T8" fmla="*/ 240 w 356"/>
                  <a:gd name="T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41">
                    <a:moveTo>
                      <a:pt x="240" y="341"/>
                    </a:moveTo>
                    <a:cubicBezTo>
                      <a:pt x="245" y="328"/>
                      <a:pt x="250" y="316"/>
                      <a:pt x="255" y="304"/>
                    </a:cubicBezTo>
                    <a:cubicBezTo>
                      <a:pt x="356" y="36"/>
                      <a:pt x="222" y="0"/>
                      <a:pt x="122" y="27"/>
                    </a:cubicBezTo>
                    <a:cubicBezTo>
                      <a:pt x="10" y="59"/>
                      <a:pt x="0" y="94"/>
                      <a:pt x="121" y="223"/>
                    </a:cubicBezTo>
                    <a:cubicBezTo>
                      <a:pt x="152" y="255"/>
                      <a:pt x="192" y="294"/>
                      <a:pt x="240" y="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084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1608589" y="1440933"/>
            <a:ext cx="2306145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注释信息规模</a:t>
            </a:r>
            <a:endParaRPr lang="zh-CN" altLang="en-US" sz="2000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517047" y="1594324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3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4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5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7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8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9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0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1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2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3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4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848600" y="979805"/>
            <a:ext cx="1383030" cy="20955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F2723F3-F7D8-4EE6-A451-E50211E5A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06909"/>
              </p:ext>
            </p:extLst>
          </p:nvPr>
        </p:nvGraphicFramePr>
        <p:xfrm>
          <a:off x="4762883" y="2536455"/>
          <a:ext cx="5951948" cy="1292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365">
                  <a:extLst>
                    <a:ext uri="{9D8B030D-6E8A-4147-A177-3AD203B41FA5}">
                      <a16:colId xmlns:a16="http://schemas.microsoft.com/office/drawing/2014/main" val="840555446"/>
                    </a:ext>
                  </a:extLst>
                </a:gridCol>
                <a:gridCol w="2247609">
                  <a:extLst>
                    <a:ext uri="{9D8B030D-6E8A-4147-A177-3AD203B41FA5}">
                      <a16:colId xmlns:a16="http://schemas.microsoft.com/office/drawing/2014/main" val="3559089885"/>
                    </a:ext>
                  </a:extLst>
                </a:gridCol>
                <a:gridCol w="1870974">
                  <a:extLst>
                    <a:ext uri="{9D8B030D-6E8A-4147-A177-3AD203B41FA5}">
                      <a16:colId xmlns:a16="http://schemas.microsoft.com/office/drawing/2014/main" val="10268327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被注释词数量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清洗前注释字数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清洗后字数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9283302"/>
                  </a:ext>
                </a:extLst>
              </a:tr>
              <a:tr h="57247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b="0" dirty="0">
                          <a:solidFill>
                            <a:schemeClr val="tx1"/>
                          </a:solidFill>
                          <a:effectLst/>
                        </a:rPr>
                        <a:t>92077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659w+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51w+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2623804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FCFDFC1-5AEF-4166-83A3-97CABFF21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29512"/>
              </p:ext>
            </p:extLst>
          </p:nvPr>
        </p:nvGraphicFramePr>
        <p:xfrm>
          <a:off x="4756403" y="4211104"/>
          <a:ext cx="5951948" cy="19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870">
                  <a:extLst>
                    <a:ext uri="{9D8B030D-6E8A-4147-A177-3AD203B41FA5}">
                      <a16:colId xmlns:a16="http://schemas.microsoft.com/office/drawing/2014/main" val="2469040203"/>
                    </a:ext>
                  </a:extLst>
                </a:gridCol>
                <a:gridCol w="2250743">
                  <a:extLst>
                    <a:ext uri="{9D8B030D-6E8A-4147-A177-3AD203B41FA5}">
                      <a16:colId xmlns:a16="http://schemas.microsoft.com/office/drawing/2014/main" val="3611345644"/>
                    </a:ext>
                  </a:extLst>
                </a:gridCol>
                <a:gridCol w="1854335">
                  <a:extLst>
                    <a:ext uri="{9D8B030D-6E8A-4147-A177-3AD203B41FA5}">
                      <a16:colId xmlns:a16="http://schemas.microsoft.com/office/drawing/2014/main" val="2684452148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语料集名称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抽取句对数量（句）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替换古文词汇数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9915"/>
                  </a:ext>
                </a:extLst>
              </a:tr>
              <a:tr h="57240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训练集</a:t>
                      </a: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34w+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19w+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0248545"/>
                  </a:ext>
                </a:extLst>
              </a:tr>
              <a:tr h="57240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测试集</a:t>
                      </a: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4k+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5k+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129418"/>
                  </a:ext>
                </a:extLst>
              </a:tr>
            </a:tbl>
          </a:graphicData>
        </a:graphic>
      </p:graphicFrame>
      <p:sp>
        <p:nvSpPr>
          <p:cNvPr id="29" name="文本框 28">
            <a:extLst>
              <a:ext uri="{FF2B5EF4-FFF2-40B4-BE49-F238E27FC236}">
                <a16:creationId xmlns:a16="http://schemas.microsoft.com/office/drawing/2014/main" id="{7A6FE779-E172-43CE-A1EC-0C5D33E05468}"/>
              </a:ext>
            </a:extLst>
          </p:cNvPr>
          <p:cNvSpPr txBox="1"/>
          <p:nvPr/>
        </p:nvSpPr>
        <p:spPr>
          <a:xfrm>
            <a:off x="1554943" y="3112814"/>
            <a:ext cx="2506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394C"/>
                </a:solidFill>
              </a:rPr>
              <a:t>注释信息清洗充分；</a:t>
            </a:r>
            <a:endParaRPr lang="en-US" altLang="zh-CN" b="1" dirty="0">
              <a:solidFill>
                <a:srgbClr val="00394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394C"/>
                </a:solidFill>
              </a:rPr>
              <a:t>规模可观</a:t>
            </a:r>
            <a:endParaRPr lang="zh-CN" alt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903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1594629" y="1301328"/>
            <a:ext cx="2306145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注释信息展示</a:t>
            </a:r>
            <a:endParaRPr lang="zh-CN" altLang="en-US" sz="2000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503087" y="1454719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3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4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5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7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8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9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0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1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2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3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4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848600" y="979805"/>
            <a:ext cx="1383030" cy="20955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3506515-120D-4085-83F4-F81F60769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01431"/>
              </p:ext>
            </p:extLst>
          </p:nvPr>
        </p:nvGraphicFramePr>
        <p:xfrm>
          <a:off x="2971456" y="2506997"/>
          <a:ext cx="8385247" cy="352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885">
                  <a:extLst>
                    <a:ext uri="{9D8B030D-6E8A-4147-A177-3AD203B41FA5}">
                      <a16:colId xmlns:a16="http://schemas.microsoft.com/office/drawing/2014/main" val="106054215"/>
                    </a:ext>
                  </a:extLst>
                </a:gridCol>
                <a:gridCol w="3010681">
                  <a:extLst>
                    <a:ext uri="{9D8B030D-6E8A-4147-A177-3AD203B41FA5}">
                      <a16:colId xmlns:a16="http://schemas.microsoft.com/office/drawing/2014/main" val="2950008211"/>
                    </a:ext>
                  </a:extLst>
                </a:gridCol>
                <a:gridCol w="3010681">
                  <a:extLst>
                    <a:ext uri="{9D8B030D-6E8A-4147-A177-3AD203B41FA5}">
                      <a16:colId xmlns:a16="http://schemas.microsoft.com/office/drawing/2014/main" val="87734701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注释词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清洗前注释信息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清洗后注释信息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8806649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dirty="0">
                          <a:solidFill>
                            <a:schemeClr val="tx1"/>
                          </a:solidFill>
                          <a:effectLst/>
                        </a:rPr>
                        <a:t>举业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为应科举考试而准备的学业，目的在于求取功名。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科举考试的学业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63747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>
                          <a:solidFill>
                            <a:schemeClr val="tx1"/>
                          </a:solidFill>
                          <a:effectLst/>
                        </a:rPr>
                        <a:t>进学</a:t>
                      </a:r>
                      <a:endParaRPr lang="zh-CN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科举时，童生参加岁试，被录取入府县学肄业，称为进学。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参加岁试入学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43915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dirty="0">
                          <a:solidFill>
                            <a:schemeClr val="tx1"/>
                          </a:solidFill>
                          <a:effectLst/>
                        </a:rPr>
                        <a:t>暗室屋漏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>
                          <a:effectLst/>
                        </a:rPr>
                        <a:t>指别人看不见的地方，隐私之室。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dirty="0">
                          <a:effectLst/>
                        </a:rPr>
                        <a:t>别人看不见的私室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87791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1BF85864-303A-4D6C-88B2-7B2F251FA50B}"/>
              </a:ext>
            </a:extLst>
          </p:cNvPr>
          <p:cNvSpPr txBox="1"/>
          <p:nvPr/>
        </p:nvSpPr>
        <p:spPr>
          <a:xfrm>
            <a:off x="447157" y="3472566"/>
            <a:ext cx="25062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rgbClr val="00394C"/>
                </a:solidFill>
              </a:rPr>
              <a:t>清洗后仍保留一定训练有益的引申信息</a:t>
            </a:r>
            <a:endParaRPr lang="en-US" altLang="zh-CN" b="1" dirty="0">
              <a:solidFill>
                <a:srgbClr val="00394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092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35" grpId="0" animBg="1"/>
      <p:bldP spid="35" grpId="1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1059815" y="1356360"/>
            <a:ext cx="2628689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  <a:buSzPct val="100000"/>
            </a:pPr>
            <a:r>
              <a:rPr lang="zh-CN" altLang="en-US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实验设置（</a:t>
            </a:r>
            <a:r>
              <a:rPr lang="en-US" altLang="zh-CN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Transformer</a:t>
            </a:r>
            <a:r>
              <a:rPr lang="zh-CN" altLang="en-US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870585" y="1516380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10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11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12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5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14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15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16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7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8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9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20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21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矩形: 圆角 8"/>
          <p:cNvSpPr/>
          <p:nvPr>
            <p:custDataLst>
              <p:tags r:id="rId3"/>
            </p:custDataLst>
          </p:nvPr>
        </p:nvSpPr>
        <p:spPr>
          <a:xfrm>
            <a:off x="1637030" y="2821305"/>
            <a:ext cx="4352925" cy="2946400"/>
          </a:xfrm>
          <a:prstGeom prst="roundRect">
            <a:avLst>
              <a:gd name="adj" fmla="val 3638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矩形: 圆角 11"/>
          <p:cNvSpPr/>
          <p:nvPr>
            <p:custDataLst>
              <p:tags r:id="rId4"/>
            </p:custDataLst>
          </p:nvPr>
        </p:nvSpPr>
        <p:spPr>
          <a:xfrm>
            <a:off x="2496185" y="2576195"/>
            <a:ext cx="2782570" cy="47752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20000"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2495550" y="2578735"/>
            <a:ext cx="2783205" cy="47307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spc="300" dirty="0">
                <a:solidFill>
                  <a:schemeClr val="bg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机器翻译系统</a:t>
            </a: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2298065" y="3375660"/>
            <a:ext cx="3545840" cy="228473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GPU</a:t>
            </a:r>
            <a:r>
              <a:rPr lang="zh-CN" altLang="en-US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2</a:t>
            </a:r>
            <a:endParaRPr lang="en-US" altLang="zh-CN" sz="2000" b="1" kern="100" dirty="0">
              <a:solidFill>
                <a:srgbClr val="0053A6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 err="1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BatchSize</a:t>
            </a:r>
            <a:r>
              <a:rPr lang="zh-CN" altLang="en-US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6000</a:t>
            </a:r>
            <a:endParaRPr lang="en-US" altLang="zh-CN" sz="2000" b="1" kern="100" dirty="0">
              <a:solidFill>
                <a:srgbClr val="0053A6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Dropout</a:t>
            </a:r>
            <a:r>
              <a:rPr lang="zh-CN" altLang="en-US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：</a:t>
            </a:r>
            <a:r>
              <a:rPr lang="en-US" altLang="zh-CN" sz="2000" b="1" kern="100" dirty="0">
                <a:solidFill>
                  <a:srgbClr val="0053A6"/>
                </a:solidFill>
                <a:latin typeface="Times New Roman" panose="02020603050405020304" pitchFamily="18" charset="0"/>
                <a:sym typeface="+mn-ea"/>
              </a:rPr>
              <a:t>0.1</a:t>
            </a:r>
            <a:endParaRPr lang="en-US" altLang="zh-CN" sz="2000" b="1" kern="100" dirty="0">
              <a:solidFill>
                <a:srgbClr val="0053A6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编码器与解码器均为</a:t>
            </a:r>
            <a:r>
              <a:rPr lang="en-US" altLang="zh-CN" sz="2000" b="1" dirty="0">
                <a:solidFill>
                  <a:srgbClr val="0053A6"/>
                </a:solidFill>
                <a:sym typeface="+mn-ea"/>
              </a:rPr>
              <a:t>6</a:t>
            </a: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层</a:t>
            </a:r>
            <a:endParaRPr lang="en-US" altLang="zh-CN" sz="2000" b="1" dirty="0">
              <a:solidFill>
                <a:srgbClr val="0053A6"/>
              </a:solidFill>
            </a:endParaRPr>
          </a:p>
          <a:p>
            <a:pPr algn="just">
              <a:spcAft>
                <a:spcPts val="0"/>
              </a:spcAft>
            </a:pP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多头自注意力机制使用</a:t>
            </a:r>
            <a:r>
              <a:rPr lang="en-US" altLang="zh-CN" sz="2000" b="1" dirty="0">
                <a:solidFill>
                  <a:srgbClr val="0053A6"/>
                </a:solidFill>
                <a:sym typeface="+mn-ea"/>
              </a:rPr>
              <a:t>8</a:t>
            </a: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个头</a:t>
            </a:r>
            <a:endParaRPr lang="en-US" altLang="zh-CN" sz="2000" b="1" dirty="0">
              <a:solidFill>
                <a:srgbClr val="0053A6"/>
              </a:solidFill>
            </a:endParaRPr>
          </a:p>
          <a:p>
            <a:pPr algn="just">
              <a:spcAft>
                <a:spcPts val="0"/>
              </a:spcAft>
            </a:pP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词向量的维度为</a:t>
            </a:r>
            <a:r>
              <a:rPr lang="en-US" altLang="zh-CN" sz="2000" b="1" dirty="0">
                <a:solidFill>
                  <a:srgbClr val="0053A6"/>
                </a:solidFill>
                <a:sym typeface="+mn-ea"/>
              </a:rPr>
              <a:t> 512</a:t>
            </a:r>
            <a:endParaRPr lang="en-US" altLang="zh-CN" sz="2000" b="1" dirty="0">
              <a:solidFill>
                <a:srgbClr val="0053A6"/>
              </a:solidFill>
            </a:endParaRPr>
          </a:p>
          <a:p>
            <a:pPr algn="just">
              <a:spcAft>
                <a:spcPts val="0"/>
              </a:spcAft>
            </a:pPr>
            <a:r>
              <a:rPr lang="zh-CN" altLang="zh-CN" sz="2000" b="1" dirty="0">
                <a:solidFill>
                  <a:srgbClr val="0053A6"/>
                </a:solidFill>
                <a:sym typeface="+mn-ea"/>
              </a:rPr>
              <a:t>隐层状态维度为</a:t>
            </a:r>
            <a:r>
              <a:rPr lang="en-US" altLang="zh-CN" sz="2000" b="1" dirty="0">
                <a:solidFill>
                  <a:srgbClr val="0053A6"/>
                </a:solidFill>
                <a:sym typeface="+mn-ea"/>
              </a:rPr>
              <a:t> 2048</a:t>
            </a:r>
            <a:endParaRPr lang="en-US" altLang="zh-CN" sz="2000" b="1" kern="100" dirty="0">
              <a:solidFill>
                <a:srgbClr val="00648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矩形: 圆角 14"/>
          <p:cNvSpPr/>
          <p:nvPr>
            <p:custDataLst>
              <p:tags r:id="rId7"/>
            </p:custDataLst>
          </p:nvPr>
        </p:nvSpPr>
        <p:spPr>
          <a:xfrm>
            <a:off x="7192010" y="2818765"/>
            <a:ext cx="3256915" cy="2948940"/>
          </a:xfrm>
          <a:prstGeom prst="roundRect">
            <a:avLst>
              <a:gd name="adj" fmla="val 3638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矩形: 圆角 15"/>
          <p:cNvSpPr/>
          <p:nvPr>
            <p:custDataLst>
              <p:tags r:id="rId8"/>
            </p:custDataLst>
          </p:nvPr>
        </p:nvSpPr>
        <p:spPr>
          <a:xfrm>
            <a:off x="7919720" y="2573655"/>
            <a:ext cx="1858010" cy="4775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20000"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9"/>
            </p:custDataLst>
          </p:nvPr>
        </p:nvSpPr>
        <p:spPr>
          <a:xfrm>
            <a:off x="7327935" y="2576195"/>
            <a:ext cx="3121025" cy="47307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spc="300" dirty="0">
                <a:solidFill>
                  <a:schemeClr val="bg2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分字训练</a:t>
            </a:r>
            <a:endParaRPr lang="en-US" altLang="zh-CN" b="1" spc="300" dirty="0">
              <a:solidFill>
                <a:schemeClr val="bg2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50150" y="3832225"/>
            <a:ext cx="25400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zh-CN" sz="2000" b="1" dirty="0">
                <a:solidFill>
                  <a:srgbClr val="006485"/>
                </a:solidFill>
                <a:sym typeface="+mn-ea"/>
              </a:rPr>
              <a:t>词表：30K</a:t>
            </a:r>
            <a:endParaRPr lang="zh-CN" altLang="zh-CN" sz="2000" b="1" dirty="0">
              <a:solidFill>
                <a:srgbClr val="006485"/>
              </a:solidFill>
            </a:endParaRPr>
          </a:p>
          <a:p>
            <a:r>
              <a:rPr lang="zh-CN" altLang="zh-CN" sz="2000" b="1" dirty="0">
                <a:solidFill>
                  <a:srgbClr val="006485"/>
                </a:solidFill>
                <a:sym typeface="+mn-ea"/>
              </a:rPr>
              <a:t>初始学习率：0.</a:t>
            </a:r>
            <a:r>
              <a:rPr lang="en-US" altLang="zh-CN" sz="2000" b="1" dirty="0">
                <a:solidFill>
                  <a:srgbClr val="006485"/>
                </a:solidFill>
                <a:sym typeface="+mn-ea"/>
              </a:rPr>
              <a:t>0005</a:t>
            </a:r>
            <a:endParaRPr lang="zh-CN" altLang="zh-CN" sz="2000" b="1" dirty="0">
              <a:solidFill>
                <a:srgbClr val="006485"/>
              </a:solidFill>
            </a:endParaRPr>
          </a:p>
          <a:p>
            <a:r>
              <a:rPr lang="zh-CN" altLang="zh-CN" sz="2000" b="1" dirty="0">
                <a:solidFill>
                  <a:srgbClr val="006485"/>
                </a:solidFill>
                <a:sym typeface="+mn-ea"/>
              </a:rPr>
              <a:t>warmup步数：</a:t>
            </a:r>
            <a:r>
              <a:rPr lang="en-US" altLang="zh-CN" sz="2000" b="1" dirty="0">
                <a:solidFill>
                  <a:srgbClr val="006485"/>
                </a:solidFill>
                <a:sym typeface="+mn-ea"/>
              </a:rPr>
              <a:t>1000</a:t>
            </a:r>
            <a:endParaRPr lang="zh-CN" altLang="zh-CN" sz="2000" b="1" dirty="0">
              <a:solidFill>
                <a:srgbClr val="006485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1193795" y="1357351"/>
            <a:ext cx="2006674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  <a:buSzPct val="100000"/>
            </a:pPr>
            <a:r>
              <a:rPr lang="zh-CN" altLang="en-US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联合实验</a:t>
            </a:r>
            <a:endParaRPr lang="zh-CN" altLang="en-US" sz="2100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4390" y="62258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933407" y="1516380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3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4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5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7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8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9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0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1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2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3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4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547765" y="2167046"/>
            <a:ext cx="2948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M1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原平行语料训练</a:t>
            </a:r>
          </a:p>
        </p:txBody>
      </p:sp>
      <p:sp>
        <p:nvSpPr>
          <p:cNvPr id="6" name="矩形 5"/>
          <p:cNvSpPr/>
          <p:nvPr/>
        </p:nvSpPr>
        <p:spPr>
          <a:xfrm>
            <a:off x="3521555" y="2597587"/>
            <a:ext cx="4679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M2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替换过古文词汇的平行语料训练</a:t>
            </a:r>
          </a:p>
        </p:txBody>
      </p:sp>
      <p:sp>
        <p:nvSpPr>
          <p:cNvPr id="7" name="矩形 6"/>
          <p:cNvSpPr/>
          <p:nvPr/>
        </p:nvSpPr>
        <p:spPr>
          <a:xfrm>
            <a:off x="3537446" y="3080833"/>
            <a:ext cx="4487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M3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拼接替换句与原句为新古文句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C2B5D94-68D6-4152-86DD-3E44C3111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07424"/>
              </p:ext>
            </p:extLst>
          </p:nvPr>
        </p:nvGraphicFramePr>
        <p:xfrm>
          <a:off x="3200469" y="1475444"/>
          <a:ext cx="8822913" cy="517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9025">
                  <a:extLst>
                    <a:ext uri="{9D8B030D-6E8A-4147-A177-3AD203B41FA5}">
                      <a16:colId xmlns:a16="http://schemas.microsoft.com/office/drawing/2014/main" val="2056149795"/>
                    </a:ext>
                  </a:extLst>
                </a:gridCol>
                <a:gridCol w="2901944">
                  <a:extLst>
                    <a:ext uri="{9D8B030D-6E8A-4147-A177-3AD203B41FA5}">
                      <a16:colId xmlns:a16="http://schemas.microsoft.com/office/drawing/2014/main" val="4177725023"/>
                    </a:ext>
                  </a:extLst>
                </a:gridCol>
                <a:gridCol w="2901944">
                  <a:extLst>
                    <a:ext uri="{9D8B030D-6E8A-4147-A177-3AD203B41FA5}">
                      <a16:colId xmlns:a16="http://schemas.microsoft.com/office/drawing/2014/main" val="524547284"/>
                    </a:ext>
                  </a:extLst>
                </a:gridCol>
              </a:tblGrid>
              <a:tr h="517269">
                <a:tc rowSpan="2"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</a:rPr>
                        <a:t>实验设置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Bleu4-char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03201"/>
                  </a:ext>
                </a:extLst>
              </a:tr>
              <a:tr h="5191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</a:rPr>
                        <a:t>上古期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</a:rPr>
                        <a:t>近古期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3869605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Base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.45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0967475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Sub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19.23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25.44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9819031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Se</a:t>
                      </a:r>
                      <a:r>
                        <a:rPr lang="en-US" sz="1800" dirty="0">
                          <a:effectLst/>
                        </a:rPr>
                        <a:t>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16.62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24.82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0665266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</a:t>
                      </a:r>
                      <a:r>
                        <a:rPr lang="en-US" sz="1800" dirty="0" err="1">
                          <a:effectLst/>
                        </a:rPr>
                        <a:t>tage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18.83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25.36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451502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Sub+stage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19.66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25.44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1577316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Seg+stage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18.30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25.41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9772660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Sub+seg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18.81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24.65</a:t>
                      </a:r>
                      <a:endParaRPr lang="zh-C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4480077"/>
                  </a:ext>
                </a:extLst>
              </a:tr>
              <a:tr h="5172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rgbClr val="FF0000"/>
                          </a:solidFill>
                          <a:effectLst/>
                        </a:rPr>
                        <a:t>Seg+sub+stage</a:t>
                      </a:r>
                      <a:endParaRPr 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rgbClr val="FF0000"/>
                          </a:solidFill>
                          <a:effectLst/>
                        </a:rPr>
                        <a:t>20.18</a:t>
                      </a:r>
                      <a:endParaRPr 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rgbClr val="FF0000"/>
                          </a:solidFill>
                          <a:effectLst/>
                        </a:rPr>
                        <a:t>25.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3429434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85D19ABE-EC67-4F90-99EA-5F3259C71157}"/>
              </a:ext>
            </a:extLst>
          </p:cNvPr>
          <p:cNvSpPr/>
          <p:nvPr/>
        </p:nvSpPr>
        <p:spPr>
          <a:xfrm>
            <a:off x="520280" y="3502215"/>
            <a:ext cx="23644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     </a:t>
            </a:r>
            <a:r>
              <a:rPr lang="zh-CN" altLang="en-US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注释信息与句内片段</a:t>
            </a:r>
            <a:r>
              <a:rPr lang="zh-CN" altLang="en-US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方法同时使用时难以发挥叠加效果，加入</a:t>
            </a:r>
            <a:r>
              <a:rPr lang="zh-CN" altLang="en-US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语言分期方法</a:t>
            </a:r>
            <a:r>
              <a:rPr lang="zh-CN" altLang="en-US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后，获得最优结果。</a:t>
            </a:r>
            <a:endParaRPr lang="en-US" altLang="zh-CN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endParaRPr lang="zh-CN" altLang="en-US" sz="2000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DB674B9-F6DF-4452-8020-99604369ABA9}"/>
              </a:ext>
            </a:extLst>
          </p:cNvPr>
          <p:cNvSpPr/>
          <p:nvPr/>
        </p:nvSpPr>
        <p:spPr>
          <a:xfrm>
            <a:off x="555351" y="2335977"/>
            <a:ext cx="2364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     </a:t>
            </a:r>
            <a:r>
              <a:rPr lang="zh-CN" altLang="en-US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各方法</a:t>
            </a:r>
            <a:r>
              <a:rPr lang="zh-CN" altLang="en-US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与基线系统相比，得分均有所提升；</a:t>
            </a:r>
            <a:endParaRPr lang="zh-CN" altLang="en-US" sz="2000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99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948689" y="1356360"/>
            <a:ext cx="4959157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  <a:buSzPct val="100000"/>
            </a:pPr>
            <a:r>
              <a:rPr lang="zh-CN" altLang="en-US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句内片段协同</a:t>
            </a:r>
            <a:r>
              <a:rPr lang="en-US" altLang="zh-CN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-</a:t>
            </a:r>
            <a:r>
              <a:rPr lang="zh-CN" altLang="en-US" sz="21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句对质量评估质量</a:t>
            </a:r>
            <a:endParaRPr lang="zh-CN" altLang="en-US" sz="2100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4.</a:t>
            </a:r>
            <a:r>
              <a:rPr lang="zh-CN" altLang="en-US" sz="2300" dirty="0">
                <a:solidFill>
                  <a:srgbClr val="00394C"/>
                </a:solidFill>
              </a:rPr>
              <a:t>数据处理与实验验证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870585" y="1516380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3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4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5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7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8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9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0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1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2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3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4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89203" y="2038206"/>
            <a:ext cx="5274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   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抽取出句内片段所在句对，并根据句内片段得分高低进行排序，以</a:t>
            </a:r>
            <a:r>
              <a:rPr lang="en-US" altLang="zh-CN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0.7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为界分语料为两部分。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60DFF22-6A2A-46AB-94F9-11DD69164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79297"/>
              </p:ext>
            </p:extLst>
          </p:nvPr>
        </p:nvGraphicFramePr>
        <p:xfrm>
          <a:off x="5863328" y="2191328"/>
          <a:ext cx="5955152" cy="3113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924">
                  <a:extLst>
                    <a:ext uri="{9D8B030D-6E8A-4147-A177-3AD203B41FA5}">
                      <a16:colId xmlns:a16="http://schemas.microsoft.com/office/drawing/2014/main" val="1817821096"/>
                    </a:ext>
                  </a:extLst>
                </a:gridCol>
                <a:gridCol w="1463924">
                  <a:extLst>
                    <a:ext uri="{9D8B030D-6E8A-4147-A177-3AD203B41FA5}">
                      <a16:colId xmlns:a16="http://schemas.microsoft.com/office/drawing/2014/main" val="3820982197"/>
                    </a:ext>
                  </a:extLst>
                </a:gridCol>
                <a:gridCol w="1513652">
                  <a:extLst>
                    <a:ext uri="{9D8B030D-6E8A-4147-A177-3AD203B41FA5}">
                      <a16:colId xmlns:a16="http://schemas.microsoft.com/office/drawing/2014/main" val="2749906436"/>
                    </a:ext>
                  </a:extLst>
                </a:gridCol>
                <a:gridCol w="1513652">
                  <a:extLst>
                    <a:ext uri="{9D8B030D-6E8A-4147-A177-3AD203B41FA5}">
                      <a16:colId xmlns:a16="http://schemas.microsoft.com/office/drawing/2014/main" val="89822507"/>
                    </a:ext>
                  </a:extLst>
                </a:gridCol>
              </a:tblGrid>
              <a:tr h="518569">
                <a:tc rowSpan="2"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</a:rPr>
                        <a:t>实验设置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</a:rPr>
                        <a:t>新增语料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Bleu4-char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234758"/>
                  </a:ext>
                </a:extLst>
              </a:tr>
              <a:tr h="5204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1800">
                          <a:effectLst/>
                        </a:rPr>
                        <a:t>上古期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CN" sz="1800">
                          <a:effectLst/>
                        </a:rPr>
                        <a:t>近古期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2907241"/>
                  </a:ext>
                </a:extLst>
              </a:tr>
              <a:tr h="5185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M1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-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16.45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24.54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1515767"/>
                  </a:ext>
                </a:extLst>
              </a:tr>
              <a:tr h="5185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M</a:t>
                      </a:r>
                      <a:r>
                        <a:rPr lang="en-US" sz="1800" dirty="0">
                          <a:effectLst/>
                        </a:rPr>
                        <a:t>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>
                          <a:effectLst/>
                        </a:rPr>
                        <a:t>10w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rgbClr val="FF0000"/>
                          </a:solidFill>
                          <a:effectLst/>
                        </a:rPr>
                        <a:t>16.62</a:t>
                      </a:r>
                      <a:endParaRPr 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93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solidFill>
                            <a:srgbClr val="FF0000"/>
                          </a:solidFill>
                          <a:effectLst/>
                        </a:rPr>
                        <a:t>24.82</a:t>
                      </a:r>
                      <a:endParaRPr 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85156"/>
                  </a:ext>
                </a:extLst>
              </a:tr>
              <a:tr h="5185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M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r>
                        <a:rPr lang="x-none" sz="1800" dirty="0">
                          <a:effectLst/>
                        </a:rPr>
                        <a:t>w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15.88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24.33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5743821"/>
                  </a:ext>
                </a:extLst>
              </a:tr>
              <a:tr h="518569"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dirty="0">
                          <a:effectLst/>
                        </a:rPr>
                        <a:t>M</a:t>
                      </a:r>
                      <a:r>
                        <a:rPr lang="en-US" sz="1800" dirty="0">
                          <a:effectLst/>
                        </a:rPr>
                        <a:t>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r>
                        <a:rPr lang="x-none" sz="1800" dirty="0">
                          <a:effectLst/>
                        </a:rPr>
                        <a:t>w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b="1">
                          <a:solidFill>
                            <a:srgbClr val="FF0000"/>
                          </a:solidFill>
                          <a:effectLst/>
                        </a:rPr>
                        <a:t>16.67</a:t>
                      </a:r>
                      <a:endParaRPr lang="zh-CN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x-none" sz="1800" b="1" dirty="0">
                          <a:solidFill>
                            <a:srgbClr val="FF0000"/>
                          </a:solidFill>
                          <a:effectLst/>
                        </a:rPr>
                        <a:t>24.84</a:t>
                      </a:r>
                      <a:endParaRPr lang="zh-CN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0431297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608C307A-8D4F-44ED-A9AD-73A74983D4F6}"/>
              </a:ext>
            </a:extLst>
          </p:cNvPr>
          <p:cNvSpPr/>
          <p:nvPr/>
        </p:nvSpPr>
        <p:spPr>
          <a:xfrm>
            <a:off x="539318" y="3173355"/>
            <a:ext cx="21146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M2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句内片段</a:t>
            </a:r>
            <a:endParaRPr lang="en-US" altLang="zh-CN" sz="2000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M3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</a:t>
            </a:r>
            <a:r>
              <a:rPr lang="zh-CN" altLang="en-US" sz="2000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低分语料</a:t>
            </a:r>
            <a:endParaRPr lang="en-US" altLang="zh-CN" sz="2000" b="1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M4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：  高分语料</a:t>
            </a:r>
            <a:endParaRPr lang="en-US" altLang="zh-CN" sz="2000" b="1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09F66B-F195-4253-9D95-B9FC0FA8EAF0}"/>
              </a:ext>
            </a:extLst>
          </p:cNvPr>
          <p:cNvSpPr/>
          <p:nvPr/>
        </p:nvSpPr>
        <p:spPr>
          <a:xfrm>
            <a:off x="276258" y="4460319"/>
            <a:ext cx="5161282" cy="101566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     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通常训练</a:t>
            </a: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GIZA++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模型，评估句对质量考虑所有词；</a:t>
            </a:r>
            <a:endParaRPr lang="en-US" altLang="zh-CN" sz="2000" b="1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·      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本研究以</a:t>
            </a:r>
            <a:r>
              <a:rPr lang="zh-CN" altLang="en-US" sz="20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最优片段质量</a:t>
            </a:r>
            <a:r>
              <a:rPr lang="zh-CN" altLang="en-US" sz="2000" b="1" kern="100" dirty="0">
                <a:solidFill>
                  <a:srgbClr val="00394C"/>
                </a:solidFill>
                <a:latin typeface="Times New Roman" panose="02020603050405020304" pitchFamily="18" charset="0"/>
              </a:rPr>
              <a:t>代表句对质量</a:t>
            </a:r>
            <a:endParaRPr lang="zh-CN" altLang="en-US" sz="2000" kern="100" dirty="0">
              <a:solidFill>
                <a:srgbClr val="00394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箭头: 下弧形 11">
            <a:extLst>
              <a:ext uri="{FF2B5EF4-FFF2-40B4-BE49-F238E27FC236}">
                <a16:creationId xmlns:a16="http://schemas.microsoft.com/office/drawing/2014/main" id="{7B0F2057-00C9-4AD8-9029-CBF6336493F3}"/>
              </a:ext>
            </a:extLst>
          </p:cNvPr>
          <p:cNvSpPr/>
          <p:nvPr/>
        </p:nvSpPr>
        <p:spPr>
          <a:xfrm flipH="1">
            <a:off x="4809326" y="5501640"/>
            <a:ext cx="1814839" cy="6322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1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/>
          <p:nvPr/>
        </p:nvCxnSpPr>
        <p:spPr>
          <a:xfrm flipV="1">
            <a:off x="1065592" y="3745842"/>
            <a:ext cx="3203848" cy="3629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2541248" y="2989756"/>
            <a:ext cx="0" cy="1512168"/>
          </a:xfrm>
          <a:prstGeom prst="line">
            <a:avLst/>
          </a:prstGeom>
          <a:ln w="22225"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1317112" y="3041584"/>
            <a:ext cx="1224136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499597" y="3826069"/>
            <a:ext cx="277795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612020" y="3219566"/>
            <a:ext cx="2834351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三维协同古文翻译</a:t>
            </a:r>
            <a:endParaRPr lang="en-US" altLang="zh-CN" sz="2400" dirty="0"/>
          </a:p>
        </p:txBody>
      </p:sp>
      <p:cxnSp>
        <p:nvCxnSpPr>
          <p:cNvPr id="40" name="直接连接符 39"/>
          <p:cNvCxnSpPr/>
          <p:nvPr/>
        </p:nvCxnSpPr>
        <p:spPr>
          <a:xfrm flipV="1">
            <a:off x="5835311" y="5349488"/>
            <a:ext cx="3600400" cy="4328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6601770" y="4901842"/>
            <a:ext cx="1403772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总结展望</a:t>
            </a:r>
            <a:endParaRPr lang="en-US" altLang="zh-CN" sz="2400" dirty="0"/>
          </a:p>
        </p:txBody>
      </p:sp>
      <p:sp>
        <p:nvSpPr>
          <p:cNvPr id="43" name="文本框 42"/>
          <p:cNvSpPr txBox="1"/>
          <p:nvPr/>
        </p:nvSpPr>
        <p:spPr>
          <a:xfrm>
            <a:off x="6601770" y="4042440"/>
            <a:ext cx="318440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数据准备与实验验证</a:t>
            </a:r>
            <a:endParaRPr lang="en-US" altLang="zh-CN" sz="2400" dirty="0"/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5842073" y="4494320"/>
            <a:ext cx="3600400" cy="4328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5842073" y="3694849"/>
            <a:ext cx="3600400" cy="4328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>
            <a:spLocks noChangeAspect="1"/>
          </p:cNvSpPr>
          <p:nvPr/>
        </p:nvSpPr>
        <p:spPr>
          <a:xfrm rot="1680000">
            <a:off x="5333994" y="4069026"/>
            <a:ext cx="447488" cy="4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394C"/>
                </a:solidFill>
                <a:latin typeface="Britannic Bold" panose="020B0903060703020204" pitchFamily="34" charset="0"/>
              </a:rPr>
              <a:t>4</a:t>
            </a:r>
          </a:p>
        </p:txBody>
      </p:sp>
      <p:sp>
        <p:nvSpPr>
          <p:cNvPr id="48" name="矩形 47"/>
          <p:cNvSpPr>
            <a:spLocks noChangeAspect="1"/>
          </p:cNvSpPr>
          <p:nvPr/>
        </p:nvSpPr>
        <p:spPr>
          <a:xfrm rot="1680000">
            <a:off x="5333994" y="3288790"/>
            <a:ext cx="447488" cy="4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394C"/>
                </a:solidFill>
                <a:latin typeface="Britannic Bold" panose="020B0903060703020204" pitchFamily="34" charset="0"/>
              </a:rPr>
              <a:t>3</a:t>
            </a: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5842073" y="2970234"/>
            <a:ext cx="3600400" cy="4328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>
            <a:spLocks noChangeAspect="1"/>
          </p:cNvSpPr>
          <p:nvPr/>
        </p:nvSpPr>
        <p:spPr>
          <a:xfrm rot="1680000">
            <a:off x="5333994" y="4913661"/>
            <a:ext cx="447488" cy="4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394C"/>
                </a:solidFill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51" name="文本框 17"/>
          <p:cNvSpPr txBox="1"/>
          <p:nvPr/>
        </p:nvSpPr>
        <p:spPr>
          <a:xfrm>
            <a:off x="6601770" y="2461336"/>
            <a:ext cx="143883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相关工作</a:t>
            </a:r>
            <a:endParaRPr lang="en-US" altLang="zh-CN" sz="2400" dirty="0"/>
          </a:p>
        </p:txBody>
      </p:sp>
      <p:sp>
        <p:nvSpPr>
          <p:cNvPr id="52" name="矩形 51"/>
          <p:cNvSpPr>
            <a:spLocks noChangeAspect="1"/>
          </p:cNvSpPr>
          <p:nvPr/>
        </p:nvSpPr>
        <p:spPr>
          <a:xfrm rot="1680000">
            <a:off x="5333994" y="1808613"/>
            <a:ext cx="447488" cy="4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394C"/>
                </a:solidFill>
                <a:latin typeface="Britannic Bold" panose="020B0903060703020204" pitchFamily="34" charset="0"/>
              </a:rPr>
              <a:t>1</a:t>
            </a: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5842073" y="2240892"/>
            <a:ext cx="3600400" cy="4328"/>
          </a:xfrm>
          <a:prstGeom prst="line">
            <a:avLst/>
          </a:prstGeom>
          <a:ln w="25400">
            <a:prstDash val="sysDash"/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17"/>
          <p:cNvSpPr txBox="1"/>
          <p:nvPr/>
        </p:nvSpPr>
        <p:spPr>
          <a:xfrm>
            <a:off x="6563671" y="1735214"/>
            <a:ext cx="151503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研究背景</a:t>
            </a:r>
          </a:p>
        </p:txBody>
      </p:sp>
      <p:sp>
        <p:nvSpPr>
          <p:cNvPr id="55" name="矩形 54"/>
          <p:cNvSpPr>
            <a:spLocks noChangeAspect="1"/>
          </p:cNvSpPr>
          <p:nvPr/>
        </p:nvSpPr>
        <p:spPr>
          <a:xfrm rot="1680000">
            <a:off x="5333994" y="2549710"/>
            <a:ext cx="447488" cy="47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rgbClr val="00394C"/>
                </a:solidFill>
                <a:latin typeface="Britannic Bold" panose="020B0903060703020204" pitchFamily="34" charset="0"/>
              </a:rPr>
              <a:t>2</a:t>
            </a: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41" grpId="0"/>
      <p:bldP spid="43" grpId="0"/>
      <p:bldP spid="47" grpId="0"/>
      <p:bldP spid="48" grpId="0"/>
      <p:bldP spid="50" grpId="0"/>
      <p:bldP spid="51" grpId="0"/>
      <p:bldP spid="52" grpId="0"/>
      <p:bldP spid="54" grpId="0"/>
      <p:bldP spid="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40020" y="2935605"/>
            <a:ext cx="4909185" cy="986790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00394C"/>
                </a:solidFill>
              </a:rPr>
              <a:t>总结展望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05885" y="2644775"/>
            <a:ext cx="464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0394C"/>
                </a:solidFill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18008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39471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所标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951355" y="1985880"/>
            <a:ext cx="9152778" cy="251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 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提出一种注释信息提炼方式，并采取前处理方式替换古文词汇并训练，允许</a:t>
            </a:r>
            <a:r>
              <a:rPr lang="zh-CN" altLang="en-US" b="1" kern="1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替换词汇带噪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，并提升翻译效果</a:t>
            </a:r>
            <a:r>
              <a:rPr lang="zh-CN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</a:t>
            </a:r>
            <a:endParaRPr lang="en-US" altLang="zh-CN" b="1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 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提出一种</a:t>
            </a:r>
            <a:r>
              <a:rPr lang="zh-CN" altLang="en-US" b="1" kern="1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以片段质量代表句对质量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的方法，可以在句对齐性能有限的情况下筛选出高质量互译片段与句对</a:t>
            </a:r>
            <a:r>
              <a:rPr lang="zh-CN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</a:t>
            </a:r>
            <a:endParaRPr lang="en-US" altLang="zh-CN" b="1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 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提出一种按</a:t>
            </a:r>
            <a:r>
              <a:rPr lang="zh-CN" altLang="en-US" b="1" kern="1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语言发展阶段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划分语料的方法，以更有效地利用语料</a:t>
            </a:r>
            <a:r>
              <a:rPr lang="zh-CN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；</a:t>
            </a:r>
            <a:endParaRPr lang="en-US" altLang="zh-CN" b="1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266700" algn="just">
              <a:lnSpc>
                <a:spcPct val="130000"/>
              </a:lnSpc>
              <a:spcAft>
                <a:spcPts val="0"/>
              </a:spcAft>
            </a:pPr>
            <a:endParaRPr lang="en-US" altLang="zh-CN" sz="2000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矩形: 圆角 10"/>
          <p:cNvSpPr/>
          <p:nvPr/>
        </p:nvSpPr>
        <p:spPr>
          <a:xfrm>
            <a:off x="1572260" y="1364233"/>
            <a:ext cx="1579245" cy="535305"/>
          </a:xfrm>
          <a:prstGeom prst="parallelogram">
            <a:avLst/>
          </a:prstGeom>
          <a:solidFill>
            <a:srgbClr val="003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b="1" dirty="0">
                <a:latin typeface="+mn-ea"/>
                <a:sym typeface="+mn-ea"/>
              </a:rPr>
              <a:t>       </a:t>
            </a:r>
            <a:r>
              <a:rPr lang="zh-CN" altLang="en-US" sz="2000" b="1" dirty="0">
                <a:latin typeface="+mn-ea"/>
                <a:sym typeface="+mn-ea"/>
              </a:rPr>
              <a:t>总结</a:t>
            </a:r>
          </a:p>
        </p:txBody>
      </p:sp>
      <p:sp>
        <p:nvSpPr>
          <p:cNvPr id="7" name="矩形: 圆角 10"/>
          <p:cNvSpPr/>
          <p:nvPr/>
        </p:nvSpPr>
        <p:spPr>
          <a:xfrm>
            <a:off x="1572260" y="4440951"/>
            <a:ext cx="1579245" cy="535305"/>
          </a:xfrm>
          <a:prstGeom prst="parallelogram">
            <a:avLst/>
          </a:prstGeom>
          <a:solidFill>
            <a:srgbClr val="003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b="1" dirty="0">
                <a:latin typeface="+mn-ea"/>
                <a:sym typeface="+mn-ea"/>
              </a:rPr>
              <a:t>       </a:t>
            </a:r>
            <a:r>
              <a:rPr lang="zh-CN" altLang="en-US" sz="2000" b="1" dirty="0">
                <a:latin typeface="+mn-ea"/>
                <a:sym typeface="+mn-ea"/>
              </a:rPr>
              <a:t>展望</a:t>
            </a:r>
          </a:p>
        </p:txBody>
      </p:sp>
      <p:sp>
        <p:nvSpPr>
          <p:cNvPr id="8" name="矩形 7"/>
          <p:cNvSpPr/>
          <p:nvPr/>
        </p:nvSpPr>
        <p:spPr>
          <a:xfrm>
            <a:off x="2221865" y="5150246"/>
            <a:ext cx="7686720" cy="1181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 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研究更准确的注释信息提取方式；</a:t>
            </a:r>
            <a:endParaRPr lang="en-US" altLang="zh-CN" b="1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 </a:t>
            </a:r>
            <a:r>
              <a:rPr lang="zh-CN" altLang="en-US" b="1" kern="1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将语料质量的句内片段评估、语料时间线划分方法在更多任务上验证。</a:t>
            </a:r>
            <a:endParaRPr lang="en-US" altLang="zh-CN" b="1" kern="100" dirty="0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4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12570" y="1281048"/>
            <a:ext cx="708660" cy="708660"/>
            <a:chOff x="2131" y="1554"/>
            <a:chExt cx="1116" cy="1116"/>
          </a:xfrm>
        </p:grpSpPr>
        <p:sp>
          <p:nvSpPr>
            <p:cNvPr id="9" name="椭圆 8"/>
            <p:cNvSpPr/>
            <p:nvPr>
              <p:custDataLst>
                <p:tags r:id="rId14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no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15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椭圆 9"/>
            <p:cNvSpPr/>
            <p:nvPr>
              <p:custDataLst>
                <p:tags r:id="rId16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</p:spPr>
        </p:pic>
        <p:sp>
          <p:nvSpPr>
            <p:cNvPr id="150" name="椭圆 149"/>
            <p:cNvSpPr/>
            <p:nvPr>
              <p:custDataLst>
                <p:tags r:id="rId18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任意多边形: 形状 150"/>
            <p:cNvSpPr/>
            <p:nvPr>
              <p:custDataLst>
                <p:tags r:id="rId19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20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21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22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23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24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25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572260" y="4431433"/>
            <a:ext cx="708660" cy="708660"/>
            <a:chOff x="2131" y="1554"/>
            <a:chExt cx="1116" cy="1116"/>
          </a:xfrm>
        </p:grpSpPr>
        <p:sp>
          <p:nvSpPr>
            <p:cNvPr id="14" name="椭圆 13"/>
            <p:cNvSpPr/>
            <p:nvPr>
              <p:custDataLst>
                <p:tags r:id="rId2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no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>
              <p:custDataLst>
                <p:tags r:id="rId3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6" name="椭圆 15"/>
            <p:cNvSpPr/>
            <p:nvPr>
              <p:custDataLst>
                <p:tags r:id="rId4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</p:spPr>
        </p:pic>
        <p:sp>
          <p:nvSpPr>
            <p:cNvPr id="18" name="椭圆 17"/>
            <p:cNvSpPr/>
            <p:nvPr>
              <p:custDataLst>
                <p:tags r:id="rId6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9" name="任意多边形: 形状 150"/>
            <p:cNvSpPr/>
            <p:nvPr>
              <p:custDataLst>
                <p:tags r:id="rId7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0" name="任意多边形 8"/>
            <p:cNvSpPr/>
            <p:nvPr>
              <p:custDataLst>
                <p:tags r:id="rId8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1" name="任意多边形 9"/>
            <p:cNvSpPr/>
            <p:nvPr>
              <p:custDataLst>
                <p:tags r:id="rId9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2" name="任意多边形 10"/>
            <p:cNvSpPr/>
            <p:nvPr>
              <p:custDataLst>
                <p:tags r:id="rId10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3" name="任意多边形 11"/>
            <p:cNvSpPr/>
            <p:nvPr>
              <p:custDataLst>
                <p:tags r:id="rId11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4" name="任意多边形 12"/>
            <p:cNvSpPr/>
            <p:nvPr>
              <p:custDataLst>
                <p:tags r:id="rId12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任意多边形 13"/>
            <p:cNvSpPr/>
            <p:nvPr>
              <p:custDataLst>
                <p:tags r:id="rId13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标题 20"/>
          <p:cNvSpPr>
            <a:spLocks noGrp="1"/>
          </p:cNvSpPr>
          <p:nvPr/>
        </p:nvSpPr>
        <p:spPr>
          <a:xfrm>
            <a:off x="830537" y="626114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 fontScale="97500" lnSpcReduction="10000"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en-US" altLang="zh-CN" dirty="0">
                <a:solidFill>
                  <a:srgbClr val="00394C"/>
                </a:solidFill>
              </a:rPr>
              <a:t>5.</a:t>
            </a:r>
            <a:r>
              <a:rPr dirty="0">
                <a:solidFill>
                  <a:srgbClr val="00394C"/>
                </a:solidFill>
              </a:rPr>
              <a:t>总结展望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1" animBg="1"/>
      <p:bldP spid="7" grpId="2" animBg="1"/>
      <p:bldP spid="8" grpId="1"/>
      <p:bldP spid="8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87645" y="2935605"/>
            <a:ext cx="4909185" cy="986790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rgbClr val="00394C"/>
                </a:solidFill>
              </a:rPr>
              <a:t>谢谢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83990" y="3261360"/>
            <a:ext cx="14928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394C"/>
                </a:solidFill>
                <a:latin typeface="Impact" panose="020B0806030902050204" pitchFamily="34" charset="0"/>
              </a:rPr>
              <a:t>Thank you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33883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55346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40020" y="2935605"/>
            <a:ext cx="4909185" cy="98679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394C"/>
                </a:solidFill>
              </a:rPr>
              <a:t>研究背景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05885" y="2644775"/>
            <a:ext cx="464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0394C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18008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39471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1.</a:t>
            </a:r>
            <a:r>
              <a:rPr lang="zh-CN" altLang="en-US" sz="2300" dirty="0">
                <a:solidFill>
                  <a:srgbClr val="00394C"/>
                </a:solidFill>
              </a:rPr>
              <a:t>研究背景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1AFC9A87-AFFC-4B00-9D24-F9FF7C944444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839418" y="4677820"/>
            <a:ext cx="29337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46D4ED95-CD7E-4E3A-B102-87E76EA5F11A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2868525" y="2218925"/>
            <a:ext cx="792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8C44A9F1-02B2-4309-A3D0-6F3917D3FBD4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3132788" y="5660800"/>
            <a:ext cx="6553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95985ED1-1762-49D6-80BC-1BFB6DE584A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132788" y="4678455"/>
            <a:ext cx="6553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EBB0106E-59BB-4804-A368-862FACD9054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132788" y="3680870"/>
            <a:ext cx="65532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90882A45-5DA4-483C-AC11-0809BA5EEA9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523313" y="5391560"/>
            <a:ext cx="464185" cy="464185"/>
          </a:xfrm>
          <a:prstGeom prst="ellipse">
            <a:avLst/>
          </a:prstGeom>
          <a:solidFill>
            <a:srgbClr val="00394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82500" lnSpcReduction="1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8E9657DE-6CD1-44C4-A935-4C2981EC6FE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516318" y="1980165"/>
            <a:ext cx="464185" cy="464185"/>
          </a:xfrm>
          <a:prstGeom prst="ellipse">
            <a:avLst/>
          </a:prstGeom>
          <a:solidFill>
            <a:srgbClr val="00394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82500" lnSpcReduction="1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C5BB9C9E-516D-4B02-B255-0CDB6F44D13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23313" y="3435125"/>
            <a:ext cx="464185" cy="464185"/>
          </a:xfrm>
          <a:prstGeom prst="ellipse">
            <a:avLst/>
          </a:prstGeom>
          <a:solidFill>
            <a:srgbClr val="00394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82500" lnSpcReduction="1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1" name="任意多边形 16">
            <a:extLst>
              <a:ext uri="{FF2B5EF4-FFF2-40B4-BE49-F238E27FC236}">
                <a16:creationId xmlns:a16="http://schemas.microsoft.com/office/drawing/2014/main" id="{B8BEF506-E54D-45EF-BDFA-BF03EEB12245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3619198" y="3541170"/>
            <a:ext cx="272415" cy="26225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anchor="ctr"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FFBC3C7-FF4C-440A-AF03-A1CEF2C2972B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979109" y="3680870"/>
            <a:ext cx="66071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phone-and-ipad-tools-couple_36130">
            <a:extLst>
              <a:ext uri="{FF2B5EF4-FFF2-40B4-BE49-F238E27FC236}">
                <a16:creationId xmlns:a16="http://schemas.microsoft.com/office/drawing/2014/main" id="{3CFA2202-C59E-4DDC-8816-3031B5F67EFF}"/>
              </a:ext>
            </a:extLst>
          </p:cNvPr>
          <p:cNvSpPr>
            <a:spLocks noChangeAspect="1"/>
          </p:cNvSpPr>
          <p:nvPr>
            <p:custDataLst>
              <p:tags r:id="rId12"/>
            </p:custDataLst>
          </p:nvPr>
        </p:nvSpPr>
        <p:spPr bwMode="auto">
          <a:xfrm>
            <a:off x="3611568" y="2112880"/>
            <a:ext cx="274320" cy="231140"/>
          </a:xfrm>
          <a:custGeom>
            <a:avLst/>
            <a:gdLst>
              <a:gd name="connsiteX0" fmla="*/ 113469 w 605169"/>
              <a:gd name="connsiteY0" fmla="*/ 141705 h 509835"/>
              <a:gd name="connsiteX1" fmla="*/ 133468 w 605169"/>
              <a:gd name="connsiteY1" fmla="*/ 149989 h 509835"/>
              <a:gd name="connsiteX2" fmla="*/ 133468 w 605169"/>
              <a:gd name="connsiteY2" fmla="*/ 190065 h 509835"/>
              <a:gd name="connsiteX3" fmla="*/ 96874 w 605169"/>
              <a:gd name="connsiteY3" fmla="*/ 226600 h 509835"/>
              <a:gd name="connsiteX4" fmla="*/ 425510 w 605169"/>
              <a:gd name="connsiteY4" fmla="*/ 226600 h 509835"/>
              <a:gd name="connsiteX5" fmla="*/ 453877 w 605169"/>
              <a:gd name="connsiteY5" fmla="*/ 254922 h 509835"/>
              <a:gd name="connsiteX6" fmla="*/ 425510 w 605169"/>
              <a:gd name="connsiteY6" fmla="*/ 283244 h 509835"/>
              <a:gd name="connsiteX7" fmla="*/ 96874 w 605169"/>
              <a:gd name="connsiteY7" fmla="*/ 283244 h 509835"/>
              <a:gd name="connsiteX8" fmla="*/ 133468 w 605169"/>
              <a:gd name="connsiteY8" fmla="*/ 319921 h 509835"/>
              <a:gd name="connsiteX9" fmla="*/ 133468 w 605169"/>
              <a:gd name="connsiteY9" fmla="*/ 359997 h 509835"/>
              <a:gd name="connsiteX10" fmla="*/ 113469 w 605169"/>
              <a:gd name="connsiteY10" fmla="*/ 368210 h 509835"/>
              <a:gd name="connsiteX11" fmla="*/ 93470 w 605169"/>
              <a:gd name="connsiteY11" fmla="*/ 359997 h 509835"/>
              <a:gd name="connsiteX12" fmla="*/ 8368 w 605169"/>
              <a:gd name="connsiteY12" fmla="*/ 275031 h 509835"/>
              <a:gd name="connsiteX13" fmla="*/ 8227 w 605169"/>
              <a:gd name="connsiteY13" fmla="*/ 274889 h 509835"/>
              <a:gd name="connsiteX14" fmla="*/ 6383 w 605169"/>
              <a:gd name="connsiteY14" fmla="*/ 272907 h 509835"/>
              <a:gd name="connsiteX15" fmla="*/ 5673 w 605169"/>
              <a:gd name="connsiteY15" fmla="*/ 271915 h 509835"/>
              <a:gd name="connsiteX16" fmla="*/ 4822 w 605169"/>
              <a:gd name="connsiteY16" fmla="*/ 270641 h 509835"/>
              <a:gd name="connsiteX17" fmla="*/ 3971 w 605169"/>
              <a:gd name="connsiteY17" fmla="*/ 269508 h 509835"/>
              <a:gd name="connsiteX18" fmla="*/ 3404 w 605169"/>
              <a:gd name="connsiteY18" fmla="*/ 268375 h 509835"/>
              <a:gd name="connsiteX19" fmla="*/ 2695 w 605169"/>
              <a:gd name="connsiteY19" fmla="*/ 267101 h 509835"/>
              <a:gd name="connsiteX20" fmla="*/ 2128 w 605169"/>
              <a:gd name="connsiteY20" fmla="*/ 265826 h 509835"/>
              <a:gd name="connsiteX21" fmla="*/ 1702 w 605169"/>
              <a:gd name="connsiteY21" fmla="*/ 264552 h 509835"/>
              <a:gd name="connsiteX22" fmla="*/ 1277 w 605169"/>
              <a:gd name="connsiteY22" fmla="*/ 263135 h 509835"/>
              <a:gd name="connsiteX23" fmla="*/ 851 w 605169"/>
              <a:gd name="connsiteY23" fmla="*/ 261861 h 509835"/>
              <a:gd name="connsiteX24" fmla="*/ 567 w 605169"/>
              <a:gd name="connsiteY24" fmla="*/ 260445 h 509835"/>
              <a:gd name="connsiteX25" fmla="*/ 284 w 605169"/>
              <a:gd name="connsiteY25" fmla="*/ 259029 h 509835"/>
              <a:gd name="connsiteX26" fmla="*/ 142 w 605169"/>
              <a:gd name="connsiteY26" fmla="*/ 257754 h 509835"/>
              <a:gd name="connsiteX27" fmla="*/ 0 w 605169"/>
              <a:gd name="connsiteY27" fmla="*/ 255064 h 509835"/>
              <a:gd name="connsiteX28" fmla="*/ 0 w 605169"/>
              <a:gd name="connsiteY28" fmla="*/ 254922 h 509835"/>
              <a:gd name="connsiteX29" fmla="*/ 142 w 605169"/>
              <a:gd name="connsiteY29" fmla="*/ 252231 h 509835"/>
              <a:gd name="connsiteX30" fmla="*/ 284 w 605169"/>
              <a:gd name="connsiteY30" fmla="*/ 250957 h 509835"/>
              <a:gd name="connsiteX31" fmla="*/ 567 w 605169"/>
              <a:gd name="connsiteY31" fmla="*/ 249399 h 509835"/>
              <a:gd name="connsiteX32" fmla="*/ 851 w 605169"/>
              <a:gd name="connsiteY32" fmla="*/ 247983 h 509835"/>
              <a:gd name="connsiteX33" fmla="*/ 1277 w 605169"/>
              <a:gd name="connsiteY33" fmla="*/ 246709 h 509835"/>
              <a:gd name="connsiteX34" fmla="*/ 1702 w 605169"/>
              <a:gd name="connsiteY34" fmla="*/ 245434 h 509835"/>
              <a:gd name="connsiteX35" fmla="*/ 2128 w 605169"/>
              <a:gd name="connsiteY35" fmla="*/ 244160 h 509835"/>
              <a:gd name="connsiteX36" fmla="*/ 2695 w 605169"/>
              <a:gd name="connsiteY36" fmla="*/ 242885 h 509835"/>
              <a:gd name="connsiteX37" fmla="*/ 3404 w 605169"/>
              <a:gd name="connsiteY37" fmla="*/ 241611 h 509835"/>
              <a:gd name="connsiteX38" fmla="*/ 3971 w 605169"/>
              <a:gd name="connsiteY38" fmla="*/ 240478 h 509835"/>
              <a:gd name="connsiteX39" fmla="*/ 4822 w 605169"/>
              <a:gd name="connsiteY39" fmla="*/ 239203 h 509835"/>
              <a:gd name="connsiteX40" fmla="*/ 5673 w 605169"/>
              <a:gd name="connsiteY40" fmla="*/ 237929 h 509835"/>
              <a:gd name="connsiteX41" fmla="*/ 6383 w 605169"/>
              <a:gd name="connsiteY41" fmla="*/ 237079 h 509835"/>
              <a:gd name="connsiteX42" fmla="*/ 8368 w 605169"/>
              <a:gd name="connsiteY42" fmla="*/ 234955 h 509835"/>
              <a:gd name="connsiteX43" fmla="*/ 93470 w 605169"/>
              <a:gd name="connsiteY43" fmla="*/ 149989 h 509835"/>
              <a:gd name="connsiteX44" fmla="*/ 113469 w 605169"/>
              <a:gd name="connsiteY44" fmla="*/ 141705 h 509835"/>
              <a:gd name="connsiteX45" fmla="*/ 217411 w 605169"/>
              <a:gd name="connsiteY45" fmla="*/ 0 h 509835"/>
              <a:gd name="connsiteX46" fmla="*/ 576803 w 605169"/>
              <a:gd name="connsiteY46" fmla="*/ 0 h 509835"/>
              <a:gd name="connsiteX47" fmla="*/ 605169 w 605169"/>
              <a:gd name="connsiteY47" fmla="*/ 28324 h 509835"/>
              <a:gd name="connsiteX48" fmla="*/ 605169 w 605169"/>
              <a:gd name="connsiteY48" fmla="*/ 481511 h 509835"/>
              <a:gd name="connsiteX49" fmla="*/ 576803 w 605169"/>
              <a:gd name="connsiteY49" fmla="*/ 509835 h 509835"/>
              <a:gd name="connsiteX50" fmla="*/ 217411 w 605169"/>
              <a:gd name="connsiteY50" fmla="*/ 509835 h 509835"/>
              <a:gd name="connsiteX51" fmla="*/ 189045 w 605169"/>
              <a:gd name="connsiteY51" fmla="*/ 481511 h 509835"/>
              <a:gd name="connsiteX52" fmla="*/ 189045 w 605169"/>
              <a:gd name="connsiteY52" fmla="*/ 368214 h 509835"/>
              <a:gd name="connsiteX53" fmla="*/ 217411 w 605169"/>
              <a:gd name="connsiteY53" fmla="*/ 339890 h 509835"/>
              <a:gd name="connsiteX54" fmla="*/ 245776 w 605169"/>
              <a:gd name="connsiteY54" fmla="*/ 368214 h 509835"/>
              <a:gd name="connsiteX55" fmla="*/ 245776 w 605169"/>
              <a:gd name="connsiteY55" fmla="*/ 453187 h 509835"/>
              <a:gd name="connsiteX56" fmla="*/ 548438 w 605169"/>
              <a:gd name="connsiteY56" fmla="*/ 453187 h 509835"/>
              <a:gd name="connsiteX57" fmla="*/ 548438 w 605169"/>
              <a:gd name="connsiteY57" fmla="*/ 56649 h 509835"/>
              <a:gd name="connsiteX58" fmla="*/ 245776 w 605169"/>
              <a:gd name="connsiteY58" fmla="*/ 56649 h 509835"/>
              <a:gd name="connsiteX59" fmla="*/ 245776 w 605169"/>
              <a:gd name="connsiteY59" fmla="*/ 141621 h 509835"/>
              <a:gd name="connsiteX60" fmla="*/ 217411 w 605169"/>
              <a:gd name="connsiteY60" fmla="*/ 169945 h 509835"/>
              <a:gd name="connsiteX61" fmla="*/ 189045 w 605169"/>
              <a:gd name="connsiteY61" fmla="*/ 141621 h 509835"/>
              <a:gd name="connsiteX62" fmla="*/ 189045 w 605169"/>
              <a:gd name="connsiteY62" fmla="*/ 28324 h 509835"/>
              <a:gd name="connsiteX63" fmla="*/ 217411 w 605169"/>
              <a:gd name="connsiteY63" fmla="*/ 0 h 509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05169" h="509835">
                <a:moveTo>
                  <a:pt x="113469" y="141705"/>
                </a:moveTo>
                <a:cubicBezTo>
                  <a:pt x="120703" y="141705"/>
                  <a:pt x="127937" y="144466"/>
                  <a:pt x="133468" y="149989"/>
                </a:cubicBezTo>
                <a:cubicBezTo>
                  <a:pt x="144673" y="161034"/>
                  <a:pt x="144673" y="179019"/>
                  <a:pt x="133468" y="190065"/>
                </a:cubicBezTo>
                <a:lnTo>
                  <a:pt x="96874" y="226600"/>
                </a:lnTo>
                <a:lnTo>
                  <a:pt x="425510" y="226600"/>
                </a:lnTo>
                <a:cubicBezTo>
                  <a:pt x="441112" y="226600"/>
                  <a:pt x="453877" y="239345"/>
                  <a:pt x="453877" y="254922"/>
                </a:cubicBezTo>
                <a:cubicBezTo>
                  <a:pt x="453877" y="270641"/>
                  <a:pt x="441112" y="283244"/>
                  <a:pt x="425510" y="283244"/>
                </a:cubicBezTo>
                <a:lnTo>
                  <a:pt x="96874" y="283244"/>
                </a:lnTo>
                <a:lnTo>
                  <a:pt x="133468" y="319921"/>
                </a:lnTo>
                <a:cubicBezTo>
                  <a:pt x="144673" y="330967"/>
                  <a:pt x="144673" y="348951"/>
                  <a:pt x="133468" y="359997"/>
                </a:cubicBezTo>
                <a:cubicBezTo>
                  <a:pt x="127937" y="365520"/>
                  <a:pt x="120703" y="368210"/>
                  <a:pt x="113469" y="368210"/>
                </a:cubicBezTo>
                <a:cubicBezTo>
                  <a:pt x="106236" y="368210"/>
                  <a:pt x="99002" y="365520"/>
                  <a:pt x="93470" y="359997"/>
                </a:cubicBezTo>
                <a:lnTo>
                  <a:pt x="8368" y="275031"/>
                </a:lnTo>
                <a:cubicBezTo>
                  <a:pt x="8227" y="275031"/>
                  <a:pt x="8227" y="274889"/>
                  <a:pt x="8227" y="274889"/>
                </a:cubicBezTo>
                <a:cubicBezTo>
                  <a:pt x="7659" y="274323"/>
                  <a:pt x="6950" y="273615"/>
                  <a:pt x="6383" y="272907"/>
                </a:cubicBezTo>
                <a:cubicBezTo>
                  <a:pt x="6099" y="272623"/>
                  <a:pt x="5957" y="272198"/>
                  <a:pt x="5673" y="271915"/>
                </a:cubicBezTo>
                <a:cubicBezTo>
                  <a:pt x="5390" y="271490"/>
                  <a:pt x="5106" y="271066"/>
                  <a:pt x="4822" y="270641"/>
                </a:cubicBezTo>
                <a:cubicBezTo>
                  <a:pt x="4539" y="270358"/>
                  <a:pt x="4255" y="269933"/>
                  <a:pt x="3971" y="269508"/>
                </a:cubicBezTo>
                <a:cubicBezTo>
                  <a:pt x="3830" y="269083"/>
                  <a:pt x="3546" y="268658"/>
                  <a:pt x="3404" y="268375"/>
                </a:cubicBezTo>
                <a:cubicBezTo>
                  <a:pt x="3120" y="267950"/>
                  <a:pt x="2979" y="267525"/>
                  <a:pt x="2695" y="267101"/>
                </a:cubicBezTo>
                <a:cubicBezTo>
                  <a:pt x="2553" y="266676"/>
                  <a:pt x="2269" y="266251"/>
                  <a:pt x="2128" y="265826"/>
                </a:cubicBezTo>
                <a:cubicBezTo>
                  <a:pt x="1986" y="265401"/>
                  <a:pt x="1844" y="264976"/>
                  <a:pt x="1702" y="264552"/>
                </a:cubicBezTo>
                <a:cubicBezTo>
                  <a:pt x="1560" y="264127"/>
                  <a:pt x="1418" y="263702"/>
                  <a:pt x="1277" y="263135"/>
                </a:cubicBezTo>
                <a:cubicBezTo>
                  <a:pt x="1135" y="262711"/>
                  <a:pt x="993" y="262286"/>
                  <a:pt x="851" y="261861"/>
                </a:cubicBezTo>
                <a:cubicBezTo>
                  <a:pt x="709" y="261436"/>
                  <a:pt x="709" y="261011"/>
                  <a:pt x="567" y="260445"/>
                </a:cubicBezTo>
                <a:cubicBezTo>
                  <a:pt x="426" y="260020"/>
                  <a:pt x="426" y="259454"/>
                  <a:pt x="284" y="259029"/>
                </a:cubicBezTo>
                <a:cubicBezTo>
                  <a:pt x="284" y="258604"/>
                  <a:pt x="142" y="258179"/>
                  <a:pt x="142" y="257754"/>
                </a:cubicBezTo>
                <a:cubicBezTo>
                  <a:pt x="0" y="256905"/>
                  <a:pt x="0" y="255913"/>
                  <a:pt x="0" y="255064"/>
                </a:cubicBezTo>
                <a:cubicBezTo>
                  <a:pt x="0" y="255064"/>
                  <a:pt x="0" y="254922"/>
                  <a:pt x="0" y="254922"/>
                </a:cubicBezTo>
                <a:cubicBezTo>
                  <a:pt x="0" y="254072"/>
                  <a:pt x="0" y="253081"/>
                  <a:pt x="142" y="252231"/>
                </a:cubicBezTo>
                <a:cubicBezTo>
                  <a:pt x="142" y="251807"/>
                  <a:pt x="284" y="251382"/>
                  <a:pt x="284" y="250957"/>
                </a:cubicBezTo>
                <a:cubicBezTo>
                  <a:pt x="426" y="250391"/>
                  <a:pt x="426" y="249966"/>
                  <a:pt x="567" y="249399"/>
                </a:cubicBezTo>
                <a:cubicBezTo>
                  <a:pt x="709" y="248974"/>
                  <a:pt x="709" y="248550"/>
                  <a:pt x="851" y="247983"/>
                </a:cubicBezTo>
                <a:cubicBezTo>
                  <a:pt x="993" y="247558"/>
                  <a:pt x="1135" y="247133"/>
                  <a:pt x="1277" y="246709"/>
                </a:cubicBezTo>
                <a:cubicBezTo>
                  <a:pt x="1418" y="246284"/>
                  <a:pt x="1560" y="245859"/>
                  <a:pt x="1702" y="245434"/>
                </a:cubicBezTo>
                <a:cubicBezTo>
                  <a:pt x="1844" y="245009"/>
                  <a:pt x="1986" y="244584"/>
                  <a:pt x="2128" y="244160"/>
                </a:cubicBezTo>
                <a:cubicBezTo>
                  <a:pt x="2269" y="243735"/>
                  <a:pt x="2553" y="243310"/>
                  <a:pt x="2695" y="242885"/>
                </a:cubicBezTo>
                <a:cubicBezTo>
                  <a:pt x="2979" y="242460"/>
                  <a:pt x="3120" y="242036"/>
                  <a:pt x="3404" y="241611"/>
                </a:cubicBezTo>
                <a:cubicBezTo>
                  <a:pt x="3546" y="241186"/>
                  <a:pt x="3830" y="240903"/>
                  <a:pt x="3971" y="240478"/>
                </a:cubicBezTo>
                <a:cubicBezTo>
                  <a:pt x="4255" y="240053"/>
                  <a:pt x="4539" y="239628"/>
                  <a:pt x="4822" y="239203"/>
                </a:cubicBezTo>
                <a:cubicBezTo>
                  <a:pt x="5106" y="238778"/>
                  <a:pt x="5390" y="238354"/>
                  <a:pt x="5673" y="237929"/>
                </a:cubicBezTo>
                <a:cubicBezTo>
                  <a:pt x="5957" y="237646"/>
                  <a:pt x="6099" y="237362"/>
                  <a:pt x="6383" y="237079"/>
                </a:cubicBezTo>
                <a:cubicBezTo>
                  <a:pt x="7092" y="236229"/>
                  <a:pt x="7659" y="235663"/>
                  <a:pt x="8368" y="234955"/>
                </a:cubicBezTo>
                <a:lnTo>
                  <a:pt x="93470" y="149989"/>
                </a:lnTo>
                <a:cubicBezTo>
                  <a:pt x="99002" y="144466"/>
                  <a:pt x="106236" y="141705"/>
                  <a:pt x="113469" y="141705"/>
                </a:cubicBezTo>
                <a:close/>
                <a:moveTo>
                  <a:pt x="217411" y="0"/>
                </a:moveTo>
                <a:lnTo>
                  <a:pt x="576803" y="0"/>
                </a:lnTo>
                <a:cubicBezTo>
                  <a:pt x="592405" y="0"/>
                  <a:pt x="605169" y="12746"/>
                  <a:pt x="605169" y="28324"/>
                </a:cubicBezTo>
                <a:lnTo>
                  <a:pt x="605169" y="481511"/>
                </a:lnTo>
                <a:cubicBezTo>
                  <a:pt x="605169" y="497231"/>
                  <a:pt x="592405" y="509835"/>
                  <a:pt x="576803" y="509835"/>
                </a:cubicBezTo>
                <a:lnTo>
                  <a:pt x="217411" y="509835"/>
                </a:lnTo>
                <a:cubicBezTo>
                  <a:pt x="201810" y="509835"/>
                  <a:pt x="189045" y="497231"/>
                  <a:pt x="189045" y="481511"/>
                </a:cubicBezTo>
                <a:lnTo>
                  <a:pt x="189045" y="368214"/>
                </a:lnTo>
                <a:cubicBezTo>
                  <a:pt x="189045" y="352636"/>
                  <a:pt x="201810" y="339890"/>
                  <a:pt x="217411" y="339890"/>
                </a:cubicBezTo>
                <a:cubicBezTo>
                  <a:pt x="233154" y="339890"/>
                  <a:pt x="245776" y="352636"/>
                  <a:pt x="245776" y="368214"/>
                </a:cubicBezTo>
                <a:lnTo>
                  <a:pt x="245776" y="453187"/>
                </a:lnTo>
                <a:lnTo>
                  <a:pt x="548438" y="453187"/>
                </a:lnTo>
                <a:lnTo>
                  <a:pt x="548438" y="56649"/>
                </a:lnTo>
                <a:lnTo>
                  <a:pt x="245776" y="56649"/>
                </a:lnTo>
                <a:lnTo>
                  <a:pt x="245776" y="141621"/>
                </a:lnTo>
                <a:cubicBezTo>
                  <a:pt x="245776" y="157341"/>
                  <a:pt x="233154" y="169945"/>
                  <a:pt x="217411" y="169945"/>
                </a:cubicBezTo>
                <a:cubicBezTo>
                  <a:pt x="201810" y="169945"/>
                  <a:pt x="189045" y="157341"/>
                  <a:pt x="189045" y="141621"/>
                </a:cubicBezTo>
                <a:lnTo>
                  <a:pt x="189045" y="28324"/>
                </a:lnTo>
                <a:cubicBezTo>
                  <a:pt x="189045" y="12746"/>
                  <a:pt x="201810" y="0"/>
                  <a:pt x="217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69D58A46-91F4-40F5-A45E-2CFBB410FB9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23313" y="4413660"/>
            <a:ext cx="464185" cy="464185"/>
          </a:xfrm>
          <a:prstGeom prst="ellipse">
            <a:avLst/>
          </a:prstGeom>
          <a:solidFill>
            <a:srgbClr val="00394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82500" lnSpcReduction="1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6" name="任意多边形 20">
            <a:extLst>
              <a:ext uri="{FF2B5EF4-FFF2-40B4-BE49-F238E27FC236}">
                <a16:creationId xmlns:a16="http://schemas.microsoft.com/office/drawing/2014/main" id="{81F07EA4-CC47-49E9-BC60-807C634DD3C1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3619198" y="4530500"/>
            <a:ext cx="272415" cy="262255"/>
          </a:xfrm>
          <a:custGeom>
            <a:avLst/>
            <a:gdLst>
              <a:gd name="T0" fmla="*/ 3413 w 6827"/>
              <a:gd name="T1" fmla="*/ 0 h 5912"/>
              <a:gd name="T2" fmla="*/ 0 w 6827"/>
              <a:gd name="T3" fmla="*/ 5912 h 5912"/>
              <a:gd name="T4" fmla="*/ 6827 w 6827"/>
              <a:gd name="T5" fmla="*/ 5912 h 5912"/>
              <a:gd name="T6" fmla="*/ 3413 w 6827"/>
              <a:gd name="T7" fmla="*/ 0 h 5912"/>
              <a:gd name="T8" fmla="*/ 3413 w 6827"/>
              <a:gd name="T9" fmla="*/ 972 h 5912"/>
              <a:gd name="T10" fmla="*/ 4489 w 6827"/>
              <a:gd name="T11" fmla="*/ 2835 h 5912"/>
              <a:gd name="T12" fmla="*/ 2338 w 6827"/>
              <a:gd name="T13" fmla="*/ 2835 h 5912"/>
              <a:gd name="T14" fmla="*/ 3413 w 6827"/>
              <a:gd name="T15" fmla="*/ 972 h 5912"/>
              <a:gd name="T16" fmla="*/ 842 w 6827"/>
              <a:gd name="T17" fmla="*/ 5426 h 5912"/>
              <a:gd name="T18" fmla="*/ 1917 w 6827"/>
              <a:gd name="T19" fmla="*/ 3564 h 5912"/>
              <a:gd name="T20" fmla="*/ 2993 w 6827"/>
              <a:gd name="T21" fmla="*/ 5426 h 5912"/>
              <a:gd name="T22" fmla="*/ 842 w 6827"/>
              <a:gd name="T23" fmla="*/ 5426 h 5912"/>
              <a:gd name="T24" fmla="*/ 2338 w 6827"/>
              <a:gd name="T25" fmla="*/ 3321 h 5912"/>
              <a:gd name="T26" fmla="*/ 4489 w 6827"/>
              <a:gd name="T27" fmla="*/ 3321 h 5912"/>
              <a:gd name="T28" fmla="*/ 3413 w 6827"/>
              <a:gd name="T29" fmla="*/ 5183 h 5912"/>
              <a:gd name="T30" fmla="*/ 2338 w 6827"/>
              <a:gd name="T31" fmla="*/ 3321 h 5912"/>
              <a:gd name="T32" fmla="*/ 4910 w 6827"/>
              <a:gd name="T33" fmla="*/ 3564 h 5912"/>
              <a:gd name="T34" fmla="*/ 5985 w 6827"/>
              <a:gd name="T35" fmla="*/ 5426 h 5912"/>
              <a:gd name="T36" fmla="*/ 3834 w 6827"/>
              <a:gd name="T37" fmla="*/ 5426 h 5912"/>
              <a:gd name="T38" fmla="*/ 4910 w 6827"/>
              <a:gd name="T39" fmla="*/ 3564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27" h="5912">
                <a:moveTo>
                  <a:pt x="3413" y="0"/>
                </a:moveTo>
                <a:lnTo>
                  <a:pt x="0" y="5912"/>
                </a:lnTo>
                <a:lnTo>
                  <a:pt x="6827" y="5912"/>
                </a:lnTo>
                <a:lnTo>
                  <a:pt x="3413" y="0"/>
                </a:lnTo>
                <a:close/>
                <a:moveTo>
                  <a:pt x="3413" y="972"/>
                </a:moveTo>
                <a:lnTo>
                  <a:pt x="4489" y="2835"/>
                </a:lnTo>
                <a:lnTo>
                  <a:pt x="2338" y="2835"/>
                </a:lnTo>
                <a:lnTo>
                  <a:pt x="3413" y="972"/>
                </a:lnTo>
                <a:close/>
                <a:moveTo>
                  <a:pt x="842" y="5426"/>
                </a:moveTo>
                <a:lnTo>
                  <a:pt x="1917" y="3564"/>
                </a:lnTo>
                <a:lnTo>
                  <a:pt x="2993" y="5426"/>
                </a:lnTo>
                <a:lnTo>
                  <a:pt x="842" y="5426"/>
                </a:lnTo>
                <a:close/>
                <a:moveTo>
                  <a:pt x="2338" y="3321"/>
                </a:moveTo>
                <a:lnTo>
                  <a:pt x="4489" y="3321"/>
                </a:lnTo>
                <a:lnTo>
                  <a:pt x="3413" y="5183"/>
                </a:lnTo>
                <a:lnTo>
                  <a:pt x="2338" y="3321"/>
                </a:lnTo>
                <a:close/>
                <a:moveTo>
                  <a:pt x="4910" y="3564"/>
                </a:moveTo>
                <a:lnTo>
                  <a:pt x="5985" y="5426"/>
                </a:lnTo>
                <a:lnTo>
                  <a:pt x="3834" y="5426"/>
                </a:lnTo>
                <a:lnTo>
                  <a:pt x="4910" y="35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anchor="ctr"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endParaRPr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iphone-and-ipad-tools-couple_36130">
            <a:extLst>
              <a:ext uri="{FF2B5EF4-FFF2-40B4-BE49-F238E27FC236}">
                <a16:creationId xmlns:a16="http://schemas.microsoft.com/office/drawing/2014/main" id="{295AC7B7-D683-40F4-9D4C-5474BD5DC8BA}"/>
              </a:ext>
            </a:extLst>
          </p:cNvPr>
          <p:cNvSpPr>
            <a:spLocks noChangeAspect="1"/>
          </p:cNvSpPr>
          <p:nvPr>
            <p:custDataLst>
              <p:tags r:id="rId15"/>
            </p:custDataLst>
          </p:nvPr>
        </p:nvSpPr>
        <p:spPr bwMode="auto">
          <a:xfrm>
            <a:off x="3641423" y="5502685"/>
            <a:ext cx="228600" cy="274320"/>
          </a:xfrm>
          <a:custGeom>
            <a:avLst/>
            <a:gdLst>
              <a:gd name="connsiteX0" fmla="*/ 374494 w 491666"/>
              <a:gd name="connsiteY0" fmla="*/ 544612 h 590254"/>
              <a:gd name="connsiteX1" fmla="*/ 360593 w 491666"/>
              <a:gd name="connsiteY1" fmla="*/ 558503 h 590254"/>
              <a:gd name="connsiteX2" fmla="*/ 374494 w 491666"/>
              <a:gd name="connsiteY2" fmla="*/ 572394 h 590254"/>
              <a:gd name="connsiteX3" fmla="*/ 388396 w 491666"/>
              <a:gd name="connsiteY3" fmla="*/ 558503 h 590254"/>
              <a:gd name="connsiteX4" fmla="*/ 374494 w 491666"/>
              <a:gd name="connsiteY4" fmla="*/ 544612 h 590254"/>
              <a:gd name="connsiteX5" fmla="*/ 179843 w 491666"/>
              <a:gd name="connsiteY5" fmla="*/ 458270 h 590254"/>
              <a:gd name="connsiteX6" fmla="*/ 162951 w 491666"/>
              <a:gd name="connsiteY6" fmla="*/ 475133 h 590254"/>
              <a:gd name="connsiteX7" fmla="*/ 179843 w 491666"/>
              <a:gd name="connsiteY7" fmla="*/ 491996 h 590254"/>
              <a:gd name="connsiteX8" fmla="*/ 196734 w 491666"/>
              <a:gd name="connsiteY8" fmla="*/ 475133 h 590254"/>
              <a:gd name="connsiteX9" fmla="*/ 179843 w 491666"/>
              <a:gd name="connsiteY9" fmla="*/ 458270 h 590254"/>
              <a:gd name="connsiteX10" fmla="*/ 289098 w 491666"/>
              <a:gd name="connsiteY10" fmla="*/ 245952 h 590254"/>
              <a:gd name="connsiteX11" fmla="*/ 289098 w 491666"/>
              <a:gd name="connsiteY11" fmla="*/ 525759 h 590254"/>
              <a:gd name="connsiteX12" fmla="*/ 452940 w 491666"/>
              <a:gd name="connsiteY12" fmla="*/ 524767 h 590254"/>
              <a:gd name="connsiteX13" fmla="*/ 452940 w 491666"/>
              <a:gd name="connsiteY13" fmla="*/ 245952 h 590254"/>
              <a:gd name="connsiteX14" fmla="*/ 341726 w 491666"/>
              <a:gd name="connsiteY14" fmla="*/ 220154 h 590254"/>
              <a:gd name="connsiteX15" fmla="*/ 341726 w 491666"/>
              <a:gd name="connsiteY15" fmla="*/ 226107 h 590254"/>
              <a:gd name="connsiteX16" fmla="*/ 411235 w 491666"/>
              <a:gd name="connsiteY16" fmla="*/ 226107 h 590254"/>
              <a:gd name="connsiteX17" fmla="*/ 411235 w 491666"/>
              <a:gd name="connsiteY17" fmla="*/ 220154 h 590254"/>
              <a:gd name="connsiteX18" fmla="*/ 376480 w 491666"/>
              <a:gd name="connsiteY18" fmla="*/ 201302 h 590254"/>
              <a:gd name="connsiteX19" fmla="*/ 370523 w 491666"/>
              <a:gd name="connsiteY19" fmla="*/ 207255 h 590254"/>
              <a:gd name="connsiteX20" fmla="*/ 376480 w 491666"/>
              <a:gd name="connsiteY20" fmla="*/ 212216 h 590254"/>
              <a:gd name="connsiteX21" fmla="*/ 382438 w 491666"/>
              <a:gd name="connsiteY21" fmla="*/ 207255 h 590254"/>
              <a:gd name="connsiteX22" fmla="*/ 376480 w 491666"/>
              <a:gd name="connsiteY22" fmla="*/ 201302 h 590254"/>
              <a:gd name="connsiteX23" fmla="*/ 250372 w 491666"/>
              <a:gd name="connsiteY23" fmla="*/ 184434 h 590254"/>
              <a:gd name="connsiteX24" fmla="*/ 491666 w 491666"/>
              <a:gd name="connsiteY24" fmla="*/ 184434 h 590254"/>
              <a:gd name="connsiteX25" fmla="*/ 491666 w 491666"/>
              <a:gd name="connsiteY25" fmla="*/ 590254 h 590254"/>
              <a:gd name="connsiteX26" fmla="*/ 250372 w 491666"/>
              <a:gd name="connsiteY26" fmla="*/ 590254 h 590254"/>
              <a:gd name="connsiteX27" fmla="*/ 0 w 491666"/>
              <a:gd name="connsiteY27" fmla="*/ 0 h 590254"/>
              <a:gd name="connsiteX28" fmla="*/ 345775 w 491666"/>
              <a:gd name="connsiteY28" fmla="*/ 0 h 590254"/>
              <a:gd name="connsiteX29" fmla="*/ 345775 w 491666"/>
              <a:gd name="connsiteY29" fmla="*/ 157716 h 590254"/>
              <a:gd name="connsiteX30" fmla="*/ 296095 w 491666"/>
              <a:gd name="connsiteY30" fmla="*/ 157716 h 590254"/>
              <a:gd name="connsiteX31" fmla="*/ 296095 w 491666"/>
              <a:gd name="connsiteY31" fmla="*/ 49596 h 590254"/>
              <a:gd name="connsiteX32" fmla="*/ 49680 w 491666"/>
              <a:gd name="connsiteY32" fmla="*/ 49596 h 590254"/>
              <a:gd name="connsiteX33" fmla="*/ 49680 w 491666"/>
              <a:gd name="connsiteY33" fmla="*/ 431488 h 590254"/>
              <a:gd name="connsiteX34" fmla="*/ 225549 w 491666"/>
              <a:gd name="connsiteY34" fmla="*/ 431488 h 590254"/>
              <a:gd name="connsiteX35" fmla="*/ 225549 w 491666"/>
              <a:gd name="connsiteY35" fmla="*/ 517786 h 590254"/>
              <a:gd name="connsiteX36" fmla="*/ 0 w 491666"/>
              <a:gd name="connsiteY36" fmla="*/ 517786 h 59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91666" h="590254">
                <a:moveTo>
                  <a:pt x="374494" y="544612"/>
                </a:moveTo>
                <a:cubicBezTo>
                  <a:pt x="366551" y="544612"/>
                  <a:pt x="360593" y="551557"/>
                  <a:pt x="360593" y="558503"/>
                </a:cubicBezTo>
                <a:cubicBezTo>
                  <a:pt x="360593" y="566441"/>
                  <a:pt x="366551" y="572394"/>
                  <a:pt x="374494" y="572394"/>
                </a:cubicBezTo>
                <a:cubicBezTo>
                  <a:pt x="381445" y="572394"/>
                  <a:pt x="388396" y="566441"/>
                  <a:pt x="388396" y="558503"/>
                </a:cubicBezTo>
                <a:cubicBezTo>
                  <a:pt x="388396" y="551557"/>
                  <a:pt x="381445" y="544612"/>
                  <a:pt x="374494" y="544612"/>
                </a:cubicBezTo>
                <a:close/>
                <a:moveTo>
                  <a:pt x="179843" y="458270"/>
                </a:moveTo>
                <a:cubicBezTo>
                  <a:pt x="170900" y="458270"/>
                  <a:pt x="162951" y="466206"/>
                  <a:pt x="162951" y="475133"/>
                </a:cubicBezTo>
                <a:cubicBezTo>
                  <a:pt x="162951" y="484060"/>
                  <a:pt x="170900" y="491996"/>
                  <a:pt x="179843" y="491996"/>
                </a:cubicBezTo>
                <a:cubicBezTo>
                  <a:pt x="189779" y="491996"/>
                  <a:pt x="196734" y="484060"/>
                  <a:pt x="196734" y="475133"/>
                </a:cubicBezTo>
                <a:cubicBezTo>
                  <a:pt x="196734" y="466206"/>
                  <a:pt x="189779" y="458270"/>
                  <a:pt x="179843" y="458270"/>
                </a:cubicBezTo>
                <a:close/>
                <a:moveTo>
                  <a:pt x="289098" y="245952"/>
                </a:moveTo>
                <a:lnTo>
                  <a:pt x="289098" y="525759"/>
                </a:lnTo>
                <a:cubicBezTo>
                  <a:pt x="319881" y="525759"/>
                  <a:pt x="390382" y="525759"/>
                  <a:pt x="452940" y="524767"/>
                </a:cubicBezTo>
                <a:lnTo>
                  <a:pt x="452940" y="245952"/>
                </a:lnTo>
                <a:close/>
                <a:moveTo>
                  <a:pt x="341726" y="220154"/>
                </a:moveTo>
                <a:lnTo>
                  <a:pt x="341726" y="226107"/>
                </a:lnTo>
                <a:lnTo>
                  <a:pt x="411235" y="226107"/>
                </a:lnTo>
                <a:lnTo>
                  <a:pt x="411235" y="220154"/>
                </a:lnTo>
                <a:close/>
                <a:moveTo>
                  <a:pt x="376480" y="201302"/>
                </a:moveTo>
                <a:cubicBezTo>
                  <a:pt x="373501" y="201302"/>
                  <a:pt x="370523" y="203286"/>
                  <a:pt x="370523" y="207255"/>
                </a:cubicBezTo>
                <a:cubicBezTo>
                  <a:pt x="370523" y="210232"/>
                  <a:pt x="373501" y="212216"/>
                  <a:pt x="376480" y="212216"/>
                </a:cubicBezTo>
                <a:cubicBezTo>
                  <a:pt x="379459" y="212216"/>
                  <a:pt x="382438" y="210232"/>
                  <a:pt x="382438" y="207255"/>
                </a:cubicBezTo>
                <a:cubicBezTo>
                  <a:pt x="382438" y="203286"/>
                  <a:pt x="379459" y="201302"/>
                  <a:pt x="376480" y="201302"/>
                </a:cubicBezTo>
                <a:close/>
                <a:moveTo>
                  <a:pt x="250372" y="184434"/>
                </a:moveTo>
                <a:lnTo>
                  <a:pt x="491666" y="184434"/>
                </a:lnTo>
                <a:lnTo>
                  <a:pt x="491666" y="590254"/>
                </a:lnTo>
                <a:lnTo>
                  <a:pt x="250372" y="590254"/>
                </a:lnTo>
                <a:close/>
                <a:moveTo>
                  <a:pt x="0" y="0"/>
                </a:moveTo>
                <a:lnTo>
                  <a:pt x="345775" y="0"/>
                </a:lnTo>
                <a:lnTo>
                  <a:pt x="345775" y="157716"/>
                </a:lnTo>
                <a:lnTo>
                  <a:pt x="296095" y="157716"/>
                </a:lnTo>
                <a:lnTo>
                  <a:pt x="296095" y="49596"/>
                </a:lnTo>
                <a:lnTo>
                  <a:pt x="49680" y="49596"/>
                </a:lnTo>
                <a:lnTo>
                  <a:pt x="49680" y="431488"/>
                </a:lnTo>
                <a:lnTo>
                  <a:pt x="225549" y="431488"/>
                </a:lnTo>
                <a:lnTo>
                  <a:pt x="225549" y="517786"/>
                </a:lnTo>
                <a:lnTo>
                  <a:pt x="0" y="5177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D1671203-3CA5-40F1-8368-D92E0B9A8DB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132788" y="3679336"/>
            <a:ext cx="0" cy="198739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77C44711-493B-4B41-B422-28C1D07A6357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654129" y="3588469"/>
            <a:ext cx="3540566" cy="405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rgbClr val="00394C"/>
                </a:solidFill>
                <a:sym typeface="+mn-ea"/>
              </a:rPr>
              <a:t>语料稀缺：</a:t>
            </a: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仅能从已有古籍译</a:t>
            </a:r>
            <a:endParaRPr lang="en-US" altLang="zh-CN" sz="2000" b="0" dirty="0">
              <a:solidFill>
                <a:srgbClr val="00394C"/>
              </a:solidFill>
              <a:sym typeface="+mn-ea"/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本中挖掘语料；同时常用的</a:t>
            </a:r>
            <a:r>
              <a:rPr lang="zh-CN" altLang="en-US" sz="2000" dirty="0">
                <a:solidFill>
                  <a:srgbClr val="00394C"/>
                </a:solidFill>
                <a:sym typeface="+mn-ea"/>
              </a:rPr>
              <a:t>单语方法</a:t>
            </a: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难以起效</a:t>
            </a:r>
            <a:endParaRPr lang="zh-CN" altLang="en-US" sz="2000" b="0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3C904161-9DB4-485D-80CD-E4C1EAA1FEE6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4723377" y="5515468"/>
            <a:ext cx="3473297" cy="88668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lang="zh-CN" altLang="en-US" sz="2000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语言风格差异：</a:t>
            </a:r>
            <a:r>
              <a:rPr lang="zh-CN" altLang="en-US" sz="2000" b="0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不同时</a:t>
            </a:r>
            <a:endParaRPr lang="en-US" altLang="zh-CN" sz="2000" b="0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  <a:p>
            <a:pPr indent="-457200">
              <a:lnSpc>
                <a:spcPct val="120000"/>
              </a:lnSpc>
            </a:pP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期的古文差别很大，遣词、造句都有所不同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6A8C725A-4F31-4F98-A41C-5A3009644BC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654129" y="4259686"/>
            <a:ext cx="3481704" cy="74817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rgbClr val="00394C"/>
                </a:solidFill>
                <a:sym typeface="+mn-ea"/>
              </a:rPr>
              <a:t>一词多义：</a:t>
            </a: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如“师”有老师、</a:t>
            </a:r>
            <a:endParaRPr lang="en-US" altLang="zh-CN" sz="2000" b="0" dirty="0">
              <a:solidFill>
                <a:srgbClr val="00394C"/>
              </a:solidFill>
              <a:sym typeface="+mn-ea"/>
            </a:endParaRPr>
          </a:p>
          <a:p>
            <a:pPr fontAlgn="auto">
              <a:lnSpc>
                <a:spcPct val="120000"/>
              </a:lnSpc>
            </a:pPr>
            <a:r>
              <a:rPr lang="en-US" altLang="zh-CN" sz="2000" b="0" dirty="0">
                <a:solidFill>
                  <a:srgbClr val="00394C"/>
                </a:solidFill>
                <a:sym typeface="+mn-ea"/>
              </a:rPr>
              <a:t> </a:t>
            </a: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学习、军队，三种含义；</a:t>
            </a:r>
          </a:p>
        </p:txBody>
      </p: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4C3B5E5F-1CDA-4AAC-9B36-36EF98A59C8B}"/>
              </a:ext>
            </a:extLst>
          </p:cNvPr>
          <p:cNvCxnSpPr>
            <a:cxnSpLocks/>
          </p:cNvCxnSpPr>
          <p:nvPr>
            <p:custDataLst>
              <p:tags r:id="rId20"/>
            </p:custDataLst>
          </p:nvPr>
        </p:nvCxnSpPr>
        <p:spPr>
          <a:xfrm flipH="1">
            <a:off x="3979109" y="4663906"/>
            <a:ext cx="66071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E7D53E97-E3DF-49C1-98CE-BEC8A194EBD4}"/>
              </a:ext>
            </a:extLst>
          </p:cNvPr>
          <p:cNvCxnSpPr>
            <a:cxnSpLocks/>
          </p:cNvCxnSpPr>
          <p:nvPr>
            <p:custDataLst>
              <p:tags r:id="rId21"/>
            </p:custDataLst>
          </p:nvPr>
        </p:nvCxnSpPr>
        <p:spPr>
          <a:xfrm flipH="1">
            <a:off x="3979109" y="5660910"/>
            <a:ext cx="66071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74">
            <a:extLst>
              <a:ext uri="{FF2B5EF4-FFF2-40B4-BE49-F238E27FC236}">
                <a16:creationId xmlns:a16="http://schemas.microsoft.com/office/drawing/2014/main" id="{8CE7AFB9-B418-44A5-B657-49DC0FBAC59E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4599714" y="2006095"/>
            <a:ext cx="3594981" cy="6829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lang="zh-CN" altLang="en-US" sz="2000" b="0" dirty="0">
                <a:solidFill>
                  <a:srgbClr val="00394C"/>
                </a:solidFill>
                <a:sym typeface="+mn-ea"/>
              </a:rPr>
              <a:t>人工翻译标准不一致、词语与句式错误；部分文献仍未被翻译</a:t>
            </a:r>
            <a:endParaRPr lang="zh-CN" altLang="en-US" sz="2000" b="0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856AEB36-7CF2-4CBC-A979-02AE6F9ECCA3}"/>
              </a:ext>
            </a:extLst>
          </p:cNvPr>
          <p:cNvGrpSpPr/>
          <p:nvPr/>
        </p:nvGrpSpPr>
        <p:grpSpPr>
          <a:xfrm>
            <a:off x="1357268" y="1973347"/>
            <a:ext cx="1699260" cy="462915"/>
            <a:chOff x="1811005" y="1694145"/>
            <a:chExt cx="1699260" cy="462915"/>
          </a:xfrm>
        </p:grpSpPr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E23D5371-A2F6-4C03-B238-86DBD8596C90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1891650" y="1694145"/>
              <a:ext cx="1618615" cy="462915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marL="0" indent="0" algn="ctr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lang="zh-CN" altLang="en-US" sz="2000" b="1" spc="300" dirty="0">
                  <a:solidFill>
                    <a:srgbClr val="00394C"/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古文人译</a:t>
              </a:r>
            </a:p>
          </p:txBody>
        </p:sp>
        <p:grpSp>
          <p:nvGrpSpPr>
            <p:cNvPr id="79" name="组合 78">
              <a:extLst>
                <a:ext uri="{FF2B5EF4-FFF2-40B4-BE49-F238E27FC236}">
                  <a16:creationId xmlns:a16="http://schemas.microsoft.com/office/drawing/2014/main" id="{CD1E02C1-9A8D-4951-AB0B-7F11FE17A39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811005" y="1863690"/>
              <a:ext cx="183083" cy="183083"/>
              <a:chOff x="2131" y="1554"/>
              <a:chExt cx="1116" cy="1116"/>
            </a:xfrm>
            <a:solidFill>
              <a:srgbClr val="00394C"/>
            </a:solidFill>
          </p:grpSpPr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id="{06B8546C-E7A5-42F2-8A71-034685D73A23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2131" y="1554"/>
                <a:ext cx="1117" cy="1117"/>
              </a:xfrm>
              <a:prstGeom prst="ellipse">
                <a:avLst/>
              </a:prstGeom>
              <a:grpFill/>
              <a:ln w="38100">
                <a:gradFill flip="none" rotWithShape="1">
                  <a:gsLst>
                    <a:gs pos="79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1" name="椭圆 80">
                <a:extLst>
                  <a:ext uri="{FF2B5EF4-FFF2-40B4-BE49-F238E27FC236}">
                    <a16:creationId xmlns:a16="http://schemas.microsoft.com/office/drawing/2014/main" id="{AF5CB276-1256-4222-8261-0075AD0F924F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2941" y="1588"/>
                <a:ext cx="134" cy="1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" name="椭圆 81">
                <a:extLst>
                  <a:ext uri="{FF2B5EF4-FFF2-40B4-BE49-F238E27FC236}">
                    <a16:creationId xmlns:a16="http://schemas.microsoft.com/office/drawing/2014/main" id="{147CEDBC-188F-430F-A808-6AEF2C13B384}"/>
                  </a:ext>
                </a:extLst>
              </p:cNvPr>
              <p:cNvSpPr/>
              <p:nvPr>
                <p:custDataLst>
                  <p:tags r:id="rId42"/>
                </p:custDataLst>
              </p:nvPr>
            </p:nvSpPr>
            <p:spPr>
              <a:xfrm>
                <a:off x="2938" y="2502"/>
                <a:ext cx="134" cy="134"/>
              </a:xfrm>
              <a:prstGeom prst="ellipse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83" name="图片 82">
                <a:extLst>
                  <a:ext uri="{FF2B5EF4-FFF2-40B4-BE49-F238E27FC236}">
                    <a16:creationId xmlns:a16="http://schemas.microsoft.com/office/drawing/2014/main" id="{29E5477D-1FDA-4E5B-AA13-614022561F11}"/>
                  </a:ext>
                </a:extLst>
              </p:cNvPr>
              <p:cNvPicPr>
                <a:picLocks noChangeAspect="1"/>
              </p:cNvPicPr>
              <p:nvPr>
                <p:custDataLst>
                  <p:tags r:id="rId43"/>
                </p:custDataLst>
              </p:nvPr>
            </p:nvPicPr>
            <p:blipFill>
              <a:blip r:embed="rId55"/>
              <a:stretch>
                <a:fillRect/>
              </a:stretch>
            </p:blipFill>
            <p:spPr>
              <a:xfrm>
                <a:off x="2364" y="1797"/>
                <a:ext cx="641" cy="609"/>
              </a:xfrm>
              <a:prstGeom prst="rect">
                <a:avLst/>
              </a:prstGeom>
              <a:grpFill/>
            </p:spPr>
          </p:pic>
          <p:sp>
            <p:nvSpPr>
              <p:cNvPr id="85" name="椭圆 84">
                <a:extLst>
                  <a:ext uri="{FF2B5EF4-FFF2-40B4-BE49-F238E27FC236}">
                    <a16:creationId xmlns:a16="http://schemas.microsoft.com/office/drawing/2014/main" id="{31A84D8F-5EB7-43C8-8680-F8EF7D6FAD9A}"/>
                  </a:ext>
                </a:extLst>
              </p:cNvPr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2645" y="2078"/>
                <a:ext cx="46" cy="4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6" name="任意多边形: 形状 150">
                <a:extLst>
                  <a:ext uri="{FF2B5EF4-FFF2-40B4-BE49-F238E27FC236}">
                    <a16:creationId xmlns:a16="http://schemas.microsoft.com/office/drawing/2014/main" id="{AE272465-D789-4AC2-98AA-363F56999129}"/>
                  </a:ext>
                </a:extLst>
              </p:cNvPr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2447" y="1885"/>
                <a:ext cx="224" cy="221"/>
              </a:xfrm>
              <a:custGeom>
                <a:avLst/>
                <a:gdLst>
                  <a:gd name="connsiteX0" fmla="*/ 744147 w 902970"/>
                  <a:gd name="connsiteY0" fmla="*/ 671195 h 892810"/>
                  <a:gd name="connsiteX1" fmla="*/ 745273 w 902970"/>
                  <a:gd name="connsiteY1" fmla="*/ 671195 h 892810"/>
                  <a:gd name="connsiteX2" fmla="*/ 902970 w 902970"/>
                  <a:gd name="connsiteY2" fmla="*/ 892810 h 892810"/>
                  <a:gd name="connsiteX3" fmla="*/ 679942 w 902970"/>
                  <a:gd name="connsiteY3" fmla="*/ 737567 h 892810"/>
                  <a:gd name="connsiteX4" fmla="*/ 678815 w 902970"/>
                  <a:gd name="connsiteY4" fmla="*/ 736442 h 892810"/>
                  <a:gd name="connsiteX5" fmla="*/ 684447 w 902970"/>
                  <a:gd name="connsiteY5" fmla="*/ 733067 h 892810"/>
                  <a:gd name="connsiteX6" fmla="*/ 740768 w 902970"/>
                  <a:gd name="connsiteY6" fmla="*/ 675695 h 892810"/>
                  <a:gd name="connsiteX7" fmla="*/ 744147 w 902970"/>
                  <a:gd name="connsiteY7" fmla="*/ 671195 h 892810"/>
                  <a:gd name="connsiteX8" fmla="*/ 58530 w 902970"/>
                  <a:gd name="connsiteY8" fmla="*/ 0 h 892810"/>
                  <a:gd name="connsiteX9" fmla="*/ 648335 w 902970"/>
                  <a:gd name="connsiteY9" fmla="*/ 583418 h 892810"/>
                  <a:gd name="connsiteX10" fmla="*/ 647210 w 902970"/>
                  <a:gd name="connsiteY10" fmla="*/ 583418 h 892810"/>
                  <a:gd name="connsiteX11" fmla="*/ 590930 w 902970"/>
                  <a:gd name="connsiteY11" fmla="*/ 640859 h 892810"/>
                  <a:gd name="connsiteX12" fmla="*/ 589805 w 902970"/>
                  <a:gd name="connsiteY12" fmla="*/ 641985 h 892810"/>
                  <a:gd name="connsiteX13" fmla="*/ 0 w 902970"/>
                  <a:gd name="connsiteY13" fmla="*/ 58567 h 892810"/>
                  <a:gd name="connsiteX14" fmla="*/ 41647 w 902970"/>
                  <a:gd name="connsiteY14" fmla="*/ 41673 h 892810"/>
                  <a:gd name="connsiteX15" fmla="*/ 58530 w 902970"/>
                  <a:gd name="connsiteY15" fmla="*/ 0 h 8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02970" h="892810">
                    <a:moveTo>
                      <a:pt x="744147" y="671195"/>
                    </a:moveTo>
                    <a:cubicBezTo>
                      <a:pt x="744147" y="671195"/>
                      <a:pt x="745273" y="671195"/>
                      <a:pt x="745273" y="671195"/>
                    </a:cubicBezTo>
                    <a:cubicBezTo>
                      <a:pt x="745273" y="671195"/>
                      <a:pt x="745273" y="671195"/>
                      <a:pt x="902970" y="892810"/>
                    </a:cubicBezTo>
                    <a:lnTo>
                      <a:pt x="679942" y="737567"/>
                    </a:lnTo>
                    <a:cubicBezTo>
                      <a:pt x="679942" y="737567"/>
                      <a:pt x="679942" y="736442"/>
                      <a:pt x="678815" y="736442"/>
                    </a:cubicBezTo>
                    <a:cubicBezTo>
                      <a:pt x="681068" y="735317"/>
                      <a:pt x="682194" y="734192"/>
                      <a:pt x="684447" y="733067"/>
                    </a:cubicBezTo>
                    <a:cubicBezTo>
                      <a:pt x="684447" y="733067"/>
                      <a:pt x="684447" y="733067"/>
                      <a:pt x="740768" y="675695"/>
                    </a:cubicBezTo>
                    <a:cubicBezTo>
                      <a:pt x="741894" y="674570"/>
                      <a:pt x="743020" y="673445"/>
                      <a:pt x="744147" y="671195"/>
                    </a:cubicBezTo>
                    <a:close/>
                    <a:moveTo>
                      <a:pt x="58530" y="0"/>
                    </a:moveTo>
                    <a:cubicBezTo>
                      <a:pt x="58530" y="0"/>
                      <a:pt x="58530" y="0"/>
                      <a:pt x="648335" y="583418"/>
                    </a:cubicBezTo>
                    <a:cubicBezTo>
                      <a:pt x="648335" y="583418"/>
                      <a:pt x="648335" y="583418"/>
                      <a:pt x="647210" y="583418"/>
                    </a:cubicBezTo>
                    <a:lnTo>
                      <a:pt x="590930" y="640859"/>
                    </a:lnTo>
                    <a:cubicBezTo>
                      <a:pt x="590930" y="640859"/>
                      <a:pt x="590930" y="640859"/>
                      <a:pt x="589805" y="641985"/>
                    </a:cubicBezTo>
                    <a:cubicBezTo>
                      <a:pt x="589805" y="641985"/>
                      <a:pt x="589805" y="641985"/>
                      <a:pt x="0" y="58567"/>
                    </a:cubicBezTo>
                    <a:cubicBezTo>
                      <a:pt x="13507" y="52936"/>
                      <a:pt x="27014" y="47304"/>
                      <a:pt x="41647" y="41673"/>
                    </a:cubicBezTo>
                    <a:cubicBezTo>
                      <a:pt x="47274" y="27031"/>
                      <a:pt x="52902" y="13516"/>
                      <a:pt x="585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7" name="任意多边形 8">
                <a:extLst>
                  <a:ext uri="{FF2B5EF4-FFF2-40B4-BE49-F238E27FC236}">
                    <a16:creationId xmlns:a16="http://schemas.microsoft.com/office/drawing/2014/main" id="{6CB1BCAB-B162-4742-A165-AEA6645534AB}"/>
                  </a:ext>
                </a:extLst>
              </p:cNvPr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2609" y="2045"/>
                <a:ext cx="23" cy="23"/>
              </a:xfrm>
              <a:custGeom>
                <a:avLst/>
                <a:gdLst>
                  <a:gd name="T0" fmla="*/ 77 w 82"/>
                  <a:gd name="T1" fmla="*/ 27 h 83"/>
                  <a:gd name="T2" fmla="*/ 80 w 82"/>
                  <a:gd name="T3" fmla="*/ 23 h 83"/>
                  <a:gd name="T4" fmla="*/ 77 w 82"/>
                  <a:gd name="T5" fmla="*/ 7 h 83"/>
                  <a:gd name="T6" fmla="*/ 75 w 82"/>
                  <a:gd name="T7" fmla="*/ 6 h 83"/>
                  <a:gd name="T8" fmla="*/ 55 w 82"/>
                  <a:gd name="T9" fmla="*/ 6 h 83"/>
                  <a:gd name="T10" fmla="*/ 5 w 82"/>
                  <a:gd name="T11" fmla="*/ 57 h 83"/>
                  <a:gd name="T12" fmla="*/ 5 w 82"/>
                  <a:gd name="T13" fmla="*/ 77 h 83"/>
                  <a:gd name="T14" fmla="*/ 7 w 82"/>
                  <a:gd name="T15" fmla="*/ 78 h 83"/>
                  <a:gd name="T16" fmla="*/ 22 w 82"/>
                  <a:gd name="T17" fmla="*/ 81 h 83"/>
                  <a:gd name="T18" fmla="*/ 27 w 82"/>
                  <a:gd name="T19" fmla="*/ 78 h 83"/>
                  <a:gd name="T20" fmla="*/ 77 w 82"/>
                  <a:gd name="T21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3">
                    <a:moveTo>
                      <a:pt x="77" y="27"/>
                    </a:moveTo>
                    <a:cubicBezTo>
                      <a:pt x="78" y="26"/>
                      <a:pt x="79" y="25"/>
                      <a:pt x="80" y="23"/>
                    </a:cubicBezTo>
                    <a:cubicBezTo>
                      <a:pt x="82" y="18"/>
                      <a:pt x="81" y="12"/>
                      <a:pt x="77" y="7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0" y="0"/>
                      <a:pt x="61" y="1"/>
                      <a:pt x="55" y="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0" y="71"/>
                      <a:pt x="5" y="77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1" y="82"/>
                      <a:pt x="17" y="83"/>
                      <a:pt x="22" y="81"/>
                    </a:cubicBezTo>
                    <a:cubicBezTo>
                      <a:pt x="24" y="80"/>
                      <a:pt x="25" y="79"/>
                      <a:pt x="27" y="78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2" name="任意多边形 9">
                <a:extLst>
                  <a:ext uri="{FF2B5EF4-FFF2-40B4-BE49-F238E27FC236}">
                    <a16:creationId xmlns:a16="http://schemas.microsoft.com/office/drawing/2014/main" id="{705C810C-A053-4B17-BA14-C81F60270FAF}"/>
                  </a:ext>
                </a:extLst>
              </p:cNvPr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2603" y="2039"/>
                <a:ext cx="23" cy="23"/>
              </a:xfrm>
              <a:custGeom>
                <a:avLst/>
                <a:gdLst>
                  <a:gd name="T0" fmla="*/ 76 w 82"/>
                  <a:gd name="T1" fmla="*/ 6 h 82"/>
                  <a:gd name="T2" fmla="*/ 75 w 82"/>
                  <a:gd name="T3" fmla="*/ 5 h 82"/>
                  <a:gd name="T4" fmla="*/ 62 w 82"/>
                  <a:gd name="T5" fmla="*/ 1 h 82"/>
                  <a:gd name="T6" fmla="*/ 58 w 82"/>
                  <a:gd name="T7" fmla="*/ 8 h 82"/>
                  <a:gd name="T8" fmla="*/ 8 w 82"/>
                  <a:gd name="T9" fmla="*/ 58 h 82"/>
                  <a:gd name="T10" fmla="*/ 1 w 82"/>
                  <a:gd name="T11" fmla="*/ 62 h 82"/>
                  <a:gd name="T12" fmla="*/ 5 w 82"/>
                  <a:gd name="T13" fmla="*/ 75 h 82"/>
                  <a:gd name="T14" fmla="*/ 6 w 82"/>
                  <a:gd name="T15" fmla="*/ 77 h 82"/>
                  <a:gd name="T16" fmla="*/ 26 w 82"/>
                  <a:gd name="T17" fmla="*/ 77 h 82"/>
                  <a:gd name="T18" fmla="*/ 76 w 82"/>
                  <a:gd name="T19" fmla="*/ 26 h 82"/>
                  <a:gd name="T20" fmla="*/ 76 w 82"/>
                  <a:gd name="T21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6" y="6"/>
                    </a:moveTo>
                    <a:cubicBezTo>
                      <a:pt x="75" y="5"/>
                      <a:pt x="75" y="5"/>
                      <a:pt x="75" y="5"/>
                    </a:cubicBezTo>
                    <a:cubicBezTo>
                      <a:pt x="71" y="1"/>
                      <a:pt x="66" y="0"/>
                      <a:pt x="62" y="1"/>
                    </a:cubicBezTo>
                    <a:cubicBezTo>
                      <a:pt x="61" y="4"/>
                      <a:pt x="60" y="6"/>
                      <a:pt x="58" y="8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6" y="60"/>
                      <a:pt x="3" y="62"/>
                      <a:pt x="1" y="62"/>
                    </a:cubicBezTo>
                    <a:cubicBezTo>
                      <a:pt x="0" y="67"/>
                      <a:pt x="1" y="72"/>
                      <a:pt x="5" y="75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2" y="82"/>
                      <a:pt x="21" y="82"/>
                      <a:pt x="26" y="77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82" y="21"/>
                      <a:pt x="82" y="12"/>
                      <a:pt x="7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任意多边形 10">
                <a:extLst>
                  <a:ext uri="{FF2B5EF4-FFF2-40B4-BE49-F238E27FC236}">
                    <a16:creationId xmlns:a16="http://schemas.microsoft.com/office/drawing/2014/main" id="{8AD0F44F-DC8F-4B86-93BF-68E387E5ED91}"/>
                  </a:ext>
                </a:extLst>
              </p:cNvPr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2598" y="2034"/>
                <a:ext cx="23" cy="23"/>
              </a:xfrm>
              <a:custGeom>
                <a:avLst/>
                <a:gdLst>
                  <a:gd name="T0" fmla="*/ 77 w 82"/>
                  <a:gd name="T1" fmla="*/ 27 h 82"/>
                  <a:gd name="T2" fmla="*/ 81 w 82"/>
                  <a:gd name="T3" fmla="*/ 20 h 82"/>
                  <a:gd name="T4" fmla="*/ 77 w 82"/>
                  <a:gd name="T5" fmla="*/ 7 h 82"/>
                  <a:gd name="T6" fmla="*/ 75 w 82"/>
                  <a:gd name="T7" fmla="*/ 5 h 82"/>
                  <a:gd name="T8" fmla="*/ 55 w 82"/>
                  <a:gd name="T9" fmla="*/ 6 h 82"/>
                  <a:gd name="T10" fmla="*/ 5 w 82"/>
                  <a:gd name="T11" fmla="*/ 56 h 82"/>
                  <a:gd name="T12" fmla="*/ 5 w 82"/>
                  <a:gd name="T13" fmla="*/ 76 h 82"/>
                  <a:gd name="T14" fmla="*/ 7 w 82"/>
                  <a:gd name="T15" fmla="*/ 78 h 82"/>
                  <a:gd name="T16" fmla="*/ 20 w 82"/>
                  <a:gd name="T17" fmla="*/ 81 h 82"/>
                  <a:gd name="T18" fmla="*/ 27 w 82"/>
                  <a:gd name="T19" fmla="*/ 77 h 82"/>
                  <a:gd name="T20" fmla="*/ 77 w 82"/>
                  <a:gd name="T21" fmla="*/ 2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7" y="27"/>
                    </a:moveTo>
                    <a:cubicBezTo>
                      <a:pt x="79" y="25"/>
                      <a:pt x="80" y="23"/>
                      <a:pt x="81" y="20"/>
                    </a:cubicBezTo>
                    <a:cubicBezTo>
                      <a:pt x="82" y="15"/>
                      <a:pt x="80" y="11"/>
                      <a:pt x="77" y="7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0" y="0"/>
                      <a:pt x="61" y="0"/>
                      <a:pt x="55" y="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0" y="62"/>
                      <a:pt x="0" y="71"/>
                      <a:pt x="5" y="76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0" y="81"/>
                      <a:pt x="15" y="82"/>
                      <a:pt x="20" y="81"/>
                    </a:cubicBezTo>
                    <a:cubicBezTo>
                      <a:pt x="22" y="81"/>
                      <a:pt x="25" y="79"/>
                      <a:pt x="27" y="77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任意多边形 11">
                <a:extLst>
                  <a:ext uri="{FF2B5EF4-FFF2-40B4-BE49-F238E27FC236}">
                    <a16:creationId xmlns:a16="http://schemas.microsoft.com/office/drawing/2014/main" id="{0F5EDC2E-A137-4EC8-A201-F6C7DD35F947}"/>
                  </a:ext>
                </a:extLst>
              </p:cNvPr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2592" y="2028"/>
                <a:ext cx="23" cy="23"/>
              </a:xfrm>
              <a:custGeom>
                <a:avLst/>
                <a:gdLst>
                  <a:gd name="T0" fmla="*/ 77 w 83"/>
                  <a:gd name="T1" fmla="*/ 7 h 83"/>
                  <a:gd name="T2" fmla="*/ 76 w 83"/>
                  <a:gd name="T3" fmla="*/ 5 h 83"/>
                  <a:gd name="T4" fmla="*/ 57 w 83"/>
                  <a:gd name="T5" fmla="*/ 5 h 83"/>
                  <a:gd name="T6" fmla="*/ 56 w 83"/>
                  <a:gd name="T7" fmla="*/ 5 h 83"/>
                  <a:gd name="T8" fmla="*/ 6 w 83"/>
                  <a:gd name="T9" fmla="*/ 56 h 83"/>
                  <a:gd name="T10" fmla="*/ 5 w 83"/>
                  <a:gd name="T11" fmla="*/ 57 h 83"/>
                  <a:gd name="T12" fmla="*/ 6 w 83"/>
                  <a:gd name="T13" fmla="*/ 76 h 83"/>
                  <a:gd name="T14" fmla="*/ 7 w 83"/>
                  <a:gd name="T15" fmla="*/ 77 h 83"/>
                  <a:gd name="T16" fmla="*/ 27 w 83"/>
                  <a:gd name="T17" fmla="*/ 77 h 83"/>
                  <a:gd name="T18" fmla="*/ 77 w 83"/>
                  <a:gd name="T19" fmla="*/ 27 h 83"/>
                  <a:gd name="T20" fmla="*/ 77 w 83"/>
                  <a:gd name="T21" fmla="*/ 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3">
                    <a:moveTo>
                      <a:pt x="77" y="7"/>
                    </a:moveTo>
                    <a:cubicBezTo>
                      <a:pt x="76" y="5"/>
                      <a:pt x="76" y="5"/>
                      <a:pt x="76" y="5"/>
                    </a:cubicBezTo>
                    <a:cubicBezTo>
                      <a:pt x="70" y="0"/>
                      <a:pt x="62" y="0"/>
                      <a:pt x="57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1" y="71"/>
                      <a:pt x="6" y="76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13" y="83"/>
                      <a:pt x="22" y="83"/>
                      <a:pt x="27" y="7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83" y="21"/>
                      <a:pt x="83" y="12"/>
                      <a:pt x="7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任意多边形 12">
                <a:extLst>
                  <a:ext uri="{FF2B5EF4-FFF2-40B4-BE49-F238E27FC236}">
                    <a16:creationId xmlns:a16="http://schemas.microsoft.com/office/drawing/2014/main" id="{93AC0AEC-C359-4AED-B71E-AEFC491B0314}"/>
                  </a:ext>
                </a:extLst>
              </p:cNvPr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2362" y="1829"/>
                <a:ext cx="95" cy="99"/>
              </a:xfrm>
              <a:custGeom>
                <a:avLst/>
                <a:gdLst>
                  <a:gd name="T0" fmla="*/ 222 w 341"/>
                  <a:gd name="T1" fmla="*/ 117 h 354"/>
                  <a:gd name="T2" fmla="*/ 27 w 341"/>
                  <a:gd name="T3" fmla="*/ 120 h 354"/>
                  <a:gd name="T4" fmla="*/ 304 w 341"/>
                  <a:gd name="T5" fmla="*/ 250 h 354"/>
                  <a:gd name="T6" fmla="*/ 341 w 341"/>
                  <a:gd name="T7" fmla="*/ 235 h 354"/>
                  <a:gd name="T8" fmla="*/ 222 w 341"/>
                  <a:gd name="T9" fmla="*/ 11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1" h="354">
                    <a:moveTo>
                      <a:pt x="222" y="117"/>
                    </a:moveTo>
                    <a:cubicBezTo>
                      <a:pt x="96" y="0"/>
                      <a:pt x="56" y="8"/>
                      <a:pt x="27" y="120"/>
                    </a:cubicBezTo>
                    <a:cubicBezTo>
                      <a:pt x="0" y="220"/>
                      <a:pt x="38" y="354"/>
                      <a:pt x="304" y="250"/>
                    </a:cubicBezTo>
                    <a:cubicBezTo>
                      <a:pt x="316" y="245"/>
                      <a:pt x="328" y="240"/>
                      <a:pt x="341" y="235"/>
                    </a:cubicBezTo>
                    <a:cubicBezTo>
                      <a:pt x="293" y="188"/>
                      <a:pt x="253" y="149"/>
                      <a:pt x="222" y="1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任意多边形 13">
                <a:extLst>
                  <a:ext uri="{FF2B5EF4-FFF2-40B4-BE49-F238E27FC236}">
                    <a16:creationId xmlns:a16="http://schemas.microsoft.com/office/drawing/2014/main" id="{5D03341C-2E8C-4B06-96F9-8918D4E177D2}"/>
                  </a:ext>
                </a:extLst>
              </p:cNvPr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2390" y="1800"/>
                <a:ext cx="99" cy="95"/>
              </a:xfrm>
              <a:custGeom>
                <a:avLst/>
                <a:gdLst>
                  <a:gd name="T0" fmla="*/ 240 w 356"/>
                  <a:gd name="T1" fmla="*/ 341 h 341"/>
                  <a:gd name="T2" fmla="*/ 255 w 356"/>
                  <a:gd name="T3" fmla="*/ 304 h 341"/>
                  <a:gd name="T4" fmla="*/ 122 w 356"/>
                  <a:gd name="T5" fmla="*/ 27 h 341"/>
                  <a:gd name="T6" fmla="*/ 121 w 356"/>
                  <a:gd name="T7" fmla="*/ 223 h 341"/>
                  <a:gd name="T8" fmla="*/ 240 w 356"/>
                  <a:gd name="T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41">
                    <a:moveTo>
                      <a:pt x="240" y="341"/>
                    </a:moveTo>
                    <a:cubicBezTo>
                      <a:pt x="245" y="328"/>
                      <a:pt x="250" y="316"/>
                      <a:pt x="255" y="304"/>
                    </a:cubicBezTo>
                    <a:cubicBezTo>
                      <a:pt x="356" y="36"/>
                      <a:pt x="222" y="0"/>
                      <a:pt x="122" y="27"/>
                    </a:cubicBezTo>
                    <a:cubicBezTo>
                      <a:pt x="10" y="59"/>
                      <a:pt x="0" y="94"/>
                      <a:pt x="121" y="223"/>
                    </a:cubicBezTo>
                    <a:cubicBezTo>
                      <a:pt x="152" y="255"/>
                      <a:pt x="192" y="294"/>
                      <a:pt x="240" y="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51A04560-C77A-4017-9848-C5EDB1880F3F}"/>
              </a:ext>
            </a:extLst>
          </p:cNvPr>
          <p:cNvGrpSpPr/>
          <p:nvPr/>
        </p:nvGrpSpPr>
        <p:grpSpPr>
          <a:xfrm>
            <a:off x="1357268" y="4424359"/>
            <a:ext cx="1660951" cy="462915"/>
            <a:chOff x="1580638" y="4110259"/>
            <a:chExt cx="1660951" cy="462915"/>
          </a:xfrm>
        </p:grpSpPr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DF706194-42EE-439A-A20B-092C2D7CCCAC}"/>
                </a:ext>
              </a:extLst>
            </p:cNvPr>
            <p:cNvSpPr txBox="1"/>
            <p:nvPr>
              <p:custDataLst>
                <p:tags r:id="rId26"/>
              </p:custDataLst>
            </p:nvPr>
          </p:nvSpPr>
          <p:spPr>
            <a:xfrm>
              <a:off x="1656839" y="4110259"/>
              <a:ext cx="1584750" cy="462915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marL="0" indent="0" algn="ctr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lang="zh-CN" altLang="en-US" sz="2000" b="1" spc="300" dirty="0">
                  <a:solidFill>
                    <a:srgbClr val="00394C"/>
                  </a:solidFill>
                  <a:uFillTx/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古文机译</a:t>
              </a:r>
            </a:p>
          </p:txBody>
        </p:sp>
        <p:grpSp>
          <p:nvGrpSpPr>
            <p:cNvPr id="109" name="组合 108">
              <a:extLst>
                <a:ext uri="{FF2B5EF4-FFF2-40B4-BE49-F238E27FC236}">
                  <a16:creationId xmlns:a16="http://schemas.microsoft.com/office/drawing/2014/main" id="{4B3CD32C-F0B3-45F1-A50B-EF8EB9F589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80638" y="4286154"/>
              <a:ext cx="183083" cy="183083"/>
              <a:chOff x="2131" y="1554"/>
              <a:chExt cx="1116" cy="1116"/>
            </a:xfrm>
            <a:solidFill>
              <a:srgbClr val="00394C"/>
            </a:solidFill>
          </p:grpSpPr>
          <p:sp>
            <p:nvSpPr>
              <p:cNvPr id="110" name="椭圆 109">
                <a:extLst>
                  <a:ext uri="{FF2B5EF4-FFF2-40B4-BE49-F238E27FC236}">
                    <a16:creationId xmlns:a16="http://schemas.microsoft.com/office/drawing/2014/main" id="{9FB54E93-8920-4BBB-9F30-A9B0E84E0A6B}"/>
                  </a:ext>
                </a:extLst>
              </p:cNvPr>
              <p:cNvSpPr/>
              <p:nvPr>
                <p:custDataLst>
                  <p:tags r:id="rId27"/>
                </p:custDataLst>
              </p:nvPr>
            </p:nvSpPr>
            <p:spPr>
              <a:xfrm>
                <a:off x="2131" y="1554"/>
                <a:ext cx="1117" cy="1117"/>
              </a:xfrm>
              <a:prstGeom prst="ellipse">
                <a:avLst/>
              </a:prstGeom>
              <a:grpFill/>
              <a:ln w="38100">
                <a:gradFill flip="none" rotWithShape="1">
                  <a:gsLst>
                    <a:gs pos="79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椭圆 110">
                <a:extLst>
                  <a:ext uri="{FF2B5EF4-FFF2-40B4-BE49-F238E27FC236}">
                    <a16:creationId xmlns:a16="http://schemas.microsoft.com/office/drawing/2014/main" id="{1C7767C6-C1EA-4085-A31D-BA1B4006C32A}"/>
                  </a:ext>
                </a:extLst>
              </p:cNvPr>
              <p:cNvSpPr/>
              <p:nvPr>
                <p:custDataLst>
                  <p:tags r:id="rId28"/>
                </p:custDataLst>
              </p:nvPr>
            </p:nvSpPr>
            <p:spPr>
              <a:xfrm>
                <a:off x="2941" y="1588"/>
                <a:ext cx="134" cy="1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2" name="椭圆 111">
                <a:extLst>
                  <a:ext uri="{FF2B5EF4-FFF2-40B4-BE49-F238E27FC236}">
                    <a16:creationId xmlns:a16="http://schemas.microsoft.com/office/drawing/2014/main" id="{8E0E2A3B-A34E-4FAE-B800-52E162E90E19}"/>
                  </a:ext>
                </a:extLst>
              </p:cNvPr>
              <p:cNvSpPr/>
              <p:nvPr>
                <p:custDataLst>
                  <p:tags r:id="rId29"/>
                </p:custDataLst>
              </p:nvPr>
            </p:nvSpPr>
            <p:spPr>
              <a:xfrm>
                <a:off x="2938" y="2502"/>
                <a:ext cx="134" cy="134"/>
              </a:xfrm>
              <a:prstGeom prst="ellipse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113" name="图片 112">
                <a:extLst>
                  <a:ext uri="{FF2B5EF4-FFF2-40B4-BE49-F238E27FC236}">
                    <a16:creationId xmlns:a16="http://schemas.microsoft.com/office/drawing/2014/main" id="{3E493FAB-B32C-4B46-B6E8-3305DC7C3362}"/>
                  </a:ext>
                </a:extLst>
              </p:cNvPr>
              <p:cNvPicPr>
                <a:picLocks noChangeAspect="1"/>
              </p:cNvPicPr>
              <p:nvPr>
                <p:custDataLst>
                  <p:tags r:id="rId30"/>
                </p:custDataLst>
              </p:nvPr>
            </p:nvPicPr>
            <p:blipFill>
              <a:blip r:embed="rId55"/>
              <a:stretch>
                <a:fillRect/>
              </a:stretch>
            </p:blipFill>
            <p:spPr>
              <a:xfrm>
                <a:off x="2364" y="1797"/>
                <a:ext cx="641" cy="609"/>
              </a:xfrm>
              <a:prstGeom prst="rect">
                <a:avLst/>
              </a:prstGeom>
              <a:grpFill/>
            </p:spPr>
          </p:pic>
          <p:sp>
            <p:nvSpPr>
              <p:cNvPr id="114" name="椭圆 113">
                <a:extLst>
                  <a:ext uri="{FF2B5EF4-FFF2-40B4-BE49-F238E27FC236}">
                    <a16:creationId xmlns:a16="http://schemas.microsoft.com/office/drawing/2014/main" id="{E497D2D7-7927-4767-822F-335B8E22A341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2645" y="2078"/>
                <a:ext cx="46" cy="46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5" name="任意多边形: 形状 150">
                <a:extLst>
                  <a:ext uri="{FF2B5EF4-FFF2-40B4-BE49-F238E27FC236}">
                    <a16:creationId xmlns:a16="http://schemas.microsoft.com/office/drawing/2014/main" id="{F3CCDF90-C68C-4918-A38A-7CFCF27C7BF6}"/>
                  </a:ext>
                </a:extLst>
              </p:cNvPr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2447" y="1885"/>
                <a:ext cx="224" cy="221"/>
              </a:xfrm>
              <a:custGeom>
                <a:avLst/>
                <a:gdLst>
                  <a:gd name="connsiteX0" fmla="*/ 744147 w 902970"/>
                  <a:gd name="connsiteY0" fmla="*/ 671195 h 892810"/>
                  <a:gd name="connsiteX1" fmla="*/ 745273 w 902970"/>
                  <a:gd name="connsiteY1" fmla="*/ 671195 h 892810"/>
                  <a:gd name="connsiteX2" fmla="*/ 902970 w 902970"/>
                  <a:gd name="connsiteY2" fmla="*/ 892810 h 892810"/>
                  <a:gd name="connsiteX3" fmla="*/ 679942 w 902970"/>
                  <a:gd name="connsiteY3" fmla="*/ 737567 h 892810"/>
                  <a:gd name="connsiteX4" fmla="*/ 678815 w 902970"/>
                  <a:gd name="connsiteY4" fmla="*/ 736442 h 892810"/>
                  <a:gd name="connsiteX5" fmla="*/ 684447 w 902970"/>
                  <a:gd name="connsiteY5" fmla="*/ 733067 h 892810"/>
                  <a:gd name="connsiteX6" fmla="*/ 740768 w 902970"/>
                  <a:gd name="connsiteY6" fmla="*/ 675695 h 892810"/>
                  <a:gd name="connsiteX7" fmla="*/ 744147 w 902970"/>
                  <a:gd name="connsiteY7" fmla="*/ 671195 h 892810"/>
                  <a:gd name="connsiteX8" fmla="*/ 58530 w 902970"/>
                  <a:gd name="connsiteY8" fmla="*/ 0 h 892810"/>
                  <a:gd name="connsiteX9" fmla="*/ 648335 w 902970"/>
                  <a:gd name="connsiteY9" fmla="*/ 583418 h 892810"/>
                  <a:gd name="connsiteX10" fmla="*/ 647210 w 902970"/>
                  <a:gd name="connsiteY10" fmla="*/ 583418 h 892810"/>
                  <a:gd name="connsiteX11" fmla="*/ 590930 w 902970"/>
                  <a:gd name="connsiteY11" fmla="*/ 640859 h 892810"/>
                  <a:gd name="connsiteX12" fmla="*/ 589805 w 902970"/>
                  <a:gd name="connsiteY12" fmla="*/ 641985 h 892810"/>
                  <a:gd name="connsiteX13" fmla="*/ 0 w 902970"/>
                  <a:gd name="connsiteY13" fmla="*/ 58567 h 892810"/>
                  <a:gd name="connsiteX14" fmla="*/ 41647 w 902970"/>
                  <a:gd name="connsiteY14" fmla="*/ 41673 h 892810"/>
                  <a:gd name="connsiteX15" fmla="*/ 58530 w 902970"/>
                  <a:gd name="connsiteY15" fmla="*/ 0 h 8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02970" h="892810">
                    <a:moveTo>
                      <a:pt x="744147" y="671195"/>
                    </a:moveTo>
                    <a:cubicBezTo>
                      <a:pt x="744147" y="671195"/>
                      <a:pt x="745273" y="671195"/>
                      <a:pt x="745273" y="671195"/>
                    </a:cubicBezTo>
                    <a:cubicBezTo>
                      <a:pt x="745273" y="671195"/>
                      <a:pt x="745273" y="671195"/>
                      <a:pt x="902970" y="892810"/>
                    </a:cubicBezTo>
                    <a:lnTo>
                      <a:pt x="679942" y="737567"/>
                    </a:lnTo>
                    <a:cubicBezTo>
                      <a:pt x="679942" y="737567"/>
                      <a:pt x="679942" y="736442"/>
                      <a:pt x="678815" y="736442"/>
                    </a:cubicBezTo>
                    <a:cubicBezTo>
                      <a:pt x="681068" y="735317"/>
                      <a:pt x="682194" y="734192"/>
                      <a:pt x="684447" y="733067"/>
                    </a:cubicBezTo>
                    <a:cubicBezTo>
                      <a:pt x="684447" y="733067"/>
                      <a:pt x="684447" y="733067"/>
                      <a:pt x="740768" y="675695"/>
                    </a:cubicBezTo>
                    <a:cubicBezTo>
                      <a:pt x="741894" y="674570"/>
                      <a:pt x="743020" y="673445"/>
                      <a:pt x="744147" y="671195"/>
                    </a:cubicBezTo>
                    <a:close/>
                    <a:moveTo>
                      <a:pt x="58530" y="0"/>
                    </a:moveTo>
                    <a:cubicBezTo>
                      <a:pt x="58530" y="0"/>
                      <a:pt x="58530" y="0"/>
                      <a:pt x="648335" y="583418"/>
                    </a:cubicBezTo>
                    <a:cubicBezTo>
                      <a:pt x="648335" y="583418"/>
                      <a:pt x="648335" y="583418"/>
                      <a:pt x="647210" y="583418"/>
                    </a:cubicBezTo>
                    <a:lnTo>
                      <a:pt x="590930" y="640859"/>
                    </a:lnTo>
                    <a:cubicBezTo>
                      <a:pt x="590930" y="640859"/>
                      <a:pt x="590930" y="640859"/>
                      <a:pt x="589805" y="641985"/>
                    </a:cubicBezTo>
                    <a:cubicBezTo>
                      <a:pt x="589805" y="641985"/>
                      <a:pt x="589805" y="641985"/>
                      <a:pt x="0" y="58567"/>
                    </a:cubicBezTo>
                    <a:cubicBezTo>
                      <a:pt x="13507" y="52936"/>
                      <a:pt x="27014" y="47304"/>
                      <a:pt x="41647" y="41673"/>
                    </a:cubicBezTo>
                    <a:cubicBezTo>
                      <a:pt x="47274" y="27031"/>
                      <a:pt x="52902" y="13516"/>
                      <a:pt x="585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6" name="任意多边形 8">
                <a:extLst>
                  <a:ext uri="{FF2B5EF4-FFF2-40B4-BE49-F238E27FC236}">
                    <a16:creationId xmlns:a16="http://schemas.microsoft.com/office/drawing/2014/main" id="{7BA4D8AE-C58B-4FAF-AE70-2518EE6CE6FA}"/>
                  </a:ext>
                </a:extLst>
              </p:cNvPr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2609" y="2045"/>
                <a:ext cx="23" cy="23"/>
              </a:xfrm>
              <a:custGeom>
                <a:avLst/>
                <a:gdLst>
                  <a:gd name="T0" fmla="*/ 77 w 82"/>
                  <a:gd name="T1" fmla="*/ 27 h 83"/>
                  <a:gd name="T2" fmla="*/ 80 w 82"/>
                  <a:gd name="T3" fmla="*/ 23 h 83"/>
                  <a:gd name="T4" fmla="*/ 77 w 82"/>
                  <a:gd name="T5" fmla="*/ 7 h 83"/>
                  <a:gd name="T6" fmla="*/ 75 w 82"/>
                  <a:gd name="T7" fmla="*/ 6 h 83"/>
                  <a:gd name="T8" fmla="*/ 55 w 82"/>
                  <a:gd name="T9" fmla="*/ 6 h 83"/>
                  <a:gd name="T10" fmla="*/ 5 w 82"/>
                  <a:gd name="T11" fmla="*/ 57 h 83"/>
                  <a:gd name="T12" fmla="*/ 5 w 82"/>
                  <a:gd name="T13" fmla="*/ 77 h 83"/>
                  <a:gd name="T14" fmla="*/ 7 w 82"/>
                  <a:gd name="T15" fmla="*/ 78 h 83"/>
                  <a:gd name="T16" fmla="*/ 22 w 82"/>
                  <a:gd name="T17" fmla="*/ 81 h 83"/>
                  <a:gd name="T18" fmla="*/ 27 w 82"/>
                  <a:gd name="T19" fmla="*/ 78 h 83"/>
                  <a:gd name="T20" fmla="*/ 77 w 82"/>
                  <a:gd name="T21" fmla="*/ 2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3">
                    <a:moveTo>
                      <a:pt x="77" y="27"/>
                    </a:moveTo>
                    <a:cubicBezTo>
                      <a:pt x="78" y="26"/>
                      <a:pt x="79" y="25"/>
                      <a:pt x="80" y="23"/>
                    </a:cubicBezTo>
                    <a:cubicBezTo>
                      <a:pt x="82" y="18"/>
                      <a:pt x="81" y="12"/>
                      <a:pt x="77" y="7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0" y="0"/>
                      <a:pt x="61" y="1"/>
                      <a:pt x="55" y="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0" y="71"/>
                      <a:pt x="5" y="77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1" y="82"/>
                      <a:pt x="17" y="83"/>
                      <a:pt x="22" y="81"/>
                    </a:cubicBezTo>
                    <a:cubicBezTo>
                      <a:pt x="24" y="80"/>
                      <a:pt x="25" y="79"/>
                      <a:pt x="27" y="78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7" name="任意多边形 9">
                <a:extLst>
                  <a:ext uri="{FF2B5EF4-FFF2-40B4-BE49-F238E27FC236}">
                    <a16:creationId xmlns:a16="http://schemas.microsoft.com/office/drawing/2014/main" id="{AE628EEC-E98B-4170-9ED1-36B478195966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2603" y="2039"/>
                <a:ext cx="23" cy="23"/>
              </a:xfrm>
              <a:custGeom>
                <a:avLst/>
                <a:gdLst>
                  <a:gd name="T0" fmla="*/ 76 w 82"/>
                  <a:gd name="T1" fmla="*/ 6 h 82"/>
                  <a:gd name="T2" fmla="*/ 75 w 82"/>
                  <a:gd name="T3" fmla="*/ 5 h 82"/>
                  <a:gd name="T4" fmla="*/ 62 w 82"/>
                  <a:gd name="T5" fmla="*/ 1 h 82"/>
                  <a:gd name="T6" fmla="*/ 58 w 82"/>
                  <a:gd name="T7" fmla="*/ 8 h 82"/>
                  <a:gd name="T8" fmla="*/ 8 w 82"/>
                  <a:gd name="T9" fmla="*/ 58 h 82"/>
                  <a:gd name="T10" fmla="*/ 1 w 82"/>
                  <a:gd name="T11" fmla="*/ 62 h 82"/>
                  <a:gd name="T12" fmla="*/ 5 w 82"/>
                  <a:gd name="T13" fmla="*/ 75 h 82"/>
                  <a:gd name="T14" fmla="*/ 6 w 82"/>
                  <a:gd name="T15" fmla="*/ 77 h 82"/>
                  <a:gd name="T16" fmla="*/ 26 w 82"/>
                  <a:gd name="T17" fmla="*/ 77 h 82"/>
                  <a:gd name="T18" fmla="*/ 76 w 82"/>
                  <a:gd name="T19" fmla="*/ 26 h 82"/>
                  <a:gd name="T20" fmla="*/ 76 w 82"/>
                  <a:gd name="T21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6" y="6"/>
                    </a:moveTo>
                    <a:cubicBezTo>
                      <a:pt x="75" y="5"/>
                      <a:pt x="75" y="5"/>
                      <a:pt x="75" y="5"/>
                    </a:cubicBezTo>
                    <a:cubicBezTo>
                      <a:pt x="71" y="1"/>
                      <a:pt x="66" y="0"/>
                      <a:pt x="62" y="1"/>
                    </a:cubicBezTo>
                    <a:cubicBezTo>
                      <a:pt x="61" y="4"/>
                      <a:pt x="60" y="6"/>
                      <a:pt x="58" y="8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6" y="60"/>
                      <a:pt x="3" y="62"/>
                      <a:pt x="1" y="62"/>
                    </a:cubicBezTo>
                    <a:cubicBezTo>
                      <a:pt x="0" y="67"/>
                      <a:pt x="1" y="72"/>
                      <a:pt x="5" y="75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2" y="82"/>
                      <a:pt x="21" y="82"/>
                      <a:pt x="26" y="77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82" y="21"/>
                      <a:pt x="82" y="12"/>
                      <a:pt x="7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8" name="任意多边形 10">
                <a:extLst>
                  <a:ext uri="{FF2B5EF4-FFF2-40B4-BE49-F238E27FC236}">
                    <a16:creationId xmlns:a16="http://schemas.microsoft.com/office/drawing/2014/main" id="{70710058-900E-42B3-87FA-0D35B87AA887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2598" y="2034"/>
                <a:ext cx="23" cy="23"/>
              </a:xfrm>
              <a:custGeom>
                <a:avLst/>
                <a:gdLst>
                  <a:gd name="T0" fmla="*/ 77 w 82"/>
                  <a:gd name="T1" fmla="*/ 27 h 82"/>
                  <a:gd name="T2" fmla="*/ 81 w 82"/>
                  <a:gd name="T3" fmla="*/ 20 h 82"/>
                  <a:gd name="T4" fmla="*/ 77 w 82"/>
                  <a:gd name="T5" fmla="*/ 7 h 82"/>
                  <a:gd name="T6" fmla="*/ 75 w 82"/>
                  <a:gd name="T7" fmla="*/ 5 h 82"/>
                  <a:gd name="T8" fmla="*/ 55 w 82"/>
                  <a:gd name="T9" fmla="*/ 6 h 82"/>
                  <a:gd name="T10" fmla="*/ 5 w 82"/>
                  <a:gd name="T11" fmla="*/ 56 h 82"/>
                  <a:gd name="T12" fmla="*/ 5 w 82"/>
                  <a:gd name="T13" fmla="*/ 76 h 82"/>
                  <a:gd name="T14" fmla="*/ 7 w 82"/>
                  <a:gd name="T15" fmla="*/ 78 h 82"/>
                  <a:gd name="T16" fmla="*/ 20 w 82"/>
                  <a:gd name="T17" fmla="*/ 81 h 82"/>
                  <a:gd name="T18" fmla="*/ 27 w 82"/>
                  <a:gd name="T19" fmla="*/ 77 h 82"/>
                  <a:gd name="T20" fmla="*/ 77 w 82"/>
                  <a:gd name="T21" fmla="*/ 2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82">
                    <a:moveTo>
                      <a:pt x="77" y="27"/>
                    </a:moveTo>
                    <a:cubicBezTo>
                      <a:pt x="79" y="25"/>
                      <a:pt x="80" y="23"/>
                      <a:pt x="81" y="20"/>
                    </a:cubicBezTo>
                    <a:cubicBezTo>
                      <a:pt x="82" y="15"/>
                      <a:pt x="80" y="11"/>
                      <a:pt x="77" y="7"/>
                    </a:cubicBezTo>
                    <a:cubicBezTo>
                      <a:pt x="75" y="5"/>
                      <a:pt x="75" y="5"/>
                      <a:pt x="75" y="5"/>
                    </a:cubicBezTo>
                    <a:cubicBezTo>
                      <a:pt x="70" y="0"/>
                      <a:pt x="61" y="0"/>
                      <a:pt x="55" y="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0" y="62"/>
                      <a:pt x="0" y="71"/>
                      <a:pt x="5" y="76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10" y="81"/>
                      <a:pt x="15" y="82"/>
                      <a:pt x="20" y="81"/>
                    </a:cubicBezTo>
                    <a:cubicBezTo>
                      <a:pt x="22" y="81"/>
                      <a:pt x="25" y="79"/>
                      <a:pt x="27" y="77"/>
                    </a:cubicBezTo>
                    <a:lnTo>
                      <a:pt x="77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9" name="任意多边形 11">
                <a:extLst>
                  <a:ext uri="{FF2B5EF4-FFF2-40B4-BE49-F238E27FC236}">
                    <a16:creationId xmlns:a16="http://schemas.microsoft.com/office/drawing/2014/main" id="{3864F703-B3F6-4FF3-9D4A-C2AEB8B461F3}"/>
                  </a:ext>
                </a:extLst>
              </p:cNvPr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2592" y="2028"/>
                <a:ext cx="23" cy="23"/>
              </a:xfrm>
              <a:custGeom>
                <a:avLst/>
                <a:gdLst>
                  <a:gd name="T0" fmla="*/ 77 w 83"/>
                  <a:gd name="T1" fmla="*/ 7 h 83"/>
                  <a:gd name="T2" fmla="*/ 76 w 83"/>
                  <a:gd name="T3" fmla="*/ 5 h 83"/>
                  <a:gd name="T4" fmla="*/ 57 w 83"/>
                  <a:gd name="T5" fmla="*/ 5 h 83"/>
                  <a:gd name="T6" fmla="*/ 56 w 83"/>
                  <a:gd name="T7" fmla="*/ 5 h 83"/>
                  <a:gd name="T8" fmla="*/ 6 w 83"/>
                  <a:gd name="T9" fmla="*/ 56 h 83"/>
                  <a:gd name="T10" fmla="*/ 5 w 83"/>
                  <a:gd name="T11" fmla="*/ 57 h 83"/>
                  <a:gd name="T12" fmla="*/ 6 w 83"/>
                  <a:gd name="T13" fmla="*/ 76 h 83"/>
                  <a:gd name="T14" fmla="*/ 7 w 83"/>
                  <a:gd name="T15" fmla="*/ 77 h 83"/>
                  <a:gd name="T16" fmla="*/ 27 w 83"/>
                  <a:gd name="T17" fmla="*/ 77 h 83"/>
                  <a:gd name="T18" fmla="*/ 77 w 83"/>
                  <a:gd name="T19" fmla="*/ 27 h 83"/>
                  <a:gd name="T20" fmla="*/ 77 w 83"/>
                  <a:gd name="T21" fmla="*/ 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3" h="83">
                    <a:moveTo>
                      <a:pt x="77" y="7"/>
                    </a:moveTo>
                    <a:cubicBezTo>
                      <a:pt x="76" y="5"/>
                      <a:pt x="76" y="5"/>
                      <a:pt x="76" y="5"/>
                    </a:cubicBezTo>
                    <a:cubicBezTo>
                      <a:pt x="70" y="0"/>
                      <a:pt x="62" y="0"/>
                      <a:pt x="57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0" y="62"/>
                      <a:pt x="1" y="71"/>
                      <a:pt x="6" y="76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13" y="83"/>
                      <a:pt x="22" y="83"/>
                      <a:pt x="27" y="77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83" y="21"/>
                      <a:pt x="83" y="12"/>
                      <a:pt x="7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0" name="任意多边形 12">
                <a:extLst>
                  <a:ext uri="{FF2B5EF4-FFF2-40B4-BE49-F238E27FC236}">
                    <a16:creationId xmlns:a16="http://schemas.microsoft.com/office/drawing/2014/main" id="{C6F33FD6-8EF8-45B3-98BF-2FF3FB56386B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2362" y="1829"/>
                <a:ext cx="95" cy="99"/>
              </a:xfrm>
              <a:custGeom>
                <a:avLst/>
                <a:gdLst>
                  <a:gd name="T0" fmla="*/ 222 w 341"/>
                  <a:gd name="T1" fmla="*/ 117 h 354"/>
                  <a:gd name="T2" fmla="*/ 27 w 341"/>
                  <a:gd name="T3" fmla="*/ 120 h 354"/>
                  <a:gd name="T4" fmla="*/ 304 w 341"/>
                  <a:gd name="T5" fmla="*/ 250 h 354"/>
                  <a:gd name="T6" fmla="*/ 341 w 341"/>
                  <a:gd name="T7" fmla="*/ 235 h 354"/>
                  <a:gd name="T8" fmla="*/ 222 w 341"/>
                  <a:gd name="T9" fmla="*/ 117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1" h="354">
                    <a:moveTo>
                      <a:pt x="222" y="117"/>
                    </a:moveTo>
                    <a:cubicBezTo>
                      <a:pt x="96" y="0"/>
                      <a:pt x="56" y="8"/>
                      <a:pt x="27" y="120"/>
                    </a:cubicBezTo>
                    <a:cubicBezTo>
                      <a:pt x="0" y="220"/>
                      <a:pt x="38" y="354"/>
                      <a:pt x="304" y="250"/>
                    </a:cubicBezTo>
                    <a:cubicBezTo>
                      <a:pt x="316" y="245"/>
                      <a:pt x="328" y="240"/>
                      <a:pt x="341" y="235"/>
                    </a:cubicBezTo>
                    <a:cubicBezTo>
                      <a:pt x="293" y="188"/>
                      <a:pt x="253" y="149"/>
                      <a:pt x="222" y="1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21" name="任意多边形 13">
                <a:extLst>
                  <a:ext uri="{FF2B5EF4-FFF2-40B4-BE49-F238E27FC236}">
                    <a16:creationId xmlns:a16="http://schemas.microsoft.com/office/drawing/2014/main" id="{7BD7E3DC-192F-4046-95F2-610082AE4FEE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2390" y="1800"/>
                <a:ext cx="99" cy="95"/>
              </a:xfrm>
              <a:custGeom>
                <a:avLst/>
                <a:gdLst>
                  <a:gd name="T0" fmla="*/ 240 w 356"/>
                  <a:gd name="T1" fmla="*/ 341 h 341"/>
                  <a:gd name="T2" fmla="*/ 255 w 356"/>
                  <a:gd name="T3" fmla="*/ 304 h 341"/>
                  <a:gd name="T4" fmla="*/ 122 w 356"/>
                  <a:gd name="T5" fmla="*/ 27 h 341"/>
                  <a:gd name="T6" fmla="*/ 121 w 356"/>
                  <a:gd name="T7" fmla="*/ 223 h 341"/>
                  <a:gd name="T8" fmla="*/ 240 w 356"/>
                  <a:gd name="T9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6" h="341">
                    <a:moveTo>
                      <a:pt x="240" y="341"/>
                    </a:moveTo>
                    <a:cubicBezTo>
                      <a:pt x="245" y="328"/>
                      <a:pt x="250" y="316"/>
                      <a:pt x="255" y="304"/>
                    </a:cubicBezTo>
                    <a:cubicBezTo>
                      <a:pt x="356" y="36"/>
                      <a:pt x="222" y="0"/>
                      <a:pt x="122" y="27"/>
                    </a:cubicBezTo>
                    <a:cubicBezTo>
                      <a:pt x="10" y="59"/>
                      <a:pt x="0" y="94"/>
                      <a:pt x="121" y="223"/>
                    </a:cubicBezTo>
                    <a:cubicBezTo>
                      <a:pt x="152" y="255"/>
                      <a:pt x="192" y="294"/>
                      <a:pt x="240" y="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endPara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endParaRPr>
              </a:p>
            </p:txBody>
          </p:sp>
        </p:grpSp>
      </p:grpSp>
      <p:cxnSp>
        <p:nvCxnSpPr>
          <p:cNvPr id="122" name="直接连接符 121">
            <a:extLst>
              <a:ext uri="{FF2B5EF4-FFF2-40B4-BE49-F238E27FC236}">
                <a16:creationId xmlns:a16="http://schemas.microsoft.com/office/drawing/2014/main" id="{A73BCDFE-EE06-4E87-9BF1-0E0185F72FF4}"/>
              </a:ext>
            </a:extLst>
          </p:cNvPr>
          <p:cNvCxnSpPr>
            <a:cxnSpLocks/>
          </p:cNvCxnSpPr>
          <p:nvPr>
            <p:custDataLst>
              <p:tags r:id="rId23"/>
            </p:custDataLst>
          </p:nvPr>
        </p:nvCxnSpPr>
        <p:spPr>
          <a:xfrm flipH="1">
            <a:off x="3980503" y="2220094"/>
            <a:ext cx="66071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框 122">
            <a:extLst>
              <a:ext uri="{FF2B5EF4-FFF2-40B4-BE49-F238E27FC236}">
                <a16:creationId xmlns:a16="http://schemas.microsoft.com/office/drawing/2014/main" id="{9566EA61-C8EB-45E4-82CD-673EA6407136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174810" y="3567680"/>
            <a:ext cx="1592135" cy="405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0" dirty="0">
                <a:solidFill>
                  <a:srgbClr val="FF0000"/>
                </a:solidFill>
                <a:sym typeface="+mn-ea"/>
              </a:rPr>
              <a:t>训练不足</a:t>
            </a:r>
            <a:endParaRPr lang="zh-CN" altLang="en-US" sz="2000" b="0" spc="3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875065F1-71E2-4C88-A4DB-3430544B56B5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9174810" y="4687971"/>
            <a:ext cx="1616499" cy="405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0" anchor="b">
            <a:noAutofit/>
          </a:bodyPr>
          <a:lstStyle>
            <a:defPPr>
              <a:defRPr lang="zh-CN"/>
            </a:defPPr>
            <a:lvl1pPr lvl="0" defTabSz="913765">
              <a:lnSpc>
                <a:spcPct val="140000"/>
              </a:lnSpc>
              <a:spcBef>
                <a:spcPct val="0"/>
              </a:spcBef>
              <a:defRPr sz="1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b="0" dirty="0">
                <a:solidFill>
                  <a:srgbClr val="FF0000"/>
                </a:solidFill>
                <a:sym typeface="+mn-ea"/>
              </a:rPr>
              <a:t> 翻译错误</a:t>
            </a:r>
            <a:endParaRPr lang="zh-CN" altLang="en-US" sz="2000" b="0" spc="3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25" name="箭头: 下 124">
            <a:extLst>
              <a:ext uri="{FF2B5EF4-FFF2-40B4-BE49-F238E27FC236}">
                <a16:creationId xmlns:a16="http://schemas.microsoft.com/office/drawing/2014/main" id="{625004AA-94F9-4F1B-BC03-A267D087AA1F}"/>
              </a:ext>
            </a:extLst>
          </p:cNvPr>
          <p:cNvSpPr/>
          <p:nvPr/>
        </p:nvSpPr>
        <p:spPr>
          <a:xfrm rot="16200000">
            <a:off x="8753549" y="4246041"/>
            <a:ext cx="153561" cy="355154"/>
          </a:xfrm>
          <a:prstGeom prst="downArrow">
            <a:avLst/>
          </a:prstGeom>
          <a:solidFill>
            <a:srgbClr val="00394C"/>
          </a:solidFill>
          <a:ln>
            <a:solidFill>
              <a:srgbClr val="0039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20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9" grpId="0"/>
      <p:bldP spid="70" grpId="0" animBg="1"/>
      <p:bldP spid="70" grpId="1"/>
      <p:bldP spid="71" grpId="0" animBg="1"/>
      <p:bldP spid="71" grpId="1"/>
      <p:bldP spid="75" grpId="0" animBg="1"/>
      <p:bldP spid="75" grpId="1"/>
      <p:bldP spid="123" grpId="0"/>
      <p:bldP spid="123" grpId="1"/>
      <p:bldP spid="124" grpId="0"/>
      <p:bldP spid="124" grpId="1"/>
      <p:bldP spid="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40020" y="2935605"/>
            <a:ext cx="4909185" cy="98679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394C"/>
                </a:solidFill>
              </a:rPr>
              <a:t>相关工作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05885" y="2644775"/>
            <a:ext cx="464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0394C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18008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39471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82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2.</a:t>
            </a:r>
            <a:r>
              <a:rPr lang="zh-CN" altLang="en-US" sz="2300" dirty="0">
                <a:solidFill>
                  <a:srgbClr val="00394C"/>
                </a:solidFill>
              </a:rPr>
              <a:t>相关工作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>
            <a:extLst>
              <a:ext uri="{FF2B5EF4-FFF2-40B4-BE49-F238E27FC236}">
                <a16:creationId xmlns:a16="http://schemas.microsoft.com/office/drawing/2014/main" id="{19F62558-5C56-4854-A008-081E10BB011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625842" y="1533544"/>
            <a:ext cx="9027439" cy="9722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规则机器翻译：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针对特定的古汉语文献准确率高（韩芳等） ，但需要构建</a:t>
            </a:r>
            <a:endParaRPr lang="en-US" altLang="zh-CN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  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大量规则，代价昂贵，且可能出现规则冲突</a:t>
            </a:r>
            <a:endParaRPr lang="zh-CN" altLang="en-US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62FC1AED-DDC7-4306-B3A0-9AD461CD7EE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625842" y="2540901"/>
            <a:ext cx="7367520" cy="41409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实例机器翻译：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需要较高的实例库覆盖率（郭锐）</a:t>
            </a:r>
            <a:endParaRPr lang="zh-CN" altLang="en-US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1310843D-7386-48BC-B0B7-293001FE14E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623350" y="3204226"/>
            <a:ext cx="9082856" cy="97226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统计机器翻译：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对领域内外语料不同混合方式进行尝试后得出</a:t>
            </a:r>
            <a:r>
              <a:rPr lang="zh-CN" altLang="en-US" spc="3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单语增益有限</a:t>
            </a:r>
            <a:endParaRPr lang="en-US" altLang="zh-CN" spc="3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  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结论（杨钦）</a:t>
            </a:r>
            <a:endParaRPr lang="zh-CN" altLang="en-US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E54CFAA6-1717-459A-886F-CE9C736FC29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623350" y="4178120"/>
            <a:ext cx="8969442" cy="168397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神经机器翻译：</a:t>
            </a: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GIZA++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工具训练得到古今词典（张引等）；</a:t>
            </a:r>
            <a:endParaRPr lang="en-US" altLang="zh-CN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《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中医名词词典</a:t>
            </a: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》(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古今词典</a:t>
            </a: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的使用（高升等）；</a:t>
            </a:r>
            <a:endParaRPr lang="en-US" altLang="zh-CN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利用</a:t>
            </a: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Word2vec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构建古文近义词词典，完成源语言</a:t>
            </a:r>
            <a:endParaRPr lang="en-US" altLang="zh-CN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 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的近义词增广（吕建成等）</a:t>
            </a:r>
            <a:endParaRPr lang="zh-CN" altLang="en-US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9A619650-2B3D-43DD-8846-E2EA09EEBCA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609174" y="5853261"/>
            <a:ext cx="9029931" cy="78127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zh-CN" altLang="en-US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古汉语历史分期：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以王力先生和向熹先生的划分方法为例，他们都将古代汉</a:t>
            </a:r>
            <a:endParaRPr lang="en-US" altLang="zh-CN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                  </a:t>
            </a:r>
            <a:r>
              <a:rPr lang="zh-CN" altLang="en-US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语分为三期：</a:t>
            </a:r>
            <a:r>
              <a:rPr lang="zh-CN" altLang="en-US" spc="3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上古期、中古期、近古期</a:t>
            </a:r>
            <a:endParaRPr lang="zh-CN" altLang="en-US" spc="300" dirty="0">
              <a:solidFill>
                <a:srgbClr val="FF0000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8030A6CA-9BE6-431E-BB54-07940D66CDFC}"/>
              </a:ext>
            </a:extLst>
          </p:cNvPr>
          <p:cNvGrpSpPr/>
          <p:nvPr/>
        </p:nvGrpSpPr>
        <p:grpSpPr>
          <a:xfrm>
            <a:off x="-2331299" y="1582936"/>
            <a:ext cx="4726214" cy="4505026"/>
            <a:chOff x="769103" y="1743507"/>
            <a:chExt cx="4726214" cy="4505026"/>
          </a:xfrm>
        </p:grpSpPr>
        <p:pic>
          <p:nvPicPr>
            <p:cNvPr id="51" name="图片 50">
              <a:extLst>
                <a:ext uri="{FF2B5EF4-FFF2-40B4-BE49-F238E27FC236}">
                  <a16:creationId xmlns:a16="http://schemas.microsoft.com/office/drawing/2014/main" id="{3B96C003-03C8-4C25-A5EA-EA887AC4E2FB}"/>
                </a:ext>
              </a:extLst>
            </p:cNvPr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2"/>
            <a:stretch>
              <a:fillRect/>
            </a:stretch>
          </p:blipFill>
          <p:spPr>
            <a:xfrm>
              <a:off x="1829253" y="2727421"/>
              <a:ext cx="2584928" cy="2456901"/>
            </a:xfrm>
            <a:prstGeom prst="rect">
              <a:avLst/>
            </a:prstGeom>
          </p:spPr>
        </p:pic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C2F17CCD-2DBB-48A4-ABCC-6D96B165B58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69103" y="1743507"/>
              <a:ext cx="4505028" cy="4505026"/>
            </a:xfrm>
            <a:prstGeom prst="ellipse">
              <a:avLst/>
            </a:prstGeom>
            <a:no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C2C121E6-2A75-424D-BC49-C2AAD96EAA1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954654" y="3725688"/>
              <a:ext cx="540663" cy="5406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4" name="任意多边形 130">
              <a:extLst>
                <a:ext uri="{FF2B5EF4-FFF2-40B4-BE49-F238E27FC236}">
                  <a16:creationId xmlns:a16="http://schemas.microsoft.com/office/drawing/2014/main" id="{09A80EF1-9504-4EA3-9337-48D5C690840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 bwMode="auto">
            <a:xfrm>
              <a:off x="5098149" y="3869374"/>
              <a:ext cx="253672" cy="253290"/>
            </a:xfrm>
            <a:custGeom>
              <a:avLst/>
              <a:gdLst>
                <a:gd name="T0" fmla="*/ 1412 w 4000"/>
                <a:gd name="T1" fmla="*/ 2000 h 4000"/>
                <a:gd name="T2" fmla="*/ 1408 w 4000"/>
                <a:gd name="T3" fmla="*/ 2040 h 4000"/>
                <a:gd name="T4" fmla="*/ 2841 w 4000"/>
                <a:gd name="T5" fmla="*/ 2757 h 4000"/>
                <a:gd name="T6" fmla="*/ 3294 w 4000"/>
                <a:gd name="T7" fmla="*/ 2588 h 4000"/>
                <a:gd name="T8" fmla="*/ 4000 w 4000"/>
                <a:gd name="T9" fmla="*/ 3294 h 4000"/>
                <a:gd name="T10" fmla="*/ 3294 w 4000"/>
                <a:gd name="T11" fmla="*/ 4000 h 4000"/>
                <a:gd name="T12" fmla="*/ 2588 w 4000"/>
                <a:gd name="T13" fmla="*/ 3294 h 4000"/>
                <a:gd name="T14" fmla="*/ 2592 w 4000"/>
                <a:gd name="T15" fmla="*/ 3253 h 4000"/>
                <a:gd name="T16" fmla="*/ 1159 w 4000"/>
                <a:gd name="T17" fmla="*/ 2537 h 4000"/>
                <a:gd name="T18" fmla="*/ 706 w 4000"/>
                <a:gd name="T19" fmla="*/ 2706 h 4000"/>
                <a:gd name="T20" fmla="*/ 0 w 4000"/>
                <a:gd name="T21" fmla="*/ 2000 h 4000"/>
                <a:gd name="T22" fmla="*/ 706 w 4000"/>
                <a:gd name="T23" fmla="*/ 1294 h 4000"/>
                <a:gd name="T24" fmla="*/ 1159 w 4000"/>
                <a:gd name="T25" fmla="*/ 1462 h 4000"/>
                <a:gd name="T26" fmla="*/ 2592 w 4000"/>
                <a:gd name="T27" fmla="*/ 746 h 4000"/>
                <a:gd name="T28" fmla="*/ 2588 w 4000"/>
                <a:gd name="T29" fmla="*/ 705 h 4000"/>
                <a:gd name="T30" fmla="*/ 3294 w 4000"/>
                <a:gd name="T31" fmla="*/ 0 h 4000"/>
                <a:gd name="T32" fmla="*/ 4000 w 4000"/>
                <a:gd name="T33" fmla="*/ 706 h 4000"/>
                <a:gd name="T34" fmla="*/ 3294 w 4000"/>
                <a:gd name="T35" fmla="*/ 1412 h 4000"/>
                <a:gd name="T36" fmla="*/ 2841 w 4000"/>
                <a:gd name="T37" fmla="*/ 1243 h 4000"/>
                <a:gd name="T38" fmla="*/ 1408 w 4000"/>
                <a:gd name="T39" fmla="*/ 1959 h 4000"/>
                <a:gd name="T40" fmla="*/ 1412 w 4000"/>
                <a:gd name="T41" fmla="*/ 2000 h 4000"/>
                <a:gd name="T42" fmla="*/ 1412 w 4000"/>
                <a:gd name="T43" fmla="*/ 2000 h 4000"/>
                <a:gd name="T44" fmla="*/ 1412 w 4000"/>
                <a:gd name="T45" fmla="*/ 2000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0" h="4000">
                  <a:moveTo>
                    <a:pt x="1412" y="2000"/>
                  </a:moveTo>
                  <a:cubicBezTo>
                    <a:pt x="1412" y="2014"/>
                    <a:pt x="1409" y="2026"/>
                    <a:pt x="1408" y="2040"/>
                  </a:cubicBezTo>
                  <a:lnTo>
                    <a:pt x="2841" y="2757"/>
                  </a:lnTo>
                  <a:cubicBezTo>
                    <a:pt x="2964" y="2653"/>
                    <a:pt x="3121" y="2588"/>
                    <a:pt x="3294" y="2588"/>
                  </a:cubicBezTo>
                  <a:cubicBezTo>
                    <a:pt x="3684" y="2588"/>
                    <a:pt x="4000" y="2904"/>
                    <a:pt x="4000" y="3294"/>
                  </a:cubicBezTo>
                  <a:cubicBezTo>
                    <a:pt x="4000" y="3684"/>
                    <a:pt x="3684" y="4000"/>
                    <a:pt x="3294" y="4000"/>
                  </a:cubicBezTo>
                  <a:cubicBezTo>
                    <a:pt x="2904" y="4000"/>
                    <a:pt x="2588" y="3684"/>
                    <a:pt x="2588" y="3294"/>
                  </a:cubicBezTo>
                  <a:cubicBezTo>
                    <a:pt x="2588" y="3280"/>
                    <a:pt x="2591" y="3267"/>
                    <a:pt x="2592" y="3253"/>
                  </a:cubicBezTo>
                  <a:lnTo>
                    <a:pt x="1159" y="2537"/>
                  </a:lnTo>
                  <a:cubicBezTo>
                    <a:pt x="1036" y="2641"/>
                    <a:pt x="879" y="2706"/>
                    <a:pt x="706" y="2706"/>
                  </a:cubicBezTo>
                  <a:cubicBezTo>
                    <a:pt x="316" y="2706"/>
                    <a:pt x="0" y="2390"/>
                    <a:pt x="0" y="2000"/>
                  </a:cubicBezTo>
                  <a:cubicBezTo>
                    <a:pt x="0" y="1610"/>
                    <a:pt x="316" y="1294"/>
                    <a:pt x="706" y="1294"/>
                  </a:cubicBezTo>
                  <a:cubicBezTo>
                    <a:pt x="879" y="1294"/>
                    <a:pt x="1036" y="1359"/>
                    <a:pt x="1159" y="1462"/>
                  </a:cubicBezTo>
                  <a:lnTo>
                    <a:pt x="2592" y="746"/>
                  </a:lnTo>
                  <a:cubicBezTo>
                    <a:pt x="2591" y="732"/>
                    <a:pt x="2588" y="720"/>
                    <a:pt x="2588" y="705"/>
                  </a:cubicBezTo>
                  <a:cubicBezTo>
                    <a:pt x="2588" y="316"/>
                    <a:pt x="2904" y="0"/>
                    <a:pt x="3294" y="0"/>
                  </a:cubicBezTo>
                  <a:cubicBezTo>
                    <a:pt x="3684" y="0"/>
                    <a:pt x="4000" y="316"/>
                    <a:pt x="4000" y="706"/>
                  </a:cubicBezTo>
                  <a:cubicBezTo>
                    <a:pt x="4000" y="1096"/>
                    <a:pt x="3684" y="1412"/>
                    <a:pt x="3294" y="1412"/>
                  </a:cubicBezTo>
                  <a:cubicBezTo>
                    <a:pt x="3120" y="1412"/>
                    <a:pt x="2964" y="1347"/>
                    <a:pt x="2841" y="1243"/>
                  </a:cubicBezTo>
                  <a:lnTo>
                    <a:pt x="1408" y="1959"/>
                  </a:lnTo>
                  <a:cubicBezTo>
                    <a:pt x="1409" y="1973"/>
                    <a:pt x="1412" y="1986"/>
                    <a:pt x="1412" y="2000"/>
                  </a:cubicBezTo>
                  <a:lnTo>
                    <a:pt x="1412" y="2000"/>
                  </a:lnTo>
                  <a:close/>
                  <a:moveTo>
                    <a:pt x="1412" y="20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6DA0B15F-5EBB-4E7F-95EB-ADFF44B4D0E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767621" y="2727421"/>
              <a:ext cx="540663" cy="5406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6" name="任意多边形 131">
              <a:extLst>
                <a:ext uri="{FF2B5EF4-FFF2-40B4-BE49-F238E27FC236}">
                  <a16:creationId xmlns:a16="http://schemas.microsoft.com/office/drawing/2014/main" id="{55D8A645-53D9-4FE6-8DBE-EFA3333D37B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 bwMode="auto">
            <a:xfrm>
              <a:off x="4911116" y="2871107"/>
              <a:ext cx="253672" cy="253290"/>
            </a:xfrm>
            <a:custGeom>
              <a:avLst/>
              <a:gdLst>
                <a:gd name="T0" fmla="*/ 1412 w 4000"/>
                <a:gd name="T1" fmla="*/ 2000 h 4000"/>
                <a:gd name="T2" fmla="*/ 1408 w 4000"/>
                <a:gd name="T3" fmla="*/ 2040 h 4000"/>
                <a:gd name="T4" fmla="*/ 2841 w 4000"/>
                <a:gd name="T5" fmla="*/ 2757 h 4000"/>
                <a:gd name="T6" fmla="*/ 3294 w 4000"/>
                <a:gd name="T7" fmla="*/ 2588 h 4000"/>
                <a:gd name="T8" fmla="*/ 4000 w 4000"/>
                <a:gd name="T9" fmla="*/ 3294 h 4000"/>
                <a:gd name="T10" fmla="*/ 3294 w 4000"/>
                <a:gd name="T11" fmla="*/ 4000 h 4000"/>
                <a:gd name="T12" fmla="*/ 2588 w 4000"/>
                <a:gd name="T13" fmla="*/ 3294 h 4000"/>
                <a:gd name="T14" fmla="*/ 2592 w 4000"/>
                <a:gd name="T15" fmla="*/ 3253 h 4000"/>
                <a:gd name="T16" fmla="*/ 1159 w 4000"/>
                <a:gd name="T17" fmla="*/ 2537 h 4000"/>
                <a:gd name="T18" fmla="*/ 706 w 4000"/>
                <a:gd name="T19" fmla="*/ 2706 h 4000"/>
                <a:gd name="T20" fmla="*/ 0 w 4000"/>
                <a:gd name="T21" fmla="*/ 2000 h 4000"/>
                <a:gd name="T22" fmla="*/ 706 w 4000"/>
                <a:gd name="T23" fmla="*/ 1294 h 4000"/>
                <a:gd name="T24" fmla="*/ 1159 w 4000"/>
                <a:gd name="T25" fmla="*/ 1462 h 4000"/>
                <a:gd name="T26" fmla="*/ 2592 w 4000"/>
                <a:gd name="T27" fmla="*/ 746 h 4000"/>
                <a:gd name="T28" fmla="*/ 2588 w 4000"/>
                <a:gd name="T29" fmla="*/ 705 h 4000"/>
                <a:gd name="T30" fmla="*/ 3294 w 4000"/>
                <a:gd name="T31" fmla="*/ 0 h 4000"/>
                <a:gd name="T32" fmla="*/ 4000 w 4000"/>
                <a:gd name="T33" fmla="*/ 706 h 4000"/>
                <a:gd name="T34" fmla="*/ 3294 w 4000"/>
                <a:gd name="T35" fmla="*/ 1412 h 4000"/>
                <a:gd name="T36" fmla="*/ 2841 w 4000"/>
                <a:gd name="T37" fmla="*/ 1243 h 4000"/>
                <a:gd name="T38" fmla="*/ 1408 w 4000"/>
                <a:gd name="T39" fmla="*/ 1959 h 4000"/>
                <a:gd name="T40" fmla="*/ 1412 w 4000"/>
                <a:gd name="T41" fmla="*/ 2000 h 4000"/>
                <a:gd name="T42" fmla="*/ 1412 w 4000"/>
                <a:gd name="T43" fmla="*/ 2000 h 4000"/>
                <a:gd name="T44" fmla="*/ 1412 w 4000"/>
                <a:gd name="T45" fmla="*/ 2000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0" h="4000">
                  <a:moveTo>
                    <a:pt x="1412" y="2000"/>
                  </a:moveTo>
                  <a:cubicBezTo>
                    <a:pt x="1412" y="2014"/>
                    <a:pt x="1409" y="2026"/>
                    <a:pt x="1408" y="2040"/>
                  </a:cubicBezTo>
                  <a:lnTo>
                    <a:pt x="2841" y="2757"/>
                  </a:lnTo>
                  <a:cubicBezTo>
                    <a:pt x="2964" y="2653"/>
                    <a:pt x="3121" y="2588"/>
                    <a:pt x="3294" y="2588"/>
                  </a:cubicBezTo>
                  <a:cubicBezTo>
                    <a:pt x="3684" y="2588"/>
                    <a:pt x="4000" y="2904"/>
                    <a:pt x="4000" y="3294"/>
                  </a:cubicBezTo>
                  <a:cubicBezTo>
                    <a:pt x="4000" y="3684"/>
                    <a:pt x="3684" y="4000"/>
                    <a:pt x="3294" y="4000"/>
                  </a:cubicBezTo>
                  <a:cubicBezTo>
                    <a:pt x="2904" y="4000"/>
                    <a:pt x="2588" y="3684"/>
                    <a:pt x="2588" y="3294"/>
                  </a:cubicBezTo>
                  <a:cubicBezTo>
                    <a:pt x="2588" y="3280"/>
                    <a:pt x="2591" y="3267"/>
                    <a:pt x="2592" y="3253"/>
                  </a:cubicBezTo>
                  <a:lnTo>
                    <a:pt x="1159" y="2537"/>
                  </a:lnTo>
                  <a:cubicBezTo>
                    <a:pt x="1036" y="2641"/>
                    <a:pt x="879" y="2706"/>
                    <a:pt x="706" y="2706"/>
                  </a:cubicBezTo>
                  <a:cubicBezTo>
                    <a:pt x="316" y="2706"/>
                    <a:pt x="0" y="2390"/>
                    <a:pt x="0" y="2000"/>
                  </a:cubicBezTo>
                  <a:cubicBezTo>
                    <a:pt x="0" y="1610"/>
                    <a:pt x="316" y="1294"/>
                    <a:pt x="706" y="1294"/>
                  </a:cubicBezTo>
                  <a:cubicBezTo>
                    <a:pt x="879" y="1294"/>
                    <a:pt x="1036" y="1359"/>
                    <a:pt x="1159" y="1462"/>
                  </a:cubicBezTo>
                  <a:lnTo>
                    <a:pt x="2592" y="746"/>
                  </a:lnTo>
                  <a:cubicBezTo>
                    <a:pt x="2591" y="732"/>
                    <a:pt x="2588" y="720"/>
                    <a:pt x="2588" y="705"/>
                  </a:cubicBezTo>
                  <a:cubicBezTo>
                    <a:pt x="2588" y="316"/>
                    <a:pt x="2904" y="0"/>
                    <a:pt x="3294" y="0"/>
                  </a:cubicBezTo>
                  <a:cubicBezTo>
                    <a:pt x="3684" y="0"/>
                    <a:pt x="4000" y="316"/>
                    <a:pt x="4000" y="706"/>
                  </a:cubicBezTo>
                  <a:cubicBezTo>
                    <a:pt x="4000" y="1096"/>
                    <a:pt x="3684" y="1412"/>
                    <a:pt x="3294" y="1412"/>
                  </a:cubicBezTo>
                  <a:cubicBezTo>
                    <a:pt x="3120" y="1412"/>
                    <a:pt x="2964" y="1347"/>
                    <a:pt x="2841" y="1243"/>
                  </a:cubicBezTo>
                  <a:lnTo>
                    <a:pt x="1408" y="1959"/>
                  </a:lnTo>
                  <a:cubicBezTo>
                    <a:pt x="1409" y="1973"/>
                    <a:pt x="1412" y="1986"/>
                    <a:pt x="1412" y="2000"/>
                  </a:cubicBezTo>
                  <a:lnTo>
                    <a:pt x="1412" y="2000"/>
                  </a:lnTo>
                  <a:close/>
                  <a:moveTo>
                    <a:pt x="1412" y="20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36144972-950A-421E-89C3-D3952F9B166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036868" y="1881554"/>
              <a:ext cx="540663" cy="54066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8" name="任意多边形 132">
              <a:extLst>
                <a:ext uri="{FF2B5EF4-FFF2-40B4-BE49-F238E27FC236}">
                  <a16:creationId xmlns:a16="http://schemas.microsoft.com/office/drawing/2014/main" id="{041A490B-78F7-498C-B464-32BAB9827E7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 bwMode="auto">
            <a:xfrm>
              <a:off x="4180363" y="2025240"/>
              <a:ext cx="253672" cy="253290"/>
            </a:xfrm>
            <a:custGeom>
              <a:avLst/>
              <a:gdLst>
                <a:gd name="T0" fmla="*/ 1412 w 4000"/>
                <a:gd name="T1" fmla="*/ 2000 h 4000"/>
                <a:gd name="T2" fmla="*/ 1408 w 4000"/>
                <a:gd name="T3" fmla="*/ 2040 h 4000"/>
                <a:gd name="T4" fmla="*/ 2841 w 4000"/>
                <a:gd name="T5" fmla="*/ 2757 h 4000"/>
                <a:gd name="T6" fmla="*/ 3294 w 4000"/>
                <a:gd name="T7" fmla="*/ 2588 h 4000"/>
                <a:gd name="T8" fmla="*/ 4000 w 4000"/>
                <a:gd name="T9" fmla="*/ 3294 h 4000"/>
                <a:gd name="T10" fmla="*/ 3294 w 4000"/>
                <a:gd name="T11" fmla="*/ 4000 h 4000"/>
                <a:gd name="T12" fmla="*/ 2588 w 4000"/>
                <a:gd name="T13" fmla="*/ 3294 h 4000"/>
                <a:gd name="T14" fmla="*/ 2592 w 4000"/>
                <a:gd name="T15" fmla="*/ 3253 h 4000"/>
                <a:gd name="T16" fmla="*/ 1159 w 4000"/>
                <a:gd name="T17" fmla="*/ 2537 h 4000"/>
                <a:gd name="T18" fmla="*/ 706 w 4000"/>
                <a:gd name="T19" fmla="*/ 2706 h 4000"/>
                <a:gd name="T20" fmla="*/ 0 w 4000"/>
                <a:gd name="T21" fmla="*/ 2000 h 4000"/>
                <a:gd name="T22" fmla="*/ 706 w 4000"/>
                <a:gd name="T23" fmla="*/ 1294 h 4000"/>
                <a:gd name="T24" fmla="*/ 1159 w 4000"/>
                <a:gd name="T25" fmla="*/ 1462 h 4000"/>
                <a:gd name="T26" fmla="*/ 2592 w 4000"/>
                <a:gd name="T27" fmla="*/ 746 h 4000"/>
                <a:gd name="T28" fmla="*/ 2588 w 4000"/>
                <a:gd name="T29" fmla="*/ 705 h 4000"/>
                <a:gd name="T30" fmla="*/ 3294 w 4000"/>
                <a:gd name="T31" fmla="*/ 0 h 4000"/>
                <a:gd name="T32" fmla="*/ 4000 w 4000"/>
                <a:gd name="T33" fmla="*/ 706 h 4000"/>
                <a:gd name="T34" fmla="*/ 3294 w 4000"/>
                <a:gd name="T35" fmla="*/ 1412 h 4000"/>
                <a:gd name="T36" fmla="*/ 2841 w 4000"/>
                <a:gd name="T37" fmla="*/ 1243 h 4000"/>
                <a:gd name="T38" fmla="*/ 1408 w 4000"/>
                <a:gd name="T39" fmla="*/ 1959 h 4000"/>
                <a:gd name="T40" fmla="*/ 1412 w 4000"/>
                <a:gd name="T41" fmla="*/ 2000 h 4000"/>
                <a:gd name="T42" fmla="*/ 1412 w 4000"/>
                <a:gd name="T43" fmla="*/ 2000 h 4000"/>
                <a:gd name="T44" fmla="*/ 1412 w 4000"/>
                <a:gd name="T45" fmla="*/ 2000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0" h="4000">
                  <a:moveTo>
                    <a:pt x="1412" y="2000"/>
                  </a:moveTo>
                  <a:cubicBezTo>
                    <a:pt x="1412" y="2014"/>
                    <a:pt x="1409" y="2026"/>
                    <a:pt x="1408" y="2040"/>
                  </a:cubicBezTo>
                  <a:lnTo>
                    <a:pt x="2841" y="2757"/>
                  </a:lnTo>
                  <a:cubicBezTo>
                    <a:pt x="2964" y="2653"/>
                    <a:pt x="3121" y="2588"/>
                    <a:pt x="3294" y="2588"/>
                  </a:cubicBezTo>
                  <a:cubicBezTo>
                    <a:pt x="3684" y="2588"/>
                    <a:pt x="4000" y="2904"/>
                    <a:pt x="4000" y="3294"/>
                  </a:cubicBezTo>
                  <a:cubicBezTo>
                    <a:pt x="4000" y="3684"/>
                    <a:pt x="3684" y="4000"/>
                    <a:pt x="3294" y="4000"/>
                  </a:cubicBezTo>
                  <a:cubicBezTo>
                    <a:pt x="2904" y="4000"/>
                    <a:pt x="2588" y="3684"/>
                    <a:pt x="2588" y="3294"/>
                  </a:cubicBezTo>
                  <a:cubicBezTo>
                    <a:pt x="2588" y="3280"/>
                    <a:pt x="2591" y="3267"/>
                    <a:pt x="2592" y="3253"/>
                  </a:cubicBezTo>
                  <a:lnTo>
                    <a:pt x="1159" y="2537"/>
                  </a:lnTo>
                  <a:cubicBezTo>
                    <a:pt x="1036" y="2641"/>
                    <a:pt x="879" y="2706"/>
                    <a:pt x="706" y="2706"/>
                  </a:cubicBezTo>
                  <a:cubicBezTo>
                    <a:pt x="316" y="2706"/>
                    <a:pt x="0" y="2390"/>
                    <a:pt x="0" y="2000"/>
                  </a:cubicBezTo>
                  <a:cubicBezTo>
                    <a:pt x="0" y="1610"/>
                    <a:pt x="316" y="1294"/>
                    <a:pt x="706" y="1294"/>
                  </a:cubicBezTo>
                  <a:cubicBezTo>
                    <a:pt x="879" y="1294"/>
                    <a:pt x="1036" y="1359"/>
                    <a:pt x="1159" y="1462"/>
                  </a:cubicBezTo>
                  <a:lnTo>
                    <a:pt x="2592" y="746"/>
                  </a:lnTo>
                  <a:cubicBezTo>
                    <a:pt x="2591" y="732"/>
                    <a:pt x="2588" y="720"/>
                    <a:pt x="2588" y="705"/>
                  </a:cubicBezTo>
                  <a:cubicBezTo>
                    <a:pt x="2588" y="316"/>
                    <a:pt x="2904" y="0"/>
                    <a:pt x="3294" y="0"/>
                  </a:cubicBezTo>
                  <a:cubicBezTo>
                    <a:pt x="3684" y="0"/>
                    <a:pt x="4000" y="316"/>
                    <a:pt x="4000" y="706"/>
                  </a:cubicBezTo>
                  <a:cubicBezTo>
                    <a:pt x="4000" y="1096"/>
                    <a:pt x="3684" y="1412"/>
                    <a:pt x="3294" y="1412"/>
                  </a:cubicBezTo>
                  <a:cubicBezTo>
                    <a:pt x="3120" y="1412"/>
                    <a:pt x="2964" y="1347"/>
                    <a:pt x="2841" y="1243"/>
                  </a:cubicBezTo>
                  <a:lnTo>
                    <a:pt x="1408" y="1959"/>
                  </a:lnTo>
                  <a:cubicBezTo>
                    <a:pt x="1409" y="1973"/>
                    <a:pt x="1412" y="1986"/>
                    <a:pt x="1412" y="2000"/>
                  </a:cubicBezTo>
                  <a:lnTo>
                    <a:pt x="1412" y="2000"/>
                  </a:lnTo>
                  <a:close/>
                  <a:moveTo>
                    <a:pt x="1412" y="20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id="{9FBF6BC6-BD84-43E8-B882-66613BF1565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027135" y="5569823"/>
              <a:ext cx="540663" cy="540663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60" name="任意多边形 133">
              <a:extLst>
                <a:ext uri="{FF2B5EF4-FFF2-40B4-BE49-F238E27FC236}">
                  <a16:creationId xmlns:a16="http://schemas.microsoft.com/office/drawing/2014/main" id="{724B6888-7DC0-4F86-B200-93E9BD3300B9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4170630" y="5713509"/>
              <a:ext cx="253672" cy="253290"/>
            </a:xfrm>
            <a:custGeom>
              <a:avLst/>
              <a:gdLst>
                <a:gd name="T0" fmla="*/ 1412 w 4000"/>
                <a:gd name="T1" fmla="*/ 2000 h 4000"/>
                <a:gd name="T2" fmla="*/ 1408 w 4000"/>
                <a:gd name="T3" fmla="*/ 2040 h 4000"/>
                <a:gd name="T4" fmla="*/ 2841 w 4000"/>
                <a:gd name="T5" fmla="*/ 2757 h 4000"/>
                <a:gd name="T6" fmla="*/ 3294 w 4000"/>
                <a:gd name="T7" fmla="*/ 2588 h 4000"/>
                <a:gd name="T8" fmla="*/ 4000 w 4000"/>
                <a:gd name="T9" fmla="*/ 3294 h 4000"/>
                <a:gd name="T10" fmla="*/ 3294 w 4000"/>
                <a:gd name="T11" fmla="*/ 4000 h 4000"/>
                <a:gd name="T12" fmla="*/ 2588 w 4000"/>
                <a:gd name="T13" fmla="*/ 3294 h 4000"/>
                <a:gd name="T14" fmla="*/ 2592 w 4000"/>
                <a:gd name="T15" fmla="*/ 3253 h 4000"/>
                <a:gd name="T16" fmla="*/ 1159 w 4000"/>
                <a:gd name="T17" fmla="*/ 2537 h 4000"/>
                <a:gd name="T18" fmla="*/ 706 w 4000"/>
                <a:gd name="T19" fmla="*/ 2706 h 4000"/>
                <a:gd name="T20" fmla="*/ 0 w 4000"/>
                <a:gd name="T21" fmla="*/ 2000 h 4000"/>
                <a:gd name="T22" fmla="*/ 706 w 4000"/>
                <a:gd name="T23" fmla="*/ 1294 h 4000"/>
                <a:gd name="T24" fmla="*/ 1159 w 4000"/>
                <a:gd name="T25" fmla="*/ 1462 h 4000"/>
                <a:gd name="T26" fmla="*/ 2592 w 4000"/>
                <a:gd name="T27" fmla="*/ 746 h 4000"/>
                <a:gd name="T28" fmla="*/ 2588 w 4000"/>
                <a:gd name="T29" fmla="*/ 705 h 4000"/>
                <a:gd name="T30" fmla="*/ 3294 w 4000"/>
                <a:gd name="T31" fmla="*/ 0 h 4000"/>
                <a:gd name="T32" fmla="*/ 4000 w 4000"/>
                <a:gd name="T33" fmla="*/ 706 h 4000"/>
                <a:gd name="T34" fmla="*/ 3294 w 4000"/>
                <a:gd name="T35" fmla="*/ 1412 h 4000"/>
                <a:gd name="T36" fmla="*/ 2841 w 4000"/>
                <a:gd name="T37" fmla="*/ 1243 h 4000"/>
                <a:gd name="T38" fmla="*/ 1408 w 4000"/>
                <a:gd name="T39" fmla="*/ 1959 h 4000"/>
                <a:gd name="T40" fmla="*/ 1412 w 4000"/>
                <a:gd name="T41" fmla="*/ 2000 h 4000"/>
                <a:gd name="T42" fmla="*/ 1412 w 4000"/>
                <a:gd name="T43" fmla="*/ 2000 h 4000"/>
                <a:gd name="T44" fmla="*/ 1412 w 4000"/>
                <a:gd name="T45" fmla="*/ 2000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0" h="4000">
                  <a:moveTo>
                    <a:pt x="1412" y="2000"/>
                  </a:moveTo>
                  <a:cubicBezTo>
                    <a:pt x="1412" y="2014"/>
                    <a:pt x="1409" y="2026"/>
                    <a:pt x="1408" y="2040"/>
                  </a:cubicBezTo>
                  <a:lnTo>
                    <a:pt x="2841" y="2757"/>
                  </a:lnTo>
                  <a:cubicBezTo>
                    <a:pt x="2964" y="2653"/>
                    <a:pt x="3121" y="2588"/>
                    <a:pt x="3294" y="2588"/>
                  </a:cubicBezTo>
                  <a:cubicBezTo>
                    <a:pt x="3684" y="2588"/>
                    <a:pt x="4000" y="2904"/>
                    <a:pt x="4000" y="3294"/>
                  </a:cubicBezTo>
                  <a:cubicBezTo>
                    <a:pt x="4000" y="3684"/>
                    <a:pt x="3684" y="4000"/>
                    <a:pt x="3294" y="4000"/>
                  </a:cubicBezTo>
                  <a:cubicBezTo>
                    <a:pt x="2904" y="4000"/>
                    <a:pt x="2588" y="3684"/>
                    <a:pt x="2588" y="3294"/>
                  </a:cubicBezTo>
                  <a:cubicBezTo>
                    <a:pt x="2588" y="3280"/>
                    <a:pt x="2591" y="3267"/>
                    <a:pt x="2592" y="3253"/>
                  </a:cubicBezTo>
                  <a:lnTo>
                    <a:pt x="1159" y="2537"/>
                  </a:lnTo>
                  <a:cubicBezTo>
                    <a:pt x="1036" y="2641"/>
                    <a:pt x="879" y="2706"/>
                    <a:pt x="706" y="2706"/>
                  </a:cubicBezTo>
                  <a:cubicBezTo>
                    <a:pt x="316" y="2706"/>
                    <a:pt x="0" y="2390"/>
                    <a:pt x="0" y="2000"/>
                  </a:cubicBezTo>
                  <a:cubicBezTo>
                    <a:pt x="0" y="1610"/>
                    <a:pt x="316" y="1294"/>
                    <a:pt x="706" y="1294"/>
                  </a:cubicBezTo>
                  <a:cubicBezTo>
                    <a:pt x="879" y="1294"/>
                    <a:pt x="1036" y="1359"/>
                    <a:pt x="1159" y="1462"/>
                  </a:cubicBezTo>
                  <a:lnTo>
                    <a:pt x="2592" y="746"/>
                  </a:lnTo>
                  <a:cubicBezTo>
                    <a:pt x="2591" y="732"/>
                    <a:pt x="2588" y="720"/>
                    <a:pt x="2588" y="705"/>
                  </a:cubicBezTo>
                  <a:cubicBezTo>
                    <a:pt x="2588" y="316"/>
                    <a:pt x="2904" y="0"/>
                    <a:pt x="3294" y="0"/>
                  </a:cubicBezTo>
                  <a:cubicBezTo>
                    <a:pt x="3684" y="0"/>
                    <a:pt x="4000" y="316"/>
                    <a:pt x="4000" y="706"/>
                  </a:cubicBezTo>
                  <a:cubicBezTo>
                    <a:pt x="4000" y="1096"/>
                    <a:pt x="3684" y="1412"/>
                    <a:pt x="3294" y="1412"/>
                  </a:cubicBezTo>
                  <a:cubicBezTo>
                    <a:pt x="3120" y="1412"/>
                    <a:pt x="2964" y="1347"/>
                    <a:pt x="2841" y="1243"/>
                  </a:cubicBezTo>
                  <a:lnTo>
                    <a:pt x="1408" y="1959"/>
                  </a:lnTo>
                  <a:cubicBezTo>
                    <a:pt x="1409" y="1973"/>
                    <a:pt x="1412" y="1986"/>
                    <a:pt x="1412" y="2000"/>
                  </a:cubicBezTo>
                  <a:lnTo>
                    <a:pt x="1412" y="2000"/>
                  </a:lnTo>
                  <a:close/>
                  <a:moveTo>
                    <a:pt x="1412" y="20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61" name="椭圆 60">
              <a:extLst>
                <a:ext uri="{FF2B5EF4-FFF2-40B4-BE49-F238E27FC236}">
                  <a16:creationId xmlns:a16="http://schemas.microsoft.com/office/drawing/2014/main" id="{E8CA4B3C-8FF3-4262-9501-CEFA119411DE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758234" y="4723955"/>
              <a:ext cx="540663" cy="5406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62" name="任意多边形 135">
              <a:extLst>
                <a:ext uri="{FF2B5EF4-FFF2-40B4-BE49-F238E27FC236}">
                  <a16:creationId xmlns:a16="http://schemas.microsoft.com/office/drawing/2014/main" id="{16148967-B11E-4C6A-9498-0E680FD453AC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auto">
            <a:xfrm>
              <a:off x="4901729" y="4867641"/>
              <a:ext cx="253672" cy="253290"/>
            </a:xfrm>
            <a:custGeom>
              <a:avLst/>
              <a:gdLst>
                <a:gd name="T0" fmla="*/ 1412 w 4000"/>
                <a:gd name="T1" fmla="*/ 2000 h 4000"/>
                <a:gd name="T2" fmla="*/ 1408 w 4000"/>
                <a:gd name="T3" fmla="*/ 2040 h 4000"/>
                <a:gd name="T4" fmla="*/ 2841 w 4000"/>
                <a:gd name="T5" fmla="*/ 2757 h 4000"/>
                <a:gd name="T6" fmla="*/ 3294 w 4000"/>
                <a:gd name="T7" fmla="*/ 2588 h 4000"/>
                <a:gd name="T8" fmla="*/ 4000 w 4000"/>
                <a:gd name="T9" fmla="*/ 3294 h 4000"/>
                <a:gd name="T10" fmla="*/ 3294 w 4000"/>
                <a:gd name="T11" fmla="*/ 4000 h 4000"/>
                <a:gd name="T12" fmla="*/ 2588 w 4000"/>
                <a:gd name="T13" fmla="*/ 3294 h 4000"/>
                <a:gd name="T14" fmla="*/ 2592 w 4000"/>
                <a:gd name="T15" fmla="*/ 3253 h 4000"/>
                <a:gd name="T16" fmla="*/ 1159 w 4000"/>
                <a:gd name="T17" fmla="*/ 2537 h 4000"/>
                <a:gd name="T18" fmla="*/ 706 w 4000"/>
                <a:gd name="T19" fmla="*/ 2706 h 4000"/>
                <a:gd name="T20" fmla="*/ 0 w 4000"/>
                <a:gd name="T21" fmla="*/ 2000 h 4000"/>
                <a:gd name="T22" fmla="*/ 706 w 4000"/>
                <a:gd name="T23" fmla="*/ 1294 h 4000"/>
                <a:gd name="T24" fmla="*/ 1159 w 4000"/>
                <a:gd name="T25" fmla="*/ 1462 h 4000"/>
                <a:gd name="T26" fmla="*/ 2592 w 4000"/>
                <a:gd name="T27" fmla="*/ 746 h 4000"/>
                <a:gd name="T28" fmla="*/ 2588 w 4000"/>
                <a:gd name="T29" fmla="*/ 705 h 4000"/>
                <a:gd name="T30" fmla="*/ 3294 w 4000"/>
                <a:gd name="T31" fmla="*/ 0 h 4000"/>
                <a:gd name="T32" fmla="*/ 4000 w 4000"/>
                <a:gd name="T33" fmla="*/ 706 h 4000"/>
                <a:gd name="T34" fmla="*/ 3294 w 4000"/>
                <a:gd name="T35" fmla="*/ 1412 h 4000"/>
                <a:gd name="T36" fmla="*/ 2841 w 4000"/>
                <a:gd name="T37" fmla="*/ 1243 h 4000"/>
                <a:gd name="T38" fmla="*/ 1408 w 4000"/>
                <a:gd name="T39" fmla="*/ 1959 h 4000"/>
                <a:gd name="T40" fmla="*/ 1412 w 4000"/>
                <a:gd name="T41" fmla="*/ 2000 h 4000"/>
                <a:gd name="T42" fmla="*/ 1412 w 4000"/>
                <a:gd name="T43" fmla="*/ 2000 h 4000"/>
                <a:gd name="T44" fmla="*/ 1412 w 4000"/>
                <a:gd name="T45" fmla="*/ 2000 h 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0" h="4000">
                  <a:moveTo>
                    <a:pt x="1412" y="2000"/>
                  </a:moveTo>
                  <a:cubicBezTo>
                    <a:pt x="1412" y="2014"/>
                    <a:pt x="1409" y="2026"/>
                    <a:pt x="1408" y="2040"/>
                  </a:cubicBezTo>
                  <a:lnTo>
                    <a:pt x="2841" y="2757"/>
                  </a:lnTo>
                  <a:cubicBezTo>
                    <a:pt x="2964" y="2653"/>
                    <a:pt x="3121" y="2588"/>
                    <a:pt x="3294" y="2588"/>
                  </a:cubicBezTo>
                  <a:cubicBezTo>
                    <a:pt x="3684" y="2588"/>
                    <a:pt x="4000" y="2904"/>
                    <a:pt x="4000" y="3294"/>
                  </a:cubicBezTo>
                  <a:cubicBezTo>
                    <a:pt x="4000" y="3684"/>
                    <a:pt x="3684" y="4000"/>
                    <a:pt x="3294" y="4000"/>
                  </a:cubicBezTo>
                  <a:cubicBezTo>
                    <a:pt x="2904" y="4000"/>
                    <a:pt x="2588" y="3684"/>
                    <a:pt x="2588" y="3294"/>
                  </a:cubicBezTo>
                  <a:cubicBezTo>
                    <a:pt x="2588" y="3280"/>
                    <a:pt x="2591" y="3267"/>
                    <a:pt x="2592" y="3253"/>
                  </a:cubicBezTo>
                  <a:lnTo>
                    <a:pt x="1159" y="2537"/>
                  </a:lnTo>
                  <a:cubicBezTo>
                    <a:pt x="1036" y="2641"/>
                    <a:pt x="879" y="2706"/>
                    <a:pt x="706" y="2706"/>
                  </a:cubicBezTo>
                  <a:cubicBezTo>
                    <a:pt x="316" y="2706"/>
                    <a:pt x="0" y="2390"/>
                    <a:pt x="0" y="2000"/>
                  </a:cubicBezTo>
                  <a:cubicBezTo>
                    <a:pt x="0" y="1610"/>
                    <a:pt x="316" y="1294"/>
                    <a:pt x="706" y="1294"/>
                  </a:cubicBezTo>
                  <a:cubicBezTo>
                    <a:pt x="879" y="1294"/>
                    <a:pt x="1036" y="1359"/>
                    <a:pt x="1159" y="1462"/>
                  </a:cubicBezTo>
                  <a:lnTo>
                    <a:pt x="2592" y="746"/>
                  </a:lnTo>
                  <a:cubicBezTo>
                    <a:pt x="2591" y="732"/>
                    <a:pt x="2588" y="720"/>
                    <a:pt x="2588" y="705"/>
                  </a:cubicBezTo>
                  <a:cubicBezTo>
                    <a:pt x="2588" y="316"/>
                    <a:pt x="2904" y="0"/>
                    <a:pt x="3294" y="0"/>
                  </a:cubicBezTo>
                  <a:cubicBezTo>
                    <a:pt x="3684" y="0"/>
                    <a:pt x="4000" y="316"/>
                    <a:pt x="4000" y="706"/>
                  </a:cubicBezTo>
                  <a:cubicBezTo>
                    <a:pt x="4000" y="1096"/>
                    <a:pt x="3684" y="1412"/>
                    <a:pt x="3294" y="1412"/>
                  </a:cubicBezTo>
                  <a:cubicBezTo>
                    <a:pt x="3120" y="1412"/>
                    <a:pt x="2964" y="1347"/>
                    <a:pt x="2841" y="1243"/>
                  </a:cubicBezTo>
                  <a:lnTo>
                    <a:pt x="1408" y="1959"/>
                  </a:lnTo>
                  <a:cubicBezTo>
                    <a:pt x="1409" y="1973"/>
                    <a:pt x="1412" y="1986"/>
                    <a:pt x="1412" y="2000"/>
                  </a:cubicBezTo>
                  <a:lnTo>
                    <a:pt x="1412" y="2000"/>
                  </a:lnTo>
                  <a:close/>
                  <a:moveTo>
                    <a:pt x="1412" y="20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>
              <a:normAutofit fontScale="55000" lnSpcReduction="20000"/>
            </a:bodyPr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437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9" grpId="0"/>
      <p:bldP spid="80" grpId="0"/>
      <p:bldP spid="81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5240020" y="2935605"/>
            <a:ext cx="6387407" cy="98679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394C"/>
                </a:solidFill>
              </a:rPr>
              <a:t>三维协同古文翻译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05885" y="2644775"/>
            <a:ext cx="464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rgbClr val="00394C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15" name="Freeform 6"/>
          <p:cNvSpPr/>
          <p:nvPr/>
        </p:nvSpPr>
        <p:spPr bwMode="auto">
          <a:xfrm rot="19764056">
            <a:off x="3180080" y="2258060"/>
            <a:ext cx="1132205" cy="1055370"/>
          </a:xfrm>
          <a:custGeom>
            <a:avLst/>
            <a:gdLst>
              <a:gd name="T0" fmla="*/ 96 w 1360"/>
              <a:gd name="T1" fmla="*/ 404 h 1266"/>
              <a:gd name="T2" fmla="*/ 96 w 1360"/>
              <a:gd name="T3" fmla="*/ 527 h 1266"/>
              <a:gd name="T4" fmla="*/ 105 w 1360"/>
              <a:gd name="T5" fmla="*/ 537 h 1266"/>
              <a:gd name="T6" fmla="*/ 123 w 1360"/>
              <a:gd name="T7" fmla="*/ 616 h 1266"/>
              <a:gd name="T8" fmla="*/ 119 w 1360"/>
              <a:gd name="T9" fmla="*/ 629 h 1266"/>
              <a:gd name="T10" fmla="*/ 147 w 1360"/>
              <a:gd name="T11" fmla="*/ 940 h 1266"/>
              <a:gd name="T12" fmla="*/ 169 w 1360"/>
              <a:gd name="T13" fmla="*/ 1194 h 1266"/>
              <a:gd name="T14" fmla="*/ 175 w 1360"/>
              <a:gd name="T15" fmla="*/ 1266 h 1266"/>
              <a:gd name="T16" fmla="*/ 0 w 1360"/>
              <a:gd name="T17" fmla="*/ 1266 h 1266"/>
              <a:gd name="T18" fmla="*/ 6 w 1360"/>
              <a:gd name="T19" fmla="*/ 1197 h 1266"/>
              <a:gd name="T20" fmla="*/ 38 w 1360"/>
              <a:gd name="T21" fmla="*/ 811 h 1266"/>
              <a:gd name="T22" fmla="*/ 54 w 1360"/>
              <a:gd name="T23" fmla="*/ 629 h 1266"/>
              <a:gd name="T24" fmla="*/ 50 w 1360"/>
              <a:gd name="T25" fmla="*/ 613 h 1266"/>
              <a:gd name="T26" fmla="*/ 71 w 1360"/>
              <a:gd name="T27" fmla="*/ 537 h 1266"/>
              <a:gd name="T28" fmla="*/ 79 w 1360"/>
              <a:gd name="T29" fmla="*/ 525 h 1266"/>
              <a:gd name="T30" fmla="*/ 79 w 1360"/>
              <a:gd name="T31" fmla="*/ 407 h 1266"/>
              <a:gd name="T32" fmla="*/ 70 w 1360"/>
              <a:gd name="T33" fmla="*/ 392 h 1266"/>
              <a:gd name="T34" fmla="*/ 31 w 1360"/>
              <a:gd name="T35" fmla="*/ 374 h 1266"/>
              <a:gd name="T36" fmla="*/ 44 w 1360"/>
              <a:gd name="T37" fmla="*/ 366 h 1266"/>
              <a:gd name="T38" fmla="*/ 624 w 1360"/>
              <a:gd name="T39" fmla="*/ 44 h 1266"/>
              <a:gd name="T40" fmla="*/ 692 w 1360"/>
              <a:gd name="T41" fmla="*/ 5 h 1266"/>
              <a:gd name="T42" fmla="*/ 718 w 1360"/>
              <a:gd name="T43" fmla="*/ 5 h 1266"/>
              <a:gd name="T44" fmla="*/ 1255 w 1360"/>
              <a:gd name="T45" fmla="*/ 275 h 1266"/>
              <a:gd name="T46" fmla="*/ 1360 w 1360"/>
              <a:gd name="T47" fmla="*/ 328 h 1266"/>
              <a:gd name="T48" fmla="*/ 1302 w 1360"/>
              <a:gd name="T49" fmla="*/ 360 h 1266"/>
              <a:gd name="T50" fmla="*/ 723 w 1360"/>
              <a:gd name="T51" fmla="*/ 666 h 1266"/>
              <a:gd name="T52" fmla="*/ 688 w 1360"/>
              <a:gd name="T53" fmla="*/ 668 h 1266"/>
              <a:gd name="T54" fmla="*/ 112 w 1360"/>
              <a:gd name="T55" fmla="*/ 411 h 1266"/>
              <a:gd name="T56" fmla="*/ 96 w 1360"/>
              <a:gd name="T57" fmla="*/ 404 h 1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60" h="1266">
                <a:moveTo>
                  <a:pt x="96" y="404"/>
                </a:moveTo>
                <a:cubicBezTo>
                  <a:pt x="96" y="447"/>
                  <a:pt x="96" y="487"/>
                  <a:pt x="96" y="527"/>
                </a:cubicBezTo>
                <a:cubicBezTo>
                  <a:pt x="96" y="531"/>
                  <a:pt x="101" y="535"/>
                  <a:pt x="105" y="537"/>
                </a:cubicBezTo>
                <a:cubicBezTo>
                  <a:pt x="136" y="555"/>
                  <a:pt x="144" y="585"/>
                  <a:pt x="123" y="616"/>
                </a:cubicBezTo>
                <a:cubicBezTo>
                  <a:pt x="121" y="620"/>
                  <a:pt x="119" y="625"/>
                  <a:pt x="119" y="629"/>
                </a:cubicBezTo>
                <a:cubicBezTo>
                  <a:pt x="128" y="733"/>
                  <a:pt x="138" y="836"/>
                  <a:pt x="147" y="940"/>
                </a:cubicBezTo>
                <a:cubicBezTo>
                  <a:pt x="154" y="1024"/>
                  <a:pt x="162" y="1109"/>
                  <a:pt x="169" y="1194"/>
                </a:cubicBezTo>
                <a:cubicBezTo>
                  <a:pt x="171" y="1217"/>
                  <a:pt x="173" y="1239"/>
                  <a:pt x="175" y="1266"/>
                </a:cubicBezTo>
                <a:cubicBezTo>
                  <a:pt x="117" y="1266"/>
                  <a:pt x="60" y="1266"/>
                  <a:pt x="0" y="1266"/>
                </a:cubicBezTo>
                <a:cubicBezTo>
                  <a:pt x="2" y="1244"/>
                  <a:pt x="4" y="1220"/>
                  <a:pt x="6" y="1197"/>
                </a:cubicBezTo>
                <a:cubicBezTo>
                  <a:pt x="16" y="1068"/>
                  <a:pt x="27" y="940"/>
                  <a:pt x="38" y="811"/>
                </a:cubicBezTo>
                <a:cubicBezTo>
                  <a:pt x="43" y="750"/>
                  <a:pt x="49" y="690"/>
                  <a:pt x="54" y="629"/>
                </a:cubicBezTo>
                <a:cubicBezTo>
                  <a:pt x="54" y="624"/>
                  <a:pt x="52" y="617"/>
                  <a:pt x="50" y="613"/>
                </a:cubicBezTo>
                <a:cubicBezTo>
                  <a:pt x="32" y="583"/>
                  <a:pt x="40" y="553"/>
                  <a:pt x="71" y="537"/>
                </a:cubicBezTo>
                <a:cubicBezTo>
                  <a:pt x="75" y="535"/>
                  <a:pt x="79" y="529"/>
                  <a:pt x="79" y="525"/>
                </a:cubicBezTo>
                <a:cubicBezTo>
                  <a:pt x="79" y="486"/>
                  <a:pt x="80" y="446"/>
                  <a:pt x="79" y="407"/>
                </a:cubicBezTo>
                <a:cubicBezTo>
                  <a:pt x="79" y="402"/>
                  <a:pt x="74" y="395"/>
                  <a:pt x="70" y="392"/>
                </a:cubicBezTo>
                <a:cubicBezTo>
                  <a:pt x="58" y="386"/>
                  <a:pt x="45" y="381"/>
                  <a:pt x="31" y="374"/>
                </a:cubicBezTo>
                <a:cubicBezTo>
                  <a:pt x="36" y="371"/>
                  <a:pt x="40" y="368"/>
                  <a:pt x="44" y="366"/>
                </a:cubicBezTo>
                <a:cubicBezTo>
                  <a:pt x="237" y="259"/>
                  <a:pt x="431" y="151"/>
                  <a:pt x="624" y="44"/>
                </a:cubicBezTo>
                <a:cubicBezTo>
                  <a:pt x="647" y="31"/>
                  <a:pt x="670" y="19"/>
                  <a:pt x="692" y="5"/>
                </a:cubicBezTo>
                <a:cubicBezTo>
                  <a:pt x="702" y="0"/>
                  <a:pt x="709" y="1"/>
                  <a:pt x="718" y="5"/>
                </a:cubicBezTo>
                <a:cubicBezTo>
                  <a:pt x="897" y="96"/>
                  <a:pt x="1076" y="185"/>
                  <a:pt x="1255" y="275"/>
                </a:cubicBezTo>
                <a:cubicBezTo>
                  <a:pt x="1289" y="293"/>
                  <a:pt x="1324" y="310"/>
                  <a:pt x="1360" y="328"/>
                </a:cubicBezTo>
                <a:cubicBezTo>
                  <a:pt x="1339" y="340"/>
                  <a:pt x="1320" y="350"/>
                  <a:pt x="1302" y="360"/>
                </a:cubicBezTo>
                <a:cubicBezTo>
                  <a:pt x="1109" y="462"/>
                  <a:pt x="916" y="564"/>
                  <a:pt x="723" y="666"/>
                </a:cubicBezTo>
                <a:cubicBezTo>
                  <a:pt x="711" y="672"/>
                  <a:pt x="701" y="674"/>
                  <a:pt x="688" y="668"/>
                </a:cubicBezTo>
                <a:cubicBezTo>
                  <a:pt x="496" y="582"/>
                  <a:pt x="304" y="496"/>
                  <a:pt x="112" y="411"/>
                </a:cubicBezTo>
                <a:cubicBezTo>
                  <a:pt x="108" y="409"/>
                  <a:pt x="103" y="407"/>
                  <a:pt x="96" y="404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sp>
        <p:nvSpPr>
          <p:cNvPr id="16" name="Freeform 7"/>
          <p:cNvSpPr/>
          <p:nvPr/>
        </p:nvSpPr>
        <p:spPr bwMode="auto">
          <a:xfrm rot="19764056">
            <a:off x="3394710" y="2684145"/>
            <a:ext cx="704215" cy="334010"/>
          </a:xfrm>
          <a:custGeom>
            <a:avLst/>
            <a:gdLst>
              <a:gd name="T0" fmla="*/ 0 w 845"/>
              <a:gd name="T1" fmla="*/ 147 h 400"/>
              <a:gd name="T2" fmla="*/ 78 w 845"/>
              <a:gd name="T3" fmla="*/ 32 h 400"/>
              <a:gd name="T4" fmla="*/ 96 w 845"/>
              <a:gd name="T5" fmla="*/ 28 h 400"/>
              <a:gd name="T6" fmla="*/ 262 w 845"/>
              <a:gd name="T7" fmla="*/ 101 h 400"/>
              <a:gd name="T8" fmla="*/ 417 w 845"/>
              <a:gd name="T9" fmla="*/ 170 h 400"/>
              <a:gd name="T10" fmla="*/ 434 w 845"/>
              <a:gd name="T11" fmla="*/ 167 h 400"/>
              <a:gd name="T12" fmla="*/ 724 w 845"/>
              <a:gd name="T13" fmla="*/ 13 h 400"/>
              <a:gd name="T14" fmla="*/ 749 w 845"/>
              <a:gd name="T15" fmla="*/ 0 h 400"/>
              <a:gd name="T16" fmla="*/ 845 w 845"/>
              <a:gd name="T17" fmla="*/ 143 h 400"/>
              <a:gd name="T18" fmla="*/ 743 w 845"/>
              <a:gd name="T19" fmla="*/ 207 h 400"/>
              <a:gd name="T20" fmla="*/ 448 w 845"/>
              <a:gd name="T21" fmla="*/ 393 h 400"/>
              <a:gd name="T22" fmla="*/ 421 w 845"/>
              <a:gd name="T23" fmla="*/ 394 h 400"/>
              <a:gd name="T24" fmla="*/ 8 w 845"/>
              <a:gd name="T25" fmla="*/ 153 h 400"/>
              <a:gd name="T26" fmla="*/ 0 w 845"/>
              <a:gd name="T27" fmla="*/ 14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45" h="400">
                <a:moveTo>
                  <a:pt x="0" y="147"/>
                </a:moveTo>
                <a:cubicBezTo>
                  <a:pt x="27" y="108"/>
                  <a:pt x="53" y="70"/>
                  <a:pt x="78" y="32"/>
                </a:cubicBezTo>
                <a:cubicBezTo>
                  <a:pt x="84" y="24"/>
                  <a:pt x="89" y="25"/>
                  <a:pt x="96" y="28"/>
                </a:cubicBezTo>
                <a:cubicBezTo>
                  <a:pt x="151" y="53"/>
                  <a:pt x="206" y="77"/>
                  <a:pt x="262" y="101"/>
                </a:cubicBezTo>
                <a:cubicBezTo>
                  <a:pt x="313" y="124"/>
                  <a:pt x="365" y="147"/>
                  <a:pt x="417" y="170"/>
                </a:cubicBezTo>
                <a:cubicBezTo>
                  <a:pt x="421" y="172"/>
                  <a:pt x="429" y="170"/>
                  <a:pt x="434" y="167"/>
                </a:cubicBezTo>
                <a:cubicBezTo>
                  <a:pt x="531" y="116"/>
                  <a:pt x="627" y="65"/>
                  <a:pt x="724" y="13"/>
                </a:cubicBezTo>
                <a:cubicBezTo>
                  <a:pt x="732" y="9"/>
                  <a:pt x="740" y="5"/>
                  <a:pt x="749" y="0"/>
                </a:cubicBezTo>
                <a:cubicBezTo>
                  <a:pt x="781" y="48"/>
                  <a:pt x="813" y="95"/>
                  <a:pt x="845" y="143"/>
                </a:cubicBezTo>
                <a:cubicBezTo>
                  <a:pt x="811" y="165"/>
                  <a:pt x="777" y="186"/>
                  <a:pt x="743" y="207"/>
                </a:cubicBezTo>
                <a:cubicBezTo>
                  <a:pt x="645" y="269"/>
                  <a:pt x="546" y="331"/>
                  <a:pt x="448" y="393"/>
                </a:cubicBezTo>
                <a:cubicBezTo>
                  <a:pt x="438" y="399"/>
                  <a:pt x="431" y="400"/>
                  <a:pt x="421" y="394"/>
                </a:cubicBezTo>
                <a:cubicBezTo>
                  <a:pt x="284" y="313"/>
                  <a:pt x="146" y="233"/>
                  <a:pt x="8" y="153"/>
                </a:cubicBezTo>
                <a:cubicBezTo>
                  <a:pt x="6" y="151"/>
                  <a:pt x="3" y="149"/>
                  <a:pt x="0" y="147"/>
                </a:cubicBezTo>
                <a:close/>
              </a:path>
            </a:pathLst>
          </a:custGeom>
          <a:solidFill>
            <a:srgbClr val="0039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HK" altLang="en-US">
              <a:solidFill>
                <a:srgbClr val="00394C"/>
              </a:solidFill>
            </a:endParaRPr>
          </a:p>
        </p:txBody>
      </p:sp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55" y="160655"/>
            <a:ext cx="4455795" cy="704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505724" y="2322307"/>
            <a:ext cx="1849063" cy="2531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古籍白话</a:t>
            </a:r>
            <a:endParaRPr lang="en-US" altLang="zh-CN" sz="2000" b="1" spc="300" dirty="0">
              <a:solidFill>
                <a:srgbClr val="00394C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译本</a:t>
            </a:r>
            <a:endParaRPr lang="zh-CN" altLang="en-US" sz="2000" b="1" spc="300" dirty="0">
              <a:solidFill>
                <a:srgbClr val="00394C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3.</a:t>
            </a:r>
            <a:r>
              <a:rPr lang="zh-CN" altLang="en-US" sz="2300" dirty="0">
                <a:solidFill>
                  <a:srgbClr val="00394C"/>
                </a:solidFill>
              </a:rPr>
              <a:t>三维协同古文翻译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429525" y="2397928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4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5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6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8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9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10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1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2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3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4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5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文本框 21"/>
          <p:cNvSpPr txBox="1"/>
          <p:nvPr>
            <p:custDataLst>
              <p:tags r:id="rId3"/>
            </p:custDataLst>
          </p:nvPr>
        </p:nvSpPr>
        <p:spPr>
          <a:xfrm>
            <a:off x="318950" y="2871131"/>
            <a:ext cx="1970540" cy="30853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altLang="zh-CN" sz="2000" dirty="0">
                <a:solidFill>
                  <a:srgbClr val="00394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 </a:t>
            </a:r>
            <a:r>
              <a:rPr lang="zh-CN" altLang="en-US" sz="2000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从互译篇章可抽取出互译句对</a:t>
            </a:r>
            <a:endParaRPr lang="en-US" altLang="zh-CN" sz="2000" dirty="0">
              <a:solidFill>
                <a:srgbClr val="003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algn="l">
              <a:spcBef>
                <a:spcPts val="1200"/>
              </a:spcBef>
            </a:pPr>
            <a:r>
              <a:rPr lang="en-US" altLang="zh-CN" sz="2000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 </a:t>
            </a:r>
            <a:r>
              <a:rPr lang="zh-CN" altLang="en-US" sz="2000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注释信息可以提升古汉语词汇翻译准确率</a:t>
            </a:r>
            <a:endParaRPr lang="en-US" altLang="zh-CN" sz="2000" dirty="0">
              <a:solidFill>
                <a:srgbClr val="003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>
              <a:spcBef>
                <a:spcPts val="1200"/>
              </a:spcBef>
            </a:pPr>
            <a:r>
              <a:rPr lang="en-US" altLang="zh-CN" sz="2000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· </a:t>
            </a:r>
            <a:r>
              <a:rPr lang="zh-CN" altLang="en-US" sz="2000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通过书名确定其朝代进而确定其所属语言时期</a:t>
            </a:r>
            <a:endParaRPr lang="en-US" altLang="zh-CN" sz="2000" dirty="0">
              <a:solidFill>
                <a:srgbClr val="003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algn="l"/>
            <a:endParaRPr lang="en-US" altLang="zh-CN" sz="2000" dirty="0" err="1">
              <a:solidFill>
                <a:srgbClr val="00394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823280" y="625161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00394C"/>
                </a:solidFill>
                <a:latin typeface="Times New Roman" panose="02020603050405020304" pitchFamily="18" charset="0"/>
                <a:cs typeface="Microsoft Himalaya" panose="01010100010101010101" pitchFamily="2" charset="0"/>
              </a:rPr>
              <a:t>《</a:t>
            </a:r>
            <a:r>
              <a:rPr lang="zh-CN" altLang="en-US" kern="100" dirty="0">
                <a:solidFill>
                  <a:srgbClr val="00394C"/>
                </a:solidFill>
                <a:latin typeface="Times New Roman" panose="02020603050405020304" pitchFamily="18" charset="0"/>
                <a:cs typeface="Microsoft Himalaya" panose="01010100010101010101" pitchFamily="2" charset="0"/>
              </a:rPr>
              <a:t>了凡四训</a:t>
            </a:r>
            <a:r>
              <a:rPr lang="en-US" altLang="zh-CN" kern="100" dirty="0">
                <a:solidFill>
                  <a:srgbClr val="00394C"/>
                </a:solidFill>
                <a:latin typeface="Times New Roman" panose="02020603050405020304" pitchFamily="18" charset="0"/>
                <a:cs typeface="Microsoft Himalaya" panose="01010100010101010101" pitchFamily="2" charset="0"/>
              </a:rPr>
              <a:t>》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7B0B1E-DA34-4822-9BD2-F08782DA3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" t="-1140"/>
          <a:stretch>
            <a:fillRect/>
          </a:stretch>
        </p:blipFill>
        <p:spPr bwMode="auto">
          <a:xfrm>
            <a:off x="2394652" y="1427997"/>
            <a:ext cx="9367823" cy="465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2CD2F299-A65D-4A05-93AD-9DA318721C60}"/>
              </a:ext>
            </a:extLst>
          </p:cNvPr>
          <p:cNvSpPr/>
          <p:nvPr/>
        </p:nvSpPr>
        <p:spPr>
          <a:xfrm>
            <a:off x="9673328" y="4147156"/>
            <a:ext cx="1214547" cy="4629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AC356F6-744C-477B-8EC3-85BC6F104669}"/>
              </a:ext>
            </a:extLst>
          </p:cNvPr>
          <p:cNvSpPr/>
          <p:nvPr/>
        </p:nvSpPr>
        <p:spPr>
          <a:xfrm>
            <a:off x="2522450" y="2247344"/>
            <a:ext cx="3217337" cy="6796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0064760-30F4-466B-9DD2-FA2331717A02}"/>
              </a:ext>
            </a:extLst>
          </p:cNvPr>
          <p:cNvSpPr/>
          <p:nvPr/>
        </p:nvSpPr>
        <p:spPr>
          <a:xfrm>
            <a:off x="2923136" y="3165672"/>
            <a:ext cx="2816651" cy="7652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69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22" grpId="0"/>
      <p:bldP spid="34" grpId="0"/>
      <p:bldP spid="34" grpId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所标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36205" y="0"/>
            <a:ext cx="4455795" cy="704215"/>
          </a:xfrm>
          <a:prstGeom prst="rect">
            <a:avLst/>
          </a:prstGeom>
        </p:spPr>
      </p:pic>
      <p:sp>
        <p:nvSpPr>
          <p:cNvPr id="77" name="文本框 76"/>
          <p:cNvSpPr txBox="1"/>
          <p:nvPr>
            <p:custDataLst>
              <p:tags r:id="rId2"/>
            </p:custDataLst>
          </p:nvPr>
        </p:nvSpPr>
        <p:spPr>
          <a:xfrm>
            <a:off x="864235" y="2740476"/>
            <a:ext cx="2334895" cy="46291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000" b="1" spc="300" dirty="0">
                <a:solidFill>
                  <a:srgbClr val="00394C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系统流程</a:t>
            </a:r>
          </a:p>
        </p:txBody>
      </p:sp>
      <p:sp>
        <p:nvSpPr>
          <p:cNvPr id="21" name="标题 20"/>
          <p:cNvSpPr>
            <a:spLocks noGrp="1"/>
          </p:cNvSpPr>
          <p:nvPr>
            <p:ph type="title"/>
          </p:nvPr>
        </p:nvSpPr>
        <p:spPr>
          <a:xfrm>
            <a:off x="830537" y="594364"/>
            <a:ext cx="10852237" cy="441964"/>
          </a:xfrm>
        </p:spPr>
        <p:txBody>
          <a:bodyPr>
            <a:noAutofit/>
          </a:bodyPr>
          <a:lstStyle/>
          <a:p>
            <a:r>
              <a:rPr lang="en-US" altLang="zh-CN" sz="2300" dirty="0">
                <a:solidFill>
                  <a:srgbClr val="00394C"/>
                </a:solidFill>
              </a:rPr>
              <a:t>3.</a:t>
            </a:r>
            <a:r>
              <a:rPr lang="zh-CN" altLang="en-US" sz="2300" dirty="0">
                <a:solidFill>
                  <a:srgbClr val="00394C"/>
                </a:solidFill>
              </a:rPr>
              <a:t>三维协同古文翻译</a:t>
            </a:r>
            <a:endParaRPr sz="2300" dirty="0">
              <a:solidFill>
                <a:srgbClr val="00394C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34390" y="1078230"/>
            <a:ext cx="1054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778545" y="2900496"/>
            <a:ext cx="183083" cy="183083"/>
            <a:chOff x="2131" y="1554"/>
            <a:chExt cx="1116" cy="1116"/>
          </a:xfrm>
          <a:solidFill>
            <a:srgbClr val="00394C"/>
          </a:solidFill>
        </p:grpSpPr>
        <p:sp>
          <p:nvSpPr>
            <p:cNvPr id="25" name="椭圆 24"/>
            <p:cNvSpPr/>
            <p:nvPr>
              <p:custDataLst>
                <p:tags r:id="rId3"/>
              </p:custDataLst>
            </p:nvPr>
          </p:nvSpPr>
          <p:spPr>
            <a:xfrm>
              <a:off x="2131" y="1554"/>
              <a:ext cx="1117" cy="1117"/>
            </a:xfrm>
            <a:prstGeom prst="ellipse">
              <a:avLst/>
            </a:prstGeom>
            <a:grpFill/>
            <a:ln w="38100">
              <a:gradFill flip="none" rotWithShape="1">
                <a:gsLst>
                  <a:gs pos="79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4"/>
              </p:custDataLst>
            </p:nvPr>
          </p:nvSpPr>
          <p:spPr>
            <a:xfrm>
              <a:off x="2941" y="1588"/>
              <a:ext cx="134" cy="1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椭圆 26"/>
            <p:cNvSpPr/>
            <p:nvPr>
              <p:custDataLst>
                <p:tags r:id="rId5"/>
              </p:custDataLst>
            </p:nvPr>
          </p:nvSpPr>
          <p:spPr>
            <a:xfrm>
              <a:off x="2938" y="2502"/>
              <a:ext cx="134" cy="134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149" name="图片 14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2364" y="1797"/>
              <a:ext cx="641" cy="609"/>
            </a:xfrm>
            <a:prstGeom prst="rect">
              <a:avLst/>
            </a:prstGeom>
            <a:grpFill/>
          </p:spPr>
        </p:pic>
        <p:sp>
          <p:nvSpPr>
            <p:cNvPr id="150" name="椭圆 149"/>
            <p:cNvSpPr/>
            <p:nvPr>
              <p:custDataLst>
                <p:tags r:id="rId7"/>
              </p:custDataLst>
            </p:nvPr>
          </p:nvSpPr>
          <p:spPr bwMode="auto">
            <a:xfrm>
              <a:off x="2645" y="2078"/>
              <a:ext cx="46" cy="46"/>
            </a:xfrm>
            <a:prstGeom prst="ellipse">
              <a:avLst/>
            </a:pr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: 形状 150"/>
            <p:cNvSpPr/>
            <p:nvPr>
              <p:custDataLst>
                <p:tags r:id="rId8"/>
              </p:custDataLst>
            </p:nvPr>
          </p:nvSpPr>
          <p:spPr bwMode="auto">
            <a:xfrm>
              <a:off x="2447" y="1885"/>
              <a:ext cx="224" cy="221"/>
            </a:xfrm>
            <a:custGeom>
              <a:avLst/>
              <a:gdLst>
                <a:gd name="connsiteX0" fmla="*/ 744147 w 902970"/>
                <a:gd name="connsiteY0" fmla="*/ 671195 h 892810"/>
                <a:gd name="connsiteX1" fmla="*/ 745273 w 902970"/>
                <a:gd name="connsiteY1" fmla="*/ 671195 h 892810"/>
                <a:gd name="connsiteX2" fmla="*/ 902970 w 902970"/>
                <a:gd name="connsiteY2" fmla="*/ 892810 h 892810"/>
                <a:gd name="connsiteX3" fmla="*/ 679942 w 902970"/>
                <a:gd name="connsiteY3" fmla="*/ 737567 h 892810"/>
                <a:gd name="connsiteX4" fmla="*/ 678815 w 902970"/>
                <a:gd name="connsiteY4" fmla="*/ 736442 h 892810"/>
                <a:gd name="connsiteX5" fmla="*/ 684447 w 902970"/>
                <a:gd name="connsiteY5" fmla="*/ 733067 h 892810"/>
                <a:gd name="connsiteX6" fmla="*/ 740768 w 902970"/>
                <a:gd name="connsiteY6" fmla="*/ 675695 h 892810"/>
                <a:gd name="connsiteX7" fmla="*/ 744147 w 902970"/>
                <a:gd name="connsiteY7" fmla="*/ 671195 h 892810"/>
                <a:gd name="connsiteX8" fmla="*/ 58530 w 902970"/>
                <a:gd name="connsiteY8" fmla="*/ 0 h 892810"/>
                <a:gd name="connsiteX9" fmla="*/ 648335 w 902970"/>
                <a:gd name="connsiteY9" fmla="*/ 583418 h 892810"/>
                <a:gd name="connsiteX10" fmla="*/ 647210 w 902970"/>
                <a:gd name="connsiteY10" fmla="*/ 583418 h 892810"/>
                <a:gd name="connsiteX11" fmla="*/ 590930 w 902970"/>
                <a:gd name="connsiteY11" fmla="*/ 640859 h 892810"/>
                <a:gd name="connsiteX12" fmla="*/ 589805 w 902970"/>
                <a:gd name="connsiteY12" fmla="*/ 641985 h 892810"/>
                <a:gd name="connsiteX13" fmla="*/ 0 w 902970"/>
                <a:gd name="connsiteY13" fmla="*/ 58567 h 892810"/>
                <a:gd name="connsiteX14" fmla="*/ 41647 w 902970"/>
                <a:gd name="connsiteY14" fmla="*/ 41673 h 892810"/>
                <a:gd name="connsiteX15" fmla="*/ 58530 w 902970"/>
                <a:gd name="connsiteY15" fmla="*/ 0 h 8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2970" h="892810">
                  <a:moveTo>
                    <a:pt x="744147" y="671195"/>
                  </a:moveTo>
                  <a:cubicBezTo>
                    <a:pt x="744147" y="671195"/>
                    <a:pt x="745273" y="671195"/>
                    <a:pt x="745273" y="671195"/>
                  </a:cubicBezTo>
                  <a:cubicBezTo>
                    <a:pt x="745273" y="671195"/>
                    <a:pt x="745273" y="671195"/>
                    <a:pt x="902970" y="892810"/>
                  </a:cubicBezTo>
                  <a:lnTo>
                    <a:pt x="679942" y="737567"/>
                  </a:lnTo>
                  <a:cubicBezTo>
                    <a:pt x="679942" y="737567"/>
                    <a:pt x="679942" y="736442"/>
                    <a:pt x="678815" y="736442"/>
                  </a:cubicBezTo>
                  <a:cubicBezTo>
                    <a:pt x="681068" y="735317"/>
                    <a:pt x="682194" y="734192"/>
                    <a:pt x="684447" y="733067"/>
                  </a:cubicBezTo>
                  <a:cubicBezTo>
                    <a:pt x="684447" y="733067"/>
                    <a:pt x="684447" y="733067"/>
                    <a:pt x="740768" y="675695"/>
                  </a:cubicBezTo>
                  <a:cubicBezTo>
                    <a:pt x="741894" y="674570"/>
                    <a:pt x="743020" y="673445"/>
                    <a:pt x="744147" y="671195"/>
                  </a:cubicBezTo>
                  <a:close/>
                  <a:moveTo>
                    <a:pt x="58530" y="0"/>
                  </a:moveTo>
                  <a:cubicBezTo>
                    <a:pt x="58530" y="0"/>
                    <a:pt x="58530" y="0"/>
                    <a:pt x="648335" y="583418"/>
                  </a:cubicBezTo>
                  <a:cubicBezTo>
                    <a:pt x="648335" y="583418"/>
                    <a:pt x="648335" y="583418"/>
                    <a:pt x="647210" y="583418"/>
                  </a:cubicBezTo>
                  <a:lnTo>
                    <a:pt x="590930" y="640859"/>
                  </a:lnTo>
                  <a:cubicBezTo>
                    <a:pt x="590930" y="640859"/>
                    <a:pt x="590930" y="640859"/>
                    <a:pt x="589805" y="641985"/>
                  </a:cubicBezTo>
                  <a:cubicBezTo>
                    <a:pt x="589805" y="641985"/>
                    <a:pt x="589805" y="641985"/>
                    <a:pt x="0" y="58567"/>
                  </a:cubicBezTo>
                  <a:cubicBezTo>
                    <a:pt x="13507" y="52936"/>
                    <a:pt x="27014" y="47304"/>
                    <a:pt x="41647" y="41673"/>
                  </a:cubicBezTo>
                  <a:cubicBezTo>
                    <a:pt x="47274" y="27031"/>
                    <a:pt x="52902" y="13516"/>
                    <a:pt x="58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2" name="任意多边形 8"/>
            <p:cNvSpPr/>
            <p:nvPr>
              <p:custDataLst>
                <p:tags r:id="rId9"/>
              </p:custDataLst>
            </p:nvPr>
          </p:nvSpPr>
          <p:spPr bwMode="auto">
            <a:xfrm>
              <a:off x="2609" y="2045"/>
              <a:ext cx="23" cy="23"/>
            </a:xfrm>
            <a:custGeom>
              <a:avLst/>
              <a:gdLst>
                <a:gd name="T0" fmla="*/ 77 w 82"/>
                <a:gd name="T1" fmla="*/ 27 h 83"/>
                <a:gd name="T2" fmla="*/ 80 w 82"/>
                <a:gd name="T3" fmla="*/ 23 h 83"/>
                <a:gd name="T4" fmla="*/ 77 w 82"/>
                <a:gd name="T5" fmla="*/ 7 h 83"/>
                <a:gd name="T6" fmla="*/ 75 w 82"/>
                <a:gd name="T7" fmla="*/ 6 h 83"/>
                <a:gd name="T8" fmla="*/ 55 w 82"/>
                <a:gd name="T9" fmla="*/ 6 h 83"/>
                <a:gd name="T10" fmla="*/ 5 w 82"/>
                <a:gd name="T11" fmla="*/ 57 h 83"/>
                <a:gd name="T12" fmla="*/ 5 w 82"/>
                <a:gd name="T13" fmla="*/ 77 h 83"/>
                <a:gd name="T14" fmla="*/ 7 w 82"/>
                <a:gd name="T15" fmla="*/ 78 h 83"/>
                <a:gd name="T16" fmla="*/ 22 w 82"/>
                <a:gd name="T17" fmla="*/ 81 h 83"/>
                <a:gd name="T18" fmla="*/ 27 w 82"/>
                <a:gd name="T19" fmla="*/ 78 h 83"/>
                <a:gd name="T20" fmla="*/ 77 w 82"/>
                <a:gd name="T21" fmla="*/ 2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3">
                  <a:moveTo>
                    <a:pt x="77" y="27"/>
                  </a:moveTo>
                  <a:cubicBezTo>
                    <a:pt x="78" y="26"/>
                    <a:pt x="79" y="25"/>
                    <a:pt x="80" y="23"/>
                  </a:cubicBezTo>
                  <a:cubicBezTo>
                    <a:pt x="82" y="18"/>
                    <a:pt x="81" y="12"/>
                    <a:pt x="77" y="7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0" y="0"/>
                    <a:pt x="61" y="1"/>
                    <a:pt x="55" y="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0" y="71"/>
                    <a:pt x="5" y="77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1" y="82"/>
                    <a:pt x="17" y="83"/>
                    <a:pt x="22" y="81"/>
                  </a:cubicBezTo>
                  <a:cubicBezTo>
                    <a:pt x="24" y="80"/>
                    <a:pt x="25" y="79"/>
                    <a:pt x="27" y="78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3" name="任意多边形 9"/>
            <p:cNvSpPr/>
            <p:nvPr>
              <p:custDataLst>
                <p:tags r:id="rId10"/>
              </p:custDataLst>
            </p:nvPr>
          </p:nvSpPr>
          <p:spPr bwMode="auto">
            <a:xfrm>
              <a:off x="2603" y="2039"/>
              <a:ext cx="23" cy="23"/>
            </a:xfrm>
            <a:custGeom>
              <a:avLst/>
              <a:gdLst>
                <a:gd name="T0" fmla="*/ 76 w 82"/>
                <a:gd name="T1" fmla="*/ 6 h 82"/>
                <a:gd name="T2" fmla="*/ 75 w 82"/>
                <a:gd name="T3" fmla="*/ 5 h 82"/>
                <a:gd name="T4" fmla="*/ 62 w 82"/>
                <a:gd name="T5" fmla="*/ 1 h 82"/>
                <a:gd name="T6" fmla="*/ 58 w 82"/>
                <a:gd name="T7" fmla="*/ 8 h 82"/>
                <a:gd name="T8" fmla="*/ 8 w 82"/>
                <a:gd name="T9" fmla="*/ 58 h 82"/>
                <a:gd name="T10" fmla="*/ 1 w 82"/>
                <a:gd name="T11" fmla="*/ 62 h 82"/>
                <a:gd name="T12" fmla="*/ 5 w 82"/>
                <a:gd name="T13" fmla="*/ 75 h 82"/>
                <a:gd name="T14" fmla="*/ 6 w 82"/>
                <a:gd name="T15" fmla="*/ 77 h 82"/>
                <a:gd name="T16" fmla="*/ 26 w 82"/>
                <a:gd name="T17" fmla="*/ 77 h 82"/>
                <a:gd name="T18" fmla="*/ 76 w 82"/>
                <a:gd name="T19" fmla="*/ 26 h 82"/>
                <a:gd name="T20" fmla="*/ 76 w 82"/>
                <a:gd name="T21" fmla="*/ 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6" y="6"/>
                  </a:moveTo>
                  <a:cubicBezTo>
                    <a:pt x="75" y="5"/>
                    <a:pt x="75" y="5"/>
                    <a:pt x="75" y="5"/>
                  </a:cubicBezTo>
                  <a:cubicBezTo>
                    <a:pt x="71" y="1"/>
                    <a:pt x="66" y="0"/>
                    <a:pt x="62" y="1"/>
                  </a:cubicBezTo>
                  <a:cubicBezTo>
                    <a:pt x="61" y="4"/>
                    <a:pt x="60" y="6"/>
                    <a:pt x="58" y="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60"/>
                    <a:pt x="3" y="62"/>
                    <a:pt x="1" y="62"/>
                  </a:cubicBezTo>
                  <a:cubicBezTo>
                    <a:pt x="0" y="67"/>
                    <a:pt x="1" y="72"/>
                    <a:pt x="5" y="75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12" y="82"/>
                    <a:pt x="21" y="82"/>
                    <a:pt x="26" y="7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82" y="21"/>
                    <a:pt x="82" y="12"/>
                    <a:pt x="7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4" name="任意多边形 10"/>
            <p:cNvSpPr/>
            <p:nvPr>
              <p:custDataLst>
                <p:tags r:id="rId11"/>
              </p:custDataLst>
            </p:nvPr>
          </p:nvSpPr>
          <p:spPr bwMode="auto">
            <a:xfrm>
              <a:off x="2598" y="2034"/>
              <a:ext cx="23" cy="23"/>
            </a:xfrm>
            <a:custGeom>
              <a:avLst/>
              <a:gdLst>
                <a:gd name="T0" fmla="*/ 77 w 82"/>
                <a:gd name="T1" fmla="*/ 27 h 82"/>
                <a:gd name="T2" fmla="*/ 81 w 82"/>
                <a:gd name="T3" fmla="*/ 20 h 82"/>
                <a:gd name="T4" fmla="*/ 77 w 82"/>
                <a:gd name="T5" fmla="*/ 7 h 82"/>
                <a:gd name="T6" fmla="*/ 75 w 82"/>
                <a:gd name="T7" fmla="*/ 5 h 82"/>
                <a:gd name="T8" fmla="*/ 55 w 82"/>
                <a:gd name="T9" fmla="*/ 6 h 82"/>
                <a:gd name="T10" fmla="*/ 5 w 82"/>
                <a:gd name="T11" fmla="*/ 56 h 82"/>
                <a:gd name="T12" fmla="*/ 5 w 82"/>
                <a:gd name="T13" fmla="*/ 76 h 82"/>
                <a:gd name="T14" fmla="*/ 7 w 82"/>
                <a:gd name="T15" fmla="*/ 78 h 82"/>
                <a:gd name="T16" fmla="*/ 20 w 82"/>
                <a:gd name="T17" fmla="*/ 81 h 82"/>
                <a:gd name="T18" fmla="*/ 27 w 82"/>
                <a:gd name="T19" fmla="*/ 77 h 82"/>
                <a:gd name="T20" fmla="*/ 77 w 82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" h="82">
                  <a:moveTo>
                    <a:pt x="77" y="27"/>
                  </a:moveTo>
                  <a:cubicBezTo>
                    <a:pt x="79" y="25"/>
                    <a:pt x="80" y="23"/>
                    <a:pt x="81" y="20"/>
                  </a:cubicBezTo>
                  <a:cubicBezTo>
                    <a:pt x="82" y="15"/>
                    <a:pt x="80" y="11"/>
                    <a:pt x="77" y="7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0" y="0"/>
                    <a:pt x="61" y="0"/>
                    <a:pt x="55" y="6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0" y="62"/>
                    <a:pt x="0" y="71"/>
                    <a:pt x="5" y="76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10" y="81"/>
                    <a:pt x="15" y="82"/>
                    <a:pt x="20" y="81"/>
                  </a:cubicBezTo>
                  <a:cubicBezTo>
                    <a:pt x="22" y="81"/>
                    <a:pt x="25" y="79"/>
                    <a:pt x="27" y="77"/>
                  </a:cubicBezTo>
                  <a:lnTo>
                    <a:pt x="77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任意多边形 11"/>
            <p:cNvSpPr/>
            <p:nvPr>
              <p:custDataLst>
                <p:tags r:id="rId12"/>
              </p:custDataLst>
            </p:nvPr>
          </p:nvSpPr>
          <p:spPr bwMode="auto">
            <a:xfrm>
              <a:off x="2592" y="2028"/>
              <a:ext cx="23" cy="23"/>
            </a:xfrm>
            <a:custGeom>
              <a:avLst/>
              <a:gdLst>
                <a:gd name="T0" fmla="*/ 77 w 83"/>
                <a:gd name="T1" fmla="*/ 7 h 83"/>
                <a:gd name="T2" fmla="*/ 76 w 83"/>
                <a:gd name="T3" fmla="*/ 5 h 83"/>
                <a:gd name="T4" fmla="*/ 57 w 83"/>
                <a:gd name="T5" fmla="*/ 5 h 83"/>
                <a:gd name="T6" fmla="*/ 56 w 83"/>
                <a:gd name="T7" fmla="*/ 5 h 83"/>
                <a:gd name="T8" fmla="*/ 6 w 83"/>
                <a:gd name="T9" fmla="*/ 56 h 83"/>
                <a:gd name="T10" fmla="*/ 5 w 83"/>
                <a:gd name="T11" fmla="*/ 57 h 83"/>
                <a:gd name="T12" fmla="*/ 6 w 83"/>
                <a:gd name="T13" fmla="*/ 76 h 83"/>
                <a:gd name="T14" fmla="*/ 7 w 83"/>
                <a:gd name="T15" fmla="*/ 77 h 83"/>
                <a:gd name="T16" fmla="*/ 27 w 83"/>
                <a:gd name="T17" fmla="*/ 77 h 83"/>
                <a:gd name="T18" fmla="*/ 77 w 83"/>
                <a:gd name="T19" fmla="*/ 27 h 83"/>
                <a:gd name="T20" fmla="*/ 77 w 83"/>
                <a:gd name="T2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83">
                  <a:moveTo>
                    <a:pt x="77" y="7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0" y="0"/>
                    <a:pt x="62" y="0"/>
                    <a:pt x="57" y="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0" y="62"/>
                    <a:pt x="1" y="71"/>
                    <a:pt x="6" y="76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13" y="83"/>
                    <a:pt x="22" y="83"/>
                    <a:pt x="27" y="77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83" y="21"/>
                    <a:pt x="83" y="12"/>
                    <a:pt x="7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任意多边形 12"/>
            <p:cNvSpPr/>
            <p:nvPr>
              <p:custDataLst>
                <p:tags r:id="rId13"/>
              </p:custDataLst>
            </p:nvPr>
          </p:nvSpPr>
          <p:spPr bwMode="auto">
            <a:xfrm>
              <a:off x="2362" y="1829"/>
              <a:ext cx="95" cy="99"/>
            </a:xfrm>
            <a:custGeom>
              <a:avLst/>
              <a:gdLst>
                <a:gd name="T0" fmla="*/ 222 w 341"/>
                <a:gd name="T1" fmla="*/ 117 h 354"/>
                <a:gd name="T2" fmla="*/ 27 w 341"/>
                <a:gd name="T3" fmla="*/ 120 h 354"/>
                <a:gd name="T4" fmla="*/ 304 w 341"/>
                <a:gd name="T5" fmla="*/ 250 h 354"/>
                <a:gd name="T6" fmla="*/ 341 w 341"/>
                <a:gd name="T7" fmla="*/ 235 h 354"/>
                <a:gd name="T8" fmla="*/ 222 w 341"/>
                <a:gd name="T9" fmla="*/ 11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354">
                  <a:moveTo>
                    <a:pt x="222" y="117"/>
                  </a:moveTo>
                  <a:cubicBezTo>
                    <a:pt x="96" y="0"/>
                    <a:pt x="56" y="8"/>
                    <a:pt x="27" y="120"/>
                  </a:cubicBezTo>
                  <a:cubicBezTo>
                    <a:pt x="0" y="220"/>
                    <a:pt x="38" y="354"/>
                    <a:pt x="304" y="250"/>
                  </a:cubicBezTo>
                  <a:cubicBezTo>
                    <a:pt x="316" y="245"/>
                    <a:pt x="328" y="240"/>
                    <a:pt x="341" y="235"/>
                  </a:cubicBezTo>
                  <a:cubicBezTo>
                    <a:pt x="293" y="188"/>
                    <a:pt x="253" y="149"/>
                    <a:pt x="222" y="1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任意多边形 13"/>
            <p:cNvSpPr/>
            <p:nvPr>
              <p:custDataLst>
                <p:tags r:id="rId14"/>
              </p:custDataLst>
            </p:nvPr>
          </p:nvSpPr>
          <p:spPr bwMode="auto">
            <a:xfrm>
              <a:off x="2390" y="1800"/>
              <a:ext cx="99" cy="95"/>
            </a:xfrm>
            <a:custGeom>
              <a:avLst/>
              <a:gdLst>
                <a:gd name="T0" fmla="*/ 240 w 356"/>
                <a:gd name="T1" fmla="*/ 341 h 341"/>
                <a:gd name="T2" fmla="*/ 255 w 356"/>
                <a:gd name="T3" fmla="*/ 304 h 341"/>
                <a:gd name="T4" fmla="*/ 122 w 356"/>
                <a:gd name="T5" fmla="*/ 27 h 341"/>
                <a:gd name="T6" fmla="*/ 121 w 356"/>
                <a:gd name="T7" fmla="*/ 223 h 341"/>
                <a:gd name="T8" fmla="*/ 240 w 356"/>
                <a:gd name="T9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341">
                  <a:moveTo>
                    <a:pt x="240" y="341"/>
                  </a:moveTo>
                  <a:cubicBezTo>
                    <a:pt x="245" y="328"/>
                    <a:pt x="250" y="316"/>
                    <a:pt x="255" y="304"/>
                  </a:cubicBezTo>
                  <a:cubicBezTo>
                    <a:pt x="356" y="36"/>
                    <a:pt x="222" y="0"/>
                    <a:pt x="122" y="27"/>
                  </a:cubicBezTo>
                  <a:cubicBezTo>
                    <a:pt x="10" y="59"/>
                    <a:pt x="0" y="94"/>
                    <a:pt x="121" y="223"/>
                  </a:cubicBezTo>
                  <a:cubicBezTo>
                    <a:pt x="152" y="255"/>
                    <a:pt x="192" y="294"/>
                    <a:pt x="240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>
                <a:lnSpc>
                  <a:spcPct val="120000"/>
                </a:lnSpc>
              </a:pPr>
              <a:endPara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65FB4D60-2BB6-4E33-8D96-55571376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40" y="2001309"/>
            <a:ext cx="8269135" cy="314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C4685217-9F81-4742-B7A9-EEBBC3FC39B1}"/>
              </a:ext>
            </a:extLst>
          </p:cNvPr>
          <p:cNvSpPr/>
          <p:nvPr/>
        </p:nvSpPr>
        <p:spPr>
          <a:xfrm>
            <a:off x="4594396" y="3535595"/>
            <a:ext cx="2360454" cy="16874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756D17-4B00-475E-98E9-3B20909964C0}"/>
              </a:ext>
            </a:extLst>
          </p:cNvPr>
          <p:cNvSpPr/>
          <p:nvPr/>
        </p:nvSpPr>
        <p:spPr>
          <a:xfrm>
            <a:off x="5695223" y="1634953"/>
            <a:ext cx="2360454" cy="16874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3682B55-60C8-432E-8954-055F7846662B}"/>
              </a:ext>
            </a:extLst>
          </p:cNvPr>
          <p:cNvSpPr/>
          <p:nvPr/>
        </p:nvSpPr>
        <p:spPr>
          <a:xfrm>
            <a:off x="8214476" y="2505147"/>
            <a:ext cx="2227832" cy="22920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ADC5C82-3845-4CAB-9141-E0CD9DF78E2F}"/>
              </a:ext>
            </a:extLst>
          </p:cNvPr>
          <p:cNvSpPr txBox="1"/>
          <p:nvPr/>
        </p:nvSpPr>
        <p:spPr>
          <a:xfrm>
            <a:off x="755586" y="3429000"/>
            <a:ext cx="25062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003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三维协同古文翻译模型分为三个子模块：注释信息协同、句内片段协同、语言分期协同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17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3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3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4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5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5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7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3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i*4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8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6|2.7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2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7"/>
  <p:tag name="KSO_WM_UNIT_ID" val="custom20204368_32*n_i*1_7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5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2"/>
  <p:tag name="KSO_WM_UNIT_ID" val="custom20204368_32*n_i*1_2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4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3"/>
  <p:tag name="KSO_WM_UNIT_ID" val="custom20204368_32*n_i*1_3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3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4"/>
  <p:tag name="KSO_WM_UNIT_ID" val="custom20204368_32*n_i*1_4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2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5"/>
  <p:tag name="KSO_WM_UNIT_ID" val="custom20204368_32*n_i*1_5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6"/>
  <p:tag name="KSO_WM_UNIT_COLOR_SCHEME_PARENT_PAGE" val="0_5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4_2"/>
  <p:tag name="KSO_WM_UNIT_ID" val="custom20204368_32*n_h_h_i*1_2_4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30"/>
  <p:tag name="KSO_WM_UNIT_COLOR_SCHEME_PARENT_PAGE" val="0_5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5_1"/>
  <p:tag name="KSO_WM_UNIT_ID" val="custom20204368_32*n_h_h_i*1_2_5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1"/>
  <p:tag name="KSO_WM_UNIT_COLOR_SCHEME_PARENT_PAGE" val="0_5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1"/>
  <p:tag name="KSO_WM_UNIT_ID" val="custom20204368_32*n_h_h_i*1_2_2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7"/>
  <p:tag name="KSO_WM_UNIT_COLOR_SCHEME_PARENT_PAGE" val="0_5"/>
  <p:tag name="KSO_WM_UNIT_VALUE" val="73*76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x"/>
  <p:tag name="KSO_WM_UNIT_INDEX" val="1_2_2_1"/>
  <p:tag name="KSO_WM_UNIT_ID" val="custom20204368_32*n_h_h_x*1_2_2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3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2"/>
  <p:tag name="KSO_WM_UNIT_ID" val="custom20204368_32*n_h_h_i*1_2_2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52"/>
  <p:tag name="KSO_WM_UNIT_COLOR_SCHEME_PARENT_PAGE" val="0_5"/>
  <p:tag name="KSO_WM_UNIT_VALUE" val="64*76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x"/>
  <p:tag name="KSO_WM_UNIT_INDEX" val="1_2_5_1"/>
  <p:tag name="KSO_WM_UNIT_ID" val="custom20204368_32*n_h_h_x*1_2_5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8"/>
  <p:tag name="KSO_WM_UNIT_COLOR_SCHEME_PARENT_PAGE" val="0_5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3_2"/>
  <p:tag name="KSO_WM_UNIT_ID" val="custom20204368_32*n_h_h_i*1_2_3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31"/>
  <p:tag name="KSO_WM_UNIT_COLOR_SCHEME_PARENT_PAGE" val="0_5"/>
  <p:tag name="KSO_WM_UNIT_VALUE" val="73*76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x"/>
  <p:tag name="KSO_WM_UNIT_INDEX" val="1_2_3_1"/>
  <p:tag name="KSO_WM_UNIT_ID" val="custom20204368_32*n_h_h_x*1_2_3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53"/>
  <p:tag name="KSO_WM_UNIT_COLOR_SCHEME_PARENT_PAGE" val="0_5"/>
  <p:tag name="KSO_WM_UNIT_VALUE" val="76*63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x"/>
  <p:tag name="KSO_WM_UNIT_INDEX" val="1_2_4_1"/>
  <p:tag name="KSO_WM_UNIT_ID" val="custom20204368_32*n_h_h_x*1_2_4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FILL_FORE_SCHEMECOLOR_INDEX" val="14"/>
  <p:tag name="KSO_WM_UNIT_FILL_TYPE" val="1"/>
  <p:tag name="KSO_WM_UNIT_TEXT_FILL_FORE_SCHEMECOLOR_INDEX" val="13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2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i"/>
  <p:tag name="KSO_WM_UNIT_INDEX" val="1_1"/>
  <p:tag name="KSO_WM_UNIT_ID" val="custom20204368_32*n_i*1_1"/>
  <p:tag name="KSO_WM_TEMPLATE_CATEGORY" val="custom"/>
  <p:tag name="KSO_WM_TEMPLATE_INDEX" val="20204368"/>
  <p:tag name="KSO_WM_UNIT_LAYERLEVEL" val="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1_1"/>
  <p:tag name="KSO_WM_UNIT_ID" val="custom20204368_32*n_h_h_a*1_2_1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5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3_1"/>
  <p:tag name="KSO_WM_UNIT_ID" val="custom20204368_32*n_h_h_a*1_2_3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55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2_1"/>
  <p:tag name="KSO_WM_UNIT_ID" val="custom20204368_32*n_h_h_a*1_2_2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3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2"/>
  <p:tag name="KSO_WM_UNIT_ID" val="custom20204368_32*n_h_h_i*1_2_2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3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2"/>
  <p:tag name="KSO_WM_UNIT_ID" val="custom20204368_32*n_h_h_i*1_2_2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5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3_1"/>
  <p:tag name="KSO_WM_UNIT_ID" val="custom20204368_32*n_h_h_a*1_2_3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43"/>
  <p:tag name="KSO_WM_UNIT_COLOR_SCHEME_PARENT_PAGE" val="0_5"/>
  <p:tag name="KSO_WM_UNIT_DECOLORIZATION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2"/>
  <p:tag name="KSO_WM_UNIT_ID" val="custom20204368_32*n_h_h_i*1_2_2_2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USESOURCEFORMAT_APPLY" val="1"/>
  <p:tag name="KSO_WM_UNIT_LINE_FORE_SCHEMECOLOR_INDEX" val="14"/>
  <p:tag name="KSO_WM_UNIT_LINE_FILL_TYPE" val="2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29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4_1"/>
  <p:tag name="KSO_WM_UNIT_ID" val="custom20204368_32*n_h_h_a*1_2_4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36"/>
  <p:tag name="KSO_WM_UNIT_COLOR_SCHEME_PARENT_PAGE" val="0_5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a"/>
  <p:tag name="KSO_WM_UNIT_INDEX" val="1_2_5_1"/>
  <p:tag name="KSO_WM_UNIT_ID" val="custom20204368_32*n_h_h_a*1_2_5_1"/>
  <p:tag name="KSO_WM_TEMPLATE_CATEGORY" val="custom"/>
  <p:tag name="KSO_WM_TEMPLATE_INDEX" val="20204368"/>
  <p:tag name="KSO_WM_UNIT_LAYERLEVEL" val="1_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6|2.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4"/>
  <p:tag name="KSO_WM_UNIT_ID" val="custom20204565_28*l_i*1_1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8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1"/>
  <p:tag name="KSO_WM_UNIT_ID" val="custom20204565_28*l_h_i*1_3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x"/>
  <p:tag name="KSO_WM_UNIT_INDEX" val="1_3_1"/>
  <p:tag name="KSO_WM_UNIT_ID" val="custom20204565_28*l_h_x*1_3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2_1"/>
  <p:tag name="KSO_WM_UNIT_ID" val="custom20204565_28*l_h_i*1_2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x"/>
  <p:tag name="KSO_WM_UNIT_INDEX" val="1_2_1"/>
  <p:tag name="KSO_WM_UNIT_ID" val="custom20204565_28*l_h_x*1_2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1"/>
  <p:tag name="KSO_WM_UNIT_ID" val="custom20204565_28*l_h_i*1_1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x"/>
  <p:tag name="KSO_WM_UNIT_INDEX" val="1_1_1"/>
  <p:tag name="KSO_WM_UNIT_ID" val="custom20204565_28*l_h_x*1_1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5_1"/>
  <p:tag name="KSO_WM_UNIT_ID" val="custom20204565_28*l_h_i*1_5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x"/>
  <p:tag name="KSO_WM_UNIT_INDEX" val="1_5_1"/>
  <p:tag name="KSO_WM_UNIT_ID" val="custom20204565_28*l_h_x*1_5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4_1"/>
  <p:tag name="KSO_WM_UNIT_ID" val="custom20204565_28*l_h_i*1_4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0*70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x"/>
  <p:tag name="KSO_WM_UNIT_INDEX" val="1_4_1"/>
  <p:tag name="KSO_WM_UNIT_ID" val="custom20204565_28*l_h_x*1_4_1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|20.8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BLOCK" val="0"/>
  <p:tag name="KSO_WM_UNIT_SM_LIMIT_TYPE" val="1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f"/>
  <p:tag name="KSO_WM_UNIT_INDEX" val="1"/>
  <p:tag name="KSO_WM_UNIT_ID" val="custom20204368_33*f*1"/>
  <p:tag name="KSO_WM_TEMPLATE_CATEGORY" val="custom"/>
  <p:tag name="KSO_WM_TEMPLATE_INDEX" val="20204368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…"/>
  <p:tag name="KSO_WM_UNIT_TEXT_FILL_FORE_SCHEMECOLOR_INDEX" val="14"/>
  <p:tag name="KSO_WM_UNIT_TEXT_FILL_TYPE" val="1"/>
  <p:tag name="KSO_WM_UNIT_USESOURCEFORMAT_APPLY" val="1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.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.1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.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.1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|20.8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BLOCK" val="0"/>
  <p:tag name="KSO_WM_UNIT_SM_LIMIT_TYPE" val="1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f"/>
  <p:tag name="KSO_WM_UNIT_INDEX" val="1"/>
  <p:tag name="KSO_WM_UNIT_ID" val="custom20204368_33*f*1"/>
  <p:tag name="KSO_WM_TEMPLATE_CATEGORY" val="custom"/>
  <p:tag name="KSO_WM_TEMPLATE_INDEX" val="20204368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…"/>
  <p:tag name="KSO_WM_UNIT_TEXT_FILL_FORE_SCHEMECOLOR_INDEX" val="14"/>
  <p:tag name="KSO_WM_UNIT_TEXT_FILL_TYPE" val="1"/>
  <p:tag name="KSO_WM_UNIT_USESOURCEFORMAT_APPLY" val="1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BLOCK" val="0"/>
  <p:tag name="KSO_WM_UNIT_SM_LIMIT_TYPE" val="1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f"/>
  <p:tag name="KSO_WM_UNIT_INDEX" val="1"/>
  <p:tag name="KSO_WM_UNIT_ID" val="custom20204368_33*f*1"/>
  <p:tag name="KSO_WM_TEMPLATE_CATEGORY" val="custom"/>
  <p:tag name="KSO_WM_TEMPLATE_INDEX" val="20204368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；根据需要可酌情增减文字…"/>
  <p:tag name="KSO_WM_UNIT_TEXT_FILL_FORE_SCHEMECOLOR_INDEX" val="14"/>
  <p:tag name="KSO_WM_UNIT_TEXT_FILL_TYPE" val="1"/>
  <p:tag name="KSO_WM_UNIT_USESOURCEFORMAT_APPLY" val="1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|20.8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7|20.8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24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1"/>
  <p:tag name="KSO_WM_UNIT_ID" val="custom20204368_20*l_h_i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368_20*l_h_i*1_1_2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a"/>
  <p:tag name="KSO_WM_UNIT_INDEX" val="1_1_1"/>
  <p:tag name="KSO_WM_UNIT_ID" val="custom20204368_20*l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6"/>
  <p:tag name="KSO_WM_UNIT_TEXT_FILL_TYPE" val="1"/>
  <p:tag name="KSO_WM_UNIT_USESOURCEFORMAT_APPLY" val="1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32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f"/>
  <p:tag name="KSO_WM_UNIT_INDEX" val="1_1_1"/>
  <p:tag name="KSO_WM_UNIT_ID" val="custom20204368_20*l_h_f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单击此处输入你的正文，文字是您思想的提炼，为了最终演示发布的良好效果，请尽量言简意赅的阐述观点。"/>
  <p:tag name="KSO_WM_UNIT_TEXT_FILL_FORE_SCHEMECOLOR_INDEX" val="13"/>
  <p:tag name="KSO_WM_UNIT_TEXT_FILL_TYPE" val="1"/>
  <p:tag name="KSO_WM_UNIT_USESOURCEFORMAT_APPLY" val="1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2_1"/>
  <p:tag name="KSO_WM_UNIT_ID" val="custom20204368_20*l_h_i*1_2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2_2"/>
  <p:tag name="KSO_WM_UNIT_ID" val="custom20204368_20*l_h_i*1_2_2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a"/>
  <p:tag name="KSO_WM_UNIT_INDEX" val="1_2_1"/>
  <p:tag name="KSO_WM_UNIT_ID" val="custom20204368_20*l_h_a*1_2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16"/>
  <p:tag name="KSO_WM_UNIT_TEXT_FILL_TYPE" val="1"/>
  <p:tag name="KSO_WM_UNIT_USESOURCEFORMAT_APPLY" val="1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5.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15.3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8"/>
  <p:tag name="KSO_WM_UNIT_COLOR_SCHEME_PARENT_PAGE" val="0_5"/>
  <p:tag name="KSO_WM_UNIT_ISCONTENTSTITLE" val="0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1"/>
  <p:tag name="KSO_WM_UNIT_ID" val="custom20204368_32*n_h_a*1_1_1"/>
  <p:tag name="KSO_WM_TEMPLATE_CATEGORY" val="custom"/>
  <p:tag name="KSO_WM_TEMPLATE_INDEX" val="20204368"/>
  <p:tag name="KSO_WM_UNIT_LAYERLEVEL" val="1_1_1"/>
  <p:tag name="KSO_WM_TAG_VERSION" val="1.0"/>
  <p:tag name="KSO_WM_BEAUTIFY_FLAG" val="#wm#"/>
  <p:tag name="KSO_WM_UNIT_PRESET_TEXT" val="添加标题"/>
  <p:tag name="KSO_WM_UNIT_USESOURCEFORMAT_APPLY" val="1"/>
  <p:tag name="KSO_WM_UNIT_TEXT_FILL_FORE_SCHEMECOLOR_INDEX" val="13"/>
  <p:tag name="KSO_WM_UNIT_TEXT_FILL_TYPE" val="1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  <p:tag name="TIMING" val="|0.8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1.69,&quot;top&quot;:1.27,&quot;right&quot;:1.69,&quot;bottom&quot;:2.54},&quot;edge&quot;:{&quot;left&quot;:true,&quot;top&quot;:false,&quot;right&quot;:true,&quot;bottom&quot;:true}}]}"/>
  <p:tag name="KSO_WM_SLIDE_CAN_ADD_NAVIGATION" val="1"/>
  <p:tag name="KSO_WM_SLIDE_BACKGROUND" val="[&quot;navigation&quot;]"/>
  <p:tag name="KSO_WM_SLIDE_RATIO" val="1.777778"/>
  <p:tag name="KSO_WM_SLIDE_ID" val="custom20204565_27"/>
  <p:tag name="KSO_WM_TEMPLATE_SUBCATEGORY" val="0"/>
  <p:tag name="KSO_WM_TEMPLATE_MASTER_TYPE" val="1"/>
  <p:tag name="KSO_WM_TEMPLATE_COLOR_TYPE" val="1"/>
  <p:tag name="KSO_WM_SLIDE_TYPE" val="text"/>
  <p:tag name="KSO_WM_SLIDE_SUBTYPE" val="diag"/>
  <p:tag name="KSO_WM_SLIDE_ITEM_CNT" val="4"/>
  <p:tag name="KSO_WM_SLIDE_INDEX" val="27"/>
  <p:tag name="KSO_WM_SLIDE_SIZE" val="838.992*354.726"/>
  <p:tag name="KSO_WM_SLIDE_POSITION" val="60.3224*122.684"/>
  <p:tag name="KSO_WM_DIAGRAM_GROUP_CODE" val="l1-3"/>
  <p:tag name="KSO_WM_SLIDE_DIAGTYPE" val="l"/>
  <p:tag name="KSO_WM_TAG_VERSION" val="1.0"/>
  <p:tag name="KSO_WM_BEAUTIFY_FLAG" val="#wm#"/>
  <p:tag name="KSO_WM_TEMPLATE_CATEGORY" val="custom"/>
  <p:tag name="KSO_WM_TEMPLATE_INDEX" val="20204565"/>
  <p:tag name="KSO_WM_SLIDE_LAYOUT" val="a_i_l"/>
  <p:tag name="KSO_WM_SLIDE_LAYOUT_CNT" val="1_1_1"/>
  <p:tag name="TIMING" val="|2.8|31.1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"/>
  <p:tag name="KSO_WM_UNIT_ID" val="custom20204565_26*l_i*1_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1_2"/>
  <p:tag name="KSO_WM_UNIT_ID" val="custom20204565_26*l_h_i*1_1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h_i"/>
  <p:tag name="KSO_WM_UNIT_INDEX" val="1_3_2"/>
  <p:tag name="KSO_WM_UNIT_ID" val="custom20204565_26*l_h_i*1_3_2"/>
  <p:tag name="KSO_WM_TEMPLATE_CATEGORY" val="custom"/>
  <p:tag name="KSO_WM_TEMPLATE_INDEX" val="2020456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2"/>
  <p:tag name="KSO_WM_UNIT_ID" val="custom20204565_26*l_i*1_1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USESOURCEFORMAT_APPLY" val="1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8"/>
  <p:tag name="KSO_WM_UNIT_ID" val="custom20204565_26*l_i*1_8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0"/>
  <p:tag name="KSO_WM_UNIT_ID" val="custom20204565_26*l_i*1_10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11"/>
  <p:tag name="KSO_WM_UNIT_ID" val="custom20204565_26*l_i*1_11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2"/>
  <p:tag name="KSO_WM_UNIT_ID" val="custom20204565_26*l_i*1_2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3"/>
  <p:tag name="KSO_WM_UNIT_ID" val="custom20204565_26*l_i*1_3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4"/>
  <p:tag name="KSO_WM_UNIT_ID" val="custom20204565_26*l_i*1_4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5"/>
  <p:tag name="KSO_WM_UNIT_ID" val="custom20204565_26*l_i*1_5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3"/>
  <p:tag name="KSO_WM_UNIT_TYPE" val="l_i"/>
  <p:tag name="KSO_WM_UNIT_INDEX" val="1_6"/>
  <p:tag name="KSO_WM_UNIT_ID" val="custom20204565_26*l_i*1_6"/>
  <p:tag name="KSO_WM_TEMPLATE_CATEGORY" val="custom"/>
  <p:tag name="KSO_WM_TEMPLATE_INDEX" val="20204565"/>
  <p:tag name="KSO_WM_UNIT_LAYERLEVEL" val="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267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676"/>
  <p:tag name="KSO_WM_TEMPLATE_THUMBS_INDEX" val="1、4、7、8、9、10、11、12、13、14、15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SLIDE_BACKGROUND_MASK_FLAG" val="1"/>
  <p:tag name="KSO_WM_UNIT_TYPE" val="y"/>
  <p:tag name="KSO_WM_UNIT_INDEX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r4o5wnej">
      <a:dk1>
        <a:srgbClr val="000000"/>
      </a:dk1>
      <a:lt1>
        <a:srgbClr val="FFFFFF"/>
      </a:lt1>
      <a:dk2>
        <a:srgbClr val="333333"/>
      </a:dk2>
      <a:lt2>
        <a:srgbClr val="F0F0F0"/>
      </a:lt2>
      <a:accent1>
        <a:srgbClr val="0053A6"/>
      </a:accent1>
      <a:accent2>
        <a:srgbClr val="006485"/>
      </a:accent2>
      <a:accent3>
        <a:srgbClr val="007464"/>
      </a:accent3>
      <a:accent4>
        <a:srgbClr val="008542"/>
      </a:accent4>
      <a:accent5>
        <a:srgbClr val="009521"/>
      </a:accent5>
      <a:accent6>
        <a:srgbClr val="00A600"/>
      </a:accent6>
      <a:hlink>
        <a:srgbClr val="658BD5"/>
      </a:hlink>
      <a:folHlink>
        <a:srgbClr val="A069A4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670</TotalTime>
  <Words>1351</Words>
  <Application>Microsoft Office PowerPoint</Application>
  <PresentationFormat>宽屏</PresentationFormat>
  <Paragraphs>253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微软雅黑</vt:lpstr>
      <vt:lpstr>Arial</vt:lpstr>
      <vt:lpstr>Britannic Bold</vt:lpstr>
      <vt:lpstr>Calibri</vt:lpstr>
      <vt:lpstr>Impact</vt:lpstr>
      <vt:lpstr>Times New Roman</vt:lpstr>
      <vt:lpstr>Wingdings</vt:lpstr>
      <vt:lpstr>Office 主题​​</vt:lpstr>
      <vt:lpstr>PowerPoint 演示文稿</vt:lpstr>
      <vt:lpstr>PowerPoint 演示文稿</vt:lpstr>
      <vt:lpstr>研究背景</vt:lpstr>
      <vt:lpstr>1.研究背景</vt:lpstr>
      <vt:lpstr>相关工作</vt:lpstr>
      <vt:lpstr>2.相关工作</vt:lpstr>
      <vt:lpstr>三维协同古文翻译</vt:lpstr>
      <vt:lpstr>3.三维协同古文翻译</vt:lpstr>
      <vt:lpstr>3.三维协同古文翻译</vt:lpstr>
      <vt:lpstr>3.三维协同古文翻译</vt:lpstr>
      <vt:lpstr>3.三维协同古文翻译</vt:lpstr>
      <vt:lpstr>3.三维协同古文翻译</vt:lpstr>
      <vt:lpstr>数据处理与实验验证</vt:lpstr>
      <vt:lpstr>4.数据处理与实验验证</vt:lpstr>
      <vt:lpstr>4.数据处理与实验验证</vt:lpstr>
      <vt:lpstr>4.数据处理与实验验证</vt:lpstr>
      <vt:lpstr>4.数据处理与实验验证</vt:lpstr>
      <vt:lpstr>4.数据处理与实验验证</vt:lpstr>
      <vt:lpstr>4.数据处理与实验验证</vt:lpstr>
      <vt:lpstr>总结展望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翟晓瑞</dc:creator>
  <cp:lastModifiedBy>家泽 魏</cp:lastModifiedBy>
  <cp:revision>942</cp:revision>
  <dcterms:created xsi:type="dcterms:W3CDTF">1900-01-01T00:00:00Z</dcterms:created>
  <dcterms:modified xsi:type="dcterms:W3CDTF">2020-10-11T12:37:15Z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  <property fmtid="{D5CDD505-2E9C-101B-9397-08002B2CF9AE}" pid="3" name="KSORubyTemplateID">
    <vt:lpwstr>8</vt:lpwstr>
  </property>
</Properties>
</file>