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4" r:id="rId2"/>
  </p:sldMasterIdLst>
  <p:notesMasterIdLst>
    <p:notesMasterId r:id="rId16"/>
  </p:notesMasterIdLst>
  <p:sldIdLst>
    <p:sldId id="289" r:id="rId3"/>
    <p:sldId id="297" r:id="rId4"/>
    <p:sldId id="407" r:id="rId5"/>
    <p:sldId id="406" r:id="rId6"/>
    <p:sldId id="299" r:id="rId7"/>
    <p:sldId id="304" r:id="rId8"/>
    <p:sldId id="408" r:id="rId9"/>
    <p:sldId id="305" r:id="rId10"/>
    <p:sldId id="306" r:id="rId11"/>
    <p:sldId id="303" r:id="rId12"/>
    <p:sldId id="307" r:id="rId13"/>
    <p:sldId id="405" r:id="rId14"/>
    <p:sldId id="263" r:id="rId1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12EC2-7D5C-4D61-87A7-4DAEE472FA0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A0B6A24-2FEE-45D6-81EF-8E1F6FB9CD9F}">
      <dgm:prSet/>
      <dgm:spPr/>
      <dgm:t>
        <a:bodyPr/>
        <a:lstStyle/>
        <a:p>
          <a:r>
            <a:rPr lang="zh-CN" dirty="0"/>
            <a:t>反向翻译</a:t>
          </a:r>
        </a:p>
      </dgm:t>
    </dgm:pt>
    <dgm:pt modelId="{E4842638-7FFF-42E8-A337-ED727359D8EF}" type="parTrans" cxnId="{BD461B0F-C1ED-4245-B41F-7040E788F39F}">
      <dgm:prSet/>
      <dgm:spPr/>
      <dgm:t>
        <a:bodyPr/>
        <a:lstStyle/>
        <a:p>
          <a:endParaRPr lang="zh-CN" altLang="en-US"/>
        </a:p>
      </dgm:t>
    </dgm:pt>
    <dgm:pt modelId="{F682B188-3B4D-4A3F-882D-574F20508480}" type="sibTrans" cxnId="{BD461B0F-C1ED-4245-B41F-7040E788F39F}">
      <dgm:prSet/>
      <dgm:spPr/>
      <dgm:t>
        <a:bodyPr/>
        <a:lstStyle/>
        <a:p>
          <a:endParaRPr lang="zh-CN" altLang="en-US"/>
        </a:p>
      </dgm:t>
    </dgm:pt>
    <dgm:pt modelId="{B658DCB6-A058-4B74-BCB1-F2669DA9E0A4}">
      <dgm:prSet/>
      <dgm:spPr/>
      <dgm:t>
        <a:bodyPr/>
        <a:lstStyle/>
        <a:p>
          <a:r>
            <a:rPr lang="zh-CN" dirty="0"/>
            <a:t>第一阶段训练</a:t>
          </a:r>
        </a:p>
      </dgm:t>
    </dgm:pt>
    <dgm:pt modelId="{E6E0EF5E-511B-45EC-93D3-7EE2F3D18656}" type="parTrans" cxnId="{30A59DE2-6B9C-4578-8A5B-DBE5DD419979}">
      <dgm:prSet/>
      <dgm:spPr/>
      <dgm:t>
        <a:bodyPr/>
        <a:lstStyle/>
        <a:p>
          <a:endParaRPr lang="zh-CN" altLang="en-US"/>
        </a:p>
      </dgm:t>
    </dgm:pt>
    <dgm:pt modelId="{424695F0-91D7-4342-B594-668810DD5469}" type="sibTrans" cxnId="{30A59DE2-6B9C-4578-8A5B-DBE5DD419979}">
      <dgm:prSet/>
      <dgm:spPr/>
      <dgm:t>
        <a:bodyPr/>
        <a:lstStyle/>
        <a:p>
          <a:endParaRPr lang="zh-CN" altLang="en-US"/>
        </a:p>
      </dgm:t>
    </dgm:pt>
    <dgm:pt modelId="{102D93C5-EFD5-47DF-A52D-607517B3D342}">
      <dgm:prSet/>
      <dgm:spPr/>
      <dgm:t>
        <a:bodyPr/>
        <a:lstStyle/>
        <a:p>
          <a:r>
            <a:rPr lang="zh-CN"/>
            <a:t>微调阶段</a:t>
          </a:r>
        </a:p>
      </dgm:t>
    </dgm:pt>
    <dgm:pt modelId="{6FA3B4C0-D26A-4338-96CB-3BD86428BD6C}" type="parTrans" cxnId="{780C9657-41DA-4CB3-9D89-1C7F029EB027}">
      <dgm:prSet/>
      <dgm:spPr/>
      <dgm:t>
        <a:bodyPr/>
        <a:lstStyle/>
        <a:p>
          <a:endParaRPr lang="zh-CN" altLang="en-US"/>
        </a:p>
      </dgm:t>
    </dgm:pt>
    <dgm:pt modelId="{BC598B2C-2AF7-4DFB-B241-4A7FF610FEA7}" type="sibTrans" cxnId="{780C9657-41DA-4CB3-9D89-1C7F029EB027}">
      <dgm:prSet/>
      <dgm:spPr/>
      <dgm:t>
        <a:bodyPr/>
        <a:lstStyle/>
        <a:p>
          <a:endParaRPr lang="zh-CN" altLang="en-US"/>
        </a:p>
      </dgm:t>
    </dgm:pt>
    <dgm:pt modelId="{B03FAE8B-5778-403D-81BE-7B6D23B5C0F3}" type="pres">
      <dgm:prSet presAssocID="{10712EC2-7D5C-4D61-87A7-4DAEE472FA02}" presName="Name0" presStyleCnt="0">
        <dgm:presLayoutVars>
          <dgm:dir/>
          <dgm:resizeHandles val="exact"/>
        </dgm:presLayoutVars>
      </dgm:prSet>
      <dgm:spPr/>
    </dgm:pt>
    <dgm:pt modelId="{A59B5337-DA55-4295-B9B8-E8E99DE4054C}" type="pres">
      <dgm:prSet presAssocID="{AA0B6A24-2FEE-45D6-81EF-8E1F6FB9CD9F}" presName="node" presStyleLbl="node1" presStyleIdx="0" presStyleCnt="3">
        <dgm:presLayoutVars>
          <dgm:bulletEnabled val="1"/>
        </dgm:presLayoutVars>
      </dgm:prSet>
      <dgm:spPr/>
    </dgm:pt>
    <dgm:pt modelId="{09ACD017-D0DB-422F-8ED1-112F2291885B}" type="pres">
      <dgm:prSet presAssocID="{F682B188-3B4D-4A3F-882D-574F20508480}" presName="sibTrans" presStyleLbl="sibTrans2D1" presStyleIdx="0" presStyleCnt="2"/>
      <dgm:spPr/>
    </dgm:pt>
    <dgm:pt modelId="{05D1E368-458A-423A-9321-3EDF161AD2F6}" type="pres">
      <dgm:prSet presAssocID="{F682B188-3B4D-4A3F-882D-574F20508480}" presName="connectorText" presStyleLbl="sibTrans2D1" presStyleIdx="0" presStyleCnt="2"/>
      <dgm:spPr/>
    </dgm:pt>
    <dgm:pt modelId="{80C6B4EC-D3B9-406C-B805-BBB874983A65}" type="pres">
      <dgm:prSet presAssocID="{B658DCB6-A058-4B74-BCB1-F2669DA9E0A4}" presName="node" presStyleLbl="node1" presStyleIdx="1" presStyleCnt="3">
        <dgm:presLayoutVars>
          <dgm:bulletEnabled val="1"/>
        </dgm:presLayoutVars>
      </dgm:prSet>
      <dgm:spPr/>
    </dgm:pt>
    <dgm:pt modelId="{C60048DF-8FAB-450B-9723-9643A3E52A12}" type="pres">
      <dgm:prSet presAssocID="{424695F0-91D7-4342-B594-668810DD5469}" presName="sibTrans" presStyleLbl="sibTrans2D1" presStyleIdx="1" presStyleCnt="2"/>
      <dgm:spPr/>
    </dgm:pt>
    <dgm:pt modelId="{E479A3D1-50C2-4283-BF1E-4FBD8BDFD1E8}" type="pres">
      <dgm:prSet presAssocID="{424695F0-91D7-4342-B594-668810DD5469}" presName="connectorText" presStyleLbl="sibTrans2D1" presStyleIdx="1" presStyleCnt="2"/>
      <dgm:spPr/>
    </dgm:pt>
    <dgm:pt modelId="{948F6D6E-0295-4B62-9EC8-B3AF47543C6F}" type="pres">
      <dgm:prSet presAssocID="{102D93C5-EFD5-47DF-A52D-607517B3D342}" presName="node" presStyleLbl="node1" presStyleIdx="2" presStyleCnt="3">
        <dgm:presLayoutVars>
          <dgm:bulletEnabled val="1"/>
        </dgm:presLayoutVars>
      </dgm:prSet>
      <dgm:spPr/>
    </dgm:pt>
  </dgm:ptLst>
  <dgm:cxnLst>
    <dgm:cxn modelId="{BD461B0F-C1ED-4245-B41F-7040E788F39F}" srcId="{10712EC2-7D5C-4D61-87A7-4DAEE472FA02}" destId="{AA0B6A24-2FEE-45D6-81EF-8E1F6FB9CD9F}" srcOrd="0" destOrd="0" parTransId="{E4842638-7FFF-42E8-A337-ED727359D8EF}" sibTransId="{F682B188-3B4D-4A3F-882D-574F20508480}"/>
    <dgm:cxn modelId="{709F0E22-0387-4AFD-99E9-22F3852B50AF}" type="presOf" srcId="{102D93C5-EFD5-47DF-A52D-607517B3D342}" destId="{948F6D6E-0295-4B62-9EC8-B3AF47543C6F}" srcOrd="0" destOrd="0" presId="urn:microsoft.com/office/officeart/2005/8/layout/process1"/>
    <dgm:cxn modelId="{EE911863-FC8F-4B17-B5A2-6086E2D95E6B}" type="presOf" srcId="{F682B188-3B4D-4A3F-882D-574F20508480}" destId="{05D1E368-458A-423A-9321-3EDF161AD2F6}" srcOrd="1" destOrd="0" presId="urn:microsoft.com/office/officeart/2005/8/layout/process1"/>
    <dgm:cxn modelId="{516ABA69-7127-4CC8-B3B5-E879C7610C22}" type="presOf" srcId="{424695F0-91D7-4342-B594-668810DD5469}" destId="{E479A3D1-50C2-4283-BF1E-4FBD8BDFD1E8}" srcOrd="1" destOrd="0" presId="urn:microsoft.com/office/officeart/2005/8/layout/process1"/>
    <dgm:cxn modelId="{780C9657-41DA-4CB3-9D89-1C7F029EB027}" srcId="{10712EC2-7D5C-4D61-87A7-4DAEE472FA02}" destId="{102D93C5-EFD5-47DF-A52D-607517B3D342}" srcOrd="2" destOrd="0" parTransId="{6FA3B4C0-D26A-4338-96CB-3BD86428BD6C}" sibTransId="{BC598B2C-2AF7-4DFB-B241-4A7FF610FEA7}"/>
    <dgm:cxn modelId="{913AE482-6F08-44AD-8D84-7C4F92588FE1}" type="presOf" srcId="{F682B188-3B4D-4A3F-882D-574F20508480}" destId="{09ACD017-D0DB-422F-8ED1-112F2291885B}" srcOrd="0" destOrd="0" presId="urn:microsoft.com/office/officeart/2005/8/layout/process1"/>
    <dgm:cxn modelId="{ABA21E83-1619-49CA-A7F7-96B22E580568}" type="presOf" srcId="{10712EC2-7D5C-4D61-87A7-4DAEE472FA02}" destId="{B03FAE8B-5778-403D-81BE-7B6D23B5C0F3}" srcOrd="0" destOrd="0" presId="urn:microsoft.com/office/officeart/2005/8/layout/process1"/>
    <dgm:cxn modelId="{BED2C5C1-E1DC-44E7-B035-F66F5C5B5FDA}" type="presOf" srcId="{AA0B6A24-2FEE-45D6-81EF-8E1F6FB9CD9F}" destId="{A59B5337-DA55-4295-B9B8-E8E99DE4054C}" srcOrd="0" destOrd="0" presId="urn:microsoft.com/office/officeart/2005/8/layout/process1"/>
    <dgm:cxn modelId="{8B5CF5DC-0605-4CA6-A187-194970CCB437}" type="presOf" srcId="{B658DCB6-A058-4B74-BCB1-F2669DA9E0A4}" destId="{80C6B4EC-D3B9-406C-B805-BBB874983A65}" srcOrd="0" destOrd="0" presId="urn:microsoft.com/office/officeart/2005/8/layout/process1"/>
    <dgm:cxn modelId="{30A59DE2-6B9C-4578-8A5B-DBE5DD419979}" srcId="{10712EC2-7D5C-4D61-87A7-4DAEE472FA02}" destId="{B658DCB6-A058-4B74-BCB1-F2669DA9E0A4}" srcOrd="1" destOrd="0" parTransId="{E6E0EF5E-511B-45EC-93D3-7EE2F3D18656}" sibTransId="{424695F0-91D7-4342-B594-668810DD5469}"/>
    <dgm:cxn modelId="{908232FF-E351-4A8B-A070-F1FDE1E0B18C}" type="presOf" srcId="{424695F0-91D7-4342-B594-668810DD5469}" destId="{C60048DF-8FAB-450B-9723-9643A3E52A12}" srcOrd="0" destOrd="0" presId="urn:microsoft.com/office/officeart/2005/8/layout/process1"/>
    <dgm:cxn modelId="{05060775-D9D3-4B81-9E04-13BD4D281514}" type="presParOf" srcId="{B03FAE8B-5778-403D-81BE-7B6D23B5C0F3}" destId="{A59B5337-DA55-4295-B9B8-E8E99DE4054C}" srcOrd="0" destOrd="0" presId="urn:microsoft.com/office/officeart/2005/8/layout/process1"/>
    <dgm:cxn modelId="{503611A7-C7E1-42C3-9616-E4717A5BECB7}" type="presParOf" srcId="{B03FAE8B-5778-403D-81BE-7B6D23B5C0F3}" destId="{09ACD017-D0DB-422F-8ED1-112F2291885B}" srcOrd="1" destOrd="0" presId="urn:microsoft.com/office/officeart/2005/8/layout/process1"/>
    <dgm:cxn modelId="{DBA611C9-C3EA-4971-893A-31B4C61F6380}" type="presParOf" srcId="{09ACD017-D0DB-422F-8ED1-112F2291885B}" destId="{05D1E368-458A-423A-9321-3EDF161AD2F6}" srcOrd="0" destOrd="0" presId="urn:microsoft.com/office/officeart/2005/8/layout/process1"/>
    <dgm:cxn modelId="{1C321671-E4F1-4491-B048-FFEAD384D986}" type="presParOf" srcId="{B03FAE8B-5778-403D-81BE-7B6D23B5C0F3}" destId="{80C6B4EC-D3B9-406C-B805-BBB874983A65}" srcOrd="2" destOrd="0" presId="urn:microsoft.com/office/officeart/2005/8/layout/process1"/>
    <dgm:cxn modelId="{20E8B99E-9F4C-4719-9913-8346FCB3C6C4}" type="presParOf" srcId="{B03FAE8B-5778-403D-81BE-7B6D23B5C0F3}" destId="{C60048DF-8FAB-450B-9723-9643A3E52A12}" srcOrd="3" destOrd="0" presId="urn:microsoft.com/office/officeart/2005/8/layout/process1"/>
    <dgm:cxn modelId="{173F820E-BE1B-485D-9638-8E26DE382611}" type="presParOf" srcId="{C60048DF-8FAB-450B-9723-9643A3E52A12}" destId="{E479A3D1-50C2-4283-BF1E-4FBD8BDFD1E8}" srcOrd="0" destOrd="0" presId="urn:microsoft.com/office/officeart/2005/8/layout/process1"/>
    <dgm:cxn modelId="{26A82D58-0265-492A-8676-B7C1DD78E6BC}" type="presParOf" srcId="{B03FAE8B-5778-403D-81BE-7B6D23B5C0F3}" destId="{948F6D6E-0295-4B62-9EC8-B3AF47543C6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B5337-DA55-4295-B9B8-E8E99DE4054C}">
      <dsp:nvSpPr>
        <dsp:cNvPr id="0" name=""/>
        <dsp:cNvSpPr/>
      </dsp:nvSpPr>
      <dsp:spPr>
        <a:xfrm>
          <a:off x="6427" y="23789"/>
          <a:ext cx="1921251" cy="115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200" kern="1200" dirty="0"/>
            <a:t>反向翻译</a:t>
          </a:r>
        </a:p>
      </dsp:txBody>
      <dsp:txXfrm>
        <a:off x="40190" y="57552"/>
        <a:ext cx="1853725" cy="1085224"/>
      </dsp:txXfrm>
    </dsp:sp>
    <dsp:sp modelId="{09ACD017-D0DB-422F-8ED1-112F2291885B}">
      <dsp:nvSpPr>
        <dsp:cNvPr id="0" name=""/>
        <dsp:cNvSpPr/>
      </dsp:nvSpPr>
      <dsp:spPr>
        <a:xfrm>
          <a:off x="2119804" y="361929"/>
          <a:ext cx="407305" cy="47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>
        <a:off x="2119804" y="457223"/>
        <a:ext cx="285114" cy="285882"/>
      </dsp:txXfrm>
    </dsp:sp>
    <dsp:sp modelId="{80C6B4EC-D3B9-406C-B805-BBB874983A65}">
      <dsp:nvSpPr>
        <dsp:cNvPr id="0" name=""/>
        <dsp:cNvSpPr/>
      </dsp:nvSpPr>
      <dsp:spPr>
        <a:xfrm>
          <a:off x="2696180" y="23789"/>
          <a:ext cx="1921251" cy="115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200" kern="1200" dirty="0"/>
            <a:t>第一阶段训练</a:t>
          </a:r>
        </a:p>
      </dsp:txBody>
      <dsp:txXfrm>
        <a:off x="2729943" y="57552"/>
        <a:ext cx="1853725" cy="1085224"/>
      </dsp:txXfrm>
    </dsp:sp>
    <dsp:sp modelId="{C60048DF-8FAB-450B-9723-9643A3E52A12}">
      <dsp:nvSpPr>
        <dsp:cNvPr id="0" name=""/>
        <dsp:cNvSpPr/>
      </dsp:nvSpPr>
      <dsp:spPr>
        <a:xfrm>
          <a:off x="4809556" y="361929"/>
          <a:ext cx="407305" cy="47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>
        <a:off x="4809556" y="457223"/>
        <a:ext cx="285114" cy="285882"/>
      </dsp:txXfrm>
    </dsp:sp>
    <dsp:sp modelId="{948F6D6E-0295-4B62-9EC8-B3AF47543C6F}">
      <dsp:nvSpPr>
        <dsp:cNvPr id="0" name=""/>
        <dsp:cNvSpPr/>
      </dsp:nvSpPr>
      <dsp:spPr>
        <a:xfrm>
          <a:off x="5385932" y="23789"/>
          <a:ext cx="1921251" cy="115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200" kern="1200"/>
            <a:t>微调阶段</a:t>
          </a:r>
        </a:p>
      </dsp:txBody>
      <dsp:txXfrm>
        <a:off x="5419695" y="57552"/>
        <a:ext cx="1853725" cy="1085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B004F794-34E1-4964-91B1-F21B6B50D776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17119515-F40A-4CF6-B36F-2F8B0CBA2F45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0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0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1F1BEDAE-6FBC-4318-812C-F1EC90AAC865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0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0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0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22641424-785D-4199-96F0-4EFFCBB657F5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1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1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E87A381D-185F-482A-AF9A-005EFCD9078E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1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1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1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1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171523FB-2588-42DB-892C-AAA2059F5272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16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17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9314EB60-2917-4814-879A-76560BF1204B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1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19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20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21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329466E2-2589-4A54-A976-B06C2AC82C38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22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23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F8CB2638-9FDA-4D6B-A6E0-6312401DF1AC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2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25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26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27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8BE420F7-008C-4D0E-95C0-4761D8D0B561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28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2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F4B794D8-DE96-46C1-8373-4DFE6BD79746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3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3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3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3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0C3225E0-C9D5-4DFE-8643-194CDE191AF7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3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3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99979796-F783-4FF2-87BC-AE5FB16E7115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3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3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3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3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23F8D094-9FCB-4B85-92CE-E0A56A6F59F0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4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4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F46BCB62-B409-4C87-8C7E-71BF0FF489DF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4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4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4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4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37766FE0-B1CD-4416-8343-24F61842229F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46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47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9C523858-5A47-4210-91DE-FB41F9EE72A5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4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49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50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51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AA5BABD-BF89-44F9-B3C1-9189CAE7381F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52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53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391DC801-E87B-4C74-92AE-95D1940F08E7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5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55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56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57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CB093041-18BF-4788-B214-320C3AA9CCB3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58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5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2A7A1397-4A53-4CDA-A5FC-68AB53D38962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6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6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6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6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163D1D12-76C5-4DBC-995B-464298C2A565}" type="slidenum">
              <a:rPr lang="zh-CN" altLang="en-US"/>
              <a:pPr/>
              <a:t>‹#›</a:t>
            </a:fld>
            <a:endParaRPr lang="zh-CN" altLang="en-US" sz="1200"/>
          </a:p>
        </p:txBody>
      </p:sp>
      <p:sp>
        <p:nvSpPr>
          <p:cNvPr id="416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6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E335F80C-39EA-483C-93AB-07A750D09D6A}" type="datetime1">
              <a:rPr lang="zh-CN" altLang="en-US"/>
              <a:pPr/>
              <a:t>2020/10/11</a:t>
            </a:fld>
            <a:endParaRPr lang="zh-CN" altLang="en-US" sz="1200"/>
          </a:p>
        </p:txBody>
      </p:sp>
      <p:sp>
        <p:nvSpPr>
          <p:cNvPr id="416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6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416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416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4E405170-1D1C-4873-BBC2-B2423FF02FB8}" type="slidenum">
              <a:rPr lang="zh-CN" altLang="en-US"/>
              <a:pPr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61452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等线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等线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等线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等线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等线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19515-F40A-4CF6-B36F-2F8B0CBA2F45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41424-785D-4199-96F0-4EFFCBB657F5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523FB-2588-42DB-892C-AAA2059F5272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466E2-2589-4A54-A976-B06C2AC82C38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20F7-008C-4D0E-95C0-4761D8D0B561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225E0-C9D5-4DFE-8643-194CDE191AF7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8D094-9FCB-4B85-92CE-E0A56A6F59F0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66FE0-B1CD-4416-8343-24F61842229F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5BABD-BF89-44F9-B3C1-9189CAE7381F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3041-18BF-4788-B214-320C3AA9CCB3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D1D12-76C5-4DBC-995B-464298C2A565}" type="slidenum">
              <a:rPr lang="zh-CN" altLang="en-US" smtClean="0"/>
              <a:pPr/>
              <a:t>11</a:t>
            </a:fld>
            <a:endParaRPr lang="zh-CN" altLang="en-US" sz="120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5170-1D1C-4873-BBC2-B2423FF02FB8}" type="slidenum">
              <a:rPr lang="zh-CN" altLang="en-US" smtClean="0"/>
              <a:pPr/>
              <a:t>11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24609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0883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9804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8124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A0492D-F231-4F0A-BB34-1423DBC137DF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90309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0F517-ACAD-4D38-922C-CB4971D214EB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139697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3A35BC-ECB7-4585-B116-4C669550FE77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150642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C4EA5A-CD37-4962-9B62-392C779E142A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4042378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687EEB-9C4B-4848-870A-4931B0AC14B8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398576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91DDB3-2CED-4128-BEFF-F63652301CA7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3276611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C2CBA-5D03-41DB-89B8-A4E9B412272A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014380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144DD9-3FB4-40B5-B35C-2D7A7580880E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2557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01750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59962A-EF36-489A-B42A-B96EA2CD6F76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124754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C7CF54-6006-45EE-9506-204B9E69A060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977634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2188BC-10B7-4DD7-AFBA-1E8EA357EA1D}" type="slidenum">
              <a:rPr lang="zh-CN" altLang="en-US"/>
              <a:pPr/>
              <a:t>‹#›</a:t>
            </a:fld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3681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3181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5046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09434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5579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8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589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8080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ject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0"/>
            <a:ext cx="4891087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8" descr="Light horizontal"/>
          <p:cNvSpPr>
            <a:spLocks noChangeArrowheads="1"/>
          </p:cNvSpPr>
          <p:nvPr/>
        </p:nvSpPr>
        <p:spPr bwMode="auto">
          <a:xfrm>
            <a:off x="0" y="9525"/>
            <a:ext cx="1476375" cy="6848475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sp>
        <p:nvSpPr>
          <p:cNvPr id="2053" name="AutoShape 21"/>
          <p:cNvSpPr>
            <a:spLocks noChangeArrowheads="1"/>
          </p:cNvSpPr>
          <p:nvPr/>
        </p:nvSpPr>
        <p:spPr bwMode="auto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pic>
        <p:nvPicPr>
          <p:cNvPr id="2054" name="Object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0"/>
            <a:ext cx="4891087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8" descr="Light horizontal"/>
          <p:cNvSpPr>
            <a:spLocks noChangeArrowheads="1"/>
          </p:cNvSpPr>
          <p:nvPr/>
        </p:nvSpPr>
        <p:spPr bwMode="auto">
          <a:xfrm>
            <a:off x="0" y="9525"/>
            <a:ext cx="1476375" cy="6848475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sp>
        <p:nvSpPr>
          <p:cNvPr id="2056" name="Rectangle 19"/>
          <p:cNvSpPr>
            <a:spLocks noChangeArrowheads="1"/>
          </p:cNvSpPr>
          <p:nvPr/>
        </p:nvSpPr>
        <p:spPr bwMode="auto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sp>
        <p:nvSpPr>
          <p:cNvPr id="2057" name="AutoShape 21"/>
          <p:cNvSpPr>
            <a:spLocks noChangeArrowheads="1"/>
          </p:cNvSpPr>
          <p:nvPr/>
        </p:nvSpPr>
        <p:spPr bwMode="auto">
          <a:xfrm>
            <a:off x="1474788" y="4941888"/>
            <a:ext cx="7129462" cy="100806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 sz="1300">
              <a:solidFill>
                <a:srgbClr val="23387D"/>
              </a:solidFill>
            </a:endParaRPr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1447800" y="3548063"/>
            <a:ext cx="7239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zh-CN" altLang="en-US" sz="3000" b="1">
              <a:solidFill>
                <a:srgbClr val="23387D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1614488" y="5013325"/>
            <a:ext cx="6858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96B1E6"/>
              </a:buClr>
            </a:pPr>
            <a:endParaRPr lang="zh-CN" altLang="en-US" sz="1000" b="1">
              <a:solidFill>
                <a:srgbClr val="FFFFFF"/>
              </a:solidFill>
              <a:latin typeface="Verdana" pitchFamily="34" charset="0"/>
              <a:sym typeface="Verdana" pitchFamily="34" charset="0"/>
            </a:endParaRPr>
          </a:p>
        </p:txBody>
      </p:sp>
      <p:pic>
        <p:nvPicPr>
          <p:cNvPr id="2060" name="图片 22" descr="院标4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6021388"/>
            <a:ext cx="38544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Verdana" pitchFamily="34" charset="0"/>
              </a:rPr>
              <a:t>单击此处编辑母版文本样式</a:t>
            </a:r>
          </a:p>
          <a:p>
            <a:pPr lvl="1"/>
            <a:r>
              <a:rPr lang="zh-CN">
                <a:sym typeface="Verdana" pitchFamily="34" charset="0"/>
              </a:rPr>
              <a:t>第二级</a:t>
            </a:r>
          </a:p>
          <a:p>
            <a:pPr lvl="2"/>
            <a:r>
              <a:rPr lang="zh-CN">
                <a:sym typeface="Verdana" pitchFamily="34" charset="0"/>
              </a:rPr>
              <a:t>第三级</a:t>
            </a:r>
          </a:p>
          <a:p>
            <a:pPr lvl="3"/>
            <a:r>
              <a:rPr lang="zh-CN">
                <a:sym typeface="Verdana" pitchFamily="34" charset="0"/>
              </a:rPr>
              <a:t>第四级</a:t>
            </a:r>
          </a:p>
          <a:p>
            <a:pPr lvl="4"/>
            <a:r>
              <a:rPr lang="zh-CN">
                <a:sym typeface="Verdana" pitchFamily="34" charset="0"/>
              </a:rPr>
              <a:t>第五级</a:t>
            </a:r>
          </a:p>
        </p:txBody>
      </p:sp>
      <p:sp>
        <p:nvSpPr>
          <p:cNvPr id="20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Verdana" pitchFamily="34" charset="0"/>
              </a:rPr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257175" indent="-257175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1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557213" indent="-2143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8572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2001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15430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0002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4574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29146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371850" indent="-17145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15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 descr="Light horizontal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23387D"/>
              </a:solidFill>
              <a:sym typeface="Arial" pitchFamily="34" charset="0"/>
            </a:endParaRPr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0" y="-1905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23387D"/>
              </a:solidFill>
              <a:sym typeface="Arial" pitchFamily="34" charset="0"/>
            </a:endParaRPr>
          </a:p>
        </p:txBody>
      </p:sp>
      <p:sp>
        <p:nvSpPr>
          <p:cNvPr id="3076" name="Line 17"/>
          <p:cNvSpPr>
            <a:spLocks noChangeShapeType="1"/>
          </p:cNvSpPr>
          <p:nvPr/>
        </p:nvSpPr>
        <p:spPr bwMode="auto">
          <a:xfrm>
            <a:off x="468313" y="6410325"/>
            <a:ext cx="8424862" cy="0"/>
          </a:xfrm>
          <a:prstGeom prst="line">
            <a:avLst/>
          </a:prstGeom>
          <a:noFill/>
          <a:ln w="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AutoShape 18"/>
          <p:cNvSpPr>
            <a:spLocks noChangeArrowheads="1"/>
          </p:cNvSpPr>
          <p:nvPr/>
        </p:nvSpPr>
        <p:spPr bwMode="auto">
          <a:xfrm>
            <a:off x="468313" y="233363"/>
            <a:ext cx="7488237" cy="7207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23387D"/>
              </a:solidFill>
              <a:sym typeface="Arial" pitchFamily="34" charset="0"/>
            </a:endParaRPr>
          </a:p>
        </p:txBody>
      </p:sp>
      <p:sp>
        <p:nvSpPr>
          <p:cNvPr id="3078" name="Text Box 13"/>
          <p:cNvSpPr>
            <a:spLocks noChangeArrowheads="1"/>
          </p:cNvSpPr>
          <p:nvPr/>
        </p:nvSpPr>
        <p:spPr bwMode="auto">
          <a:xfrm>
            <a:off x="8153400" y="261938"/>
            <a:ext cx="9906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1600" b="1">
                <a:solidFill>
                  <a:srgbClr val="FFFFFF"/>
                </a:solidFill>
                <a:latin typeface="Verdana" pitchFamily="34" charset="0"/>
              </a:rPr>
              <a:t>LOGO</a:t>
            </a:r>
            <a:endParaRPr lang="zh-CN" altLang="en-US">
              <a:solidFill>
                <a:srgbClr val="23387D"/>
              </a:solidFill>
            </a:endParaRPr>
          </a:p>
        </p:txBody>
      </p:sp>
      <p:sp>
        <p:nvSpPr>
          <p:cNvPr id="3079" name="AutoShape 14"/>
          <p:cNvSpPr>
            <a:spLocks noChangeArrowheads="1"/>
          </p:cNvSpPr>
          <p:nvPr/>
        </p:nvSpPr>
        <p:spPr bwMode="auto">
          <a:xfrm rot="5400000">
            <a:off x="8397876" y="-136525"/>
            <a:ext cx="284162" cy="750887"/>
          </a:xfrm>
          <a:prstGeom prst="moon">
            <a:avLst>
              <a:gd name="adj" fmla="val 21204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23387D"/>
              </a:solidFill>
              <a:sym typeface="Arial" pitchFamily="34" charset="0"/>
            </a:endParaRPr>
          </a:p>
        </p:txBody>
      </p:sp>
      <p:pic>
        <p:nvPicPr>
          <p:cNvPr id="3080" name="图片 12" descr="未标题-1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13" descr="院标4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6429375"/>
            <a:ext cx="25003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Verdana" pitchFamily="34" charset="0"/>
              </a:rPr>
              <a:t>单击此处编辑母版文本样式</a:t>
            </a:r>
          </a:p>
          <a:p>
            <a:pPr lvl="1"/>
            <a:r>
              <a:rPr lang="zh-CN">
                <a:sym typeface="Verdana" pitchFamily="34" charset="0"/>
              </a:rPr>
              <a:t>第二级</a:t>
            </a:r>
          </a:p>
          <a:p>
            <a:pPr lvl="2"/>
            <a:r>
              <a:rPr lang="zh-CN">
                <a:sym typeface="Verdana" pitchFamily="34" charset="0"/>
              </a:rPr>
              <a:t>第三级</a:t>
            </a:r>
          </a:p>
          <a:p>
            <a:pPr lvl="3"/>
            <a:r>
              <a:rPr lang="zh-CN">
                <a:sym typeface="Verdana" pitchFamily="34" charset="0"/>
              </a:rPr>
              <a:t>第四级</a:t>
            </a:r>
          </a:p>
          <a:p>
            <a:pPr lvl="4"/>
            <a:r>
              <a:rPr lang="zh-CN">
                <a:sym typeface="Verdana" pitchFamily="34" charset="0"/>
              </a:rPr>
              <a:t>第五级</a:t>
            </a:r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>
                <a:sym typeface="Verdana" pitchFamily="34" charset="0"/>
              </a:rPr>
              <a:t>单击此处编辑母版标题样式</a:t>
            </a:r>
          </a:p>
        </p:txBody>
      </p:sp>
      <p:sp>
        <p:nvSpPr>
          <p:cNvPr id="308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000" b="1">
                <a:solidFill>
                  <a:srgbClr val="23387D"/>
                </a:solidFill>
              </a:defRPr>
            </a:lvl1pPr>
          </a:lstStyle>
          <a:p>
            <a:fld id="{647110A4-666F-49F5-9726-D733603EA0CB}" type="slidenum">
              <a:rPr lang="zh-CN" altLang="en-US"/>
              <a:pPr/>
              <a:t>‹#›</a:t>
            </a:fld>
            <a:endParaRPr lang="en-US" sz="18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4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4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6003925"/>
            <a:ext cx="3362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6059488"/>
            <a:ext cx="3362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75" y="6059488"/>
            <a:ext cx="3486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内容占位符 2"/>
          <p:cNvSpPr>
            <a:spLocks noChangeArrowheads="1"/>
          </p:cNvSpPr>
          <p:nvPr/>
        </p:nvSpPr>
        <p:spPr bwMode="auto">
          <a:xfrm>
            <a:off x="1551399" y="4982967"/>
            <a:ext cx="6959190" cy="92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zh-CN" altLang="en-US" b="1" dirty="0">
                <a:solidFill>
                  <a:schemeClr val="bg1"/>
                </a:solidFill>
                <a:latin typeface="新宋体" pitchFamily="49" charset="-122"/>
                <a:ea typeface="新宋体" pitchFamily="49" charset="-122"/>
                <a:sym typeface="微软雅黑" pitchFamily="34" charset="-122"/>
              </a:rPr>
              <a:t>报告人：张文博</a:t>
            </a:r>
            <a:endParaRPr lang="en-US" altLang="zh-CN" b="1" dirty="0">
              <a:solidFill>
                <a:schemeClr val="bg1"/>
              </a:solidFill>
              <a:latin typeface="新宋体" pitchFamily="49" charset="-122"/>
              <a:ea typeface="新宋体" pitchFamily="49" charset="-122"/>
              <a:sym typeface="微软雅黑" pitchFamily="34" charset="-122"/>
            </a:endParaRPr>
          </a:p>
        </p:txBody>
      </p:sp>
      <p:sp>
        <p:nvSpPr>
          <p:cNvPr id="5126" name="标题 1"/>
          <p:cNvSpPr>
            <a:spLocks noChangeArrowheads="1"/>
          </p:cNvSpPr>
          <p:nvPr/>
        </p:nvSpPr>
        <p:spPr bwMode="auto">
          <a:xfrm>
            <a:off x="2038011" y="1638300"/>
            <a:ext cx="55022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/>
          <a:lstStyle/>
          <a:p>
            <a:pPr algn="ctr">
              <a:lnSpc>
                <a:spcPct val="150000"/>
              </a:lnSpc>
            </a:pPr>
            <a:r>
              <a:rPr lang="zh-CN" altLang="en-US" sz="3600" b="1" kern="2500" dirty="0"/>
              <a:t>中科院新疆理化所</a:t>
            </a:r>
            <a:endParaRPr lang="en-US" altLang="zh-CN" sz="3600" b="1" kern="2500" dirty="0"/>
          </a:p>
          <a:p>
            <a:pPr algn="ctr">
              <a:lnSpc>
                <a:spcPct val="150000"/>
              </a:lnSpc>
            </a:pPr>
            <a:r>
              <a:rPr lang="zh-CN" altLang="en-US" sz="3600" b="1" kern="2500" dirty="0"/>
              <a:t>维汉、蒙汉翻译评测报告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模型平均和集成</a:t>
            </a:r>
            <a:endParaRPr lang="zh-CN" dirty="0">
              <a:ea typeface="宋体" pitchFamily="2" charset="-122"/>
            </a:endParaRPr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37D96807-5EF5-4C6F-BE79-2F967F3A1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988129"/>
            <a:ext cx="8445500" cy="326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/>
            <a:lvl2pPr/>
            <a:lvl3pPr/>
            <a:lvl4pPr/>
            <a:lvl5pPr/>
            <a:lvl6pPr/>
            <a:lvl7pPr/>
            <a:lvl8pPr/>
            <a:lvl9pPr/>
          </a:lstStyle>
          <a:p>
            <a:pPr lvl="1" algn="just" eaLnBrk="1" hangingPunct="1">
              <a:lnSpc>
                <a:spcPct val="150000"/>
              </a:lnSpc>
            </a:pP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模型平均：每个阶段使用验证集挑选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best checkpoint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avg5 checkpoint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avg10 checkpoint 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作为该阶段输出模型。</a:t>
            </a:r>
            <a:endParaRPr lang="en-US" altLang="zh-CN" sz="2000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应用于第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1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2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3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步骤</a:t>
            </a:r>
            <a:endParaRPr lang="en-US" altLang="zh-CN" sz="2000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altLang="zh-CN" sz="2000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模型集成：使用同样伪平行语料，通过三个不同的随机种子训练三个模型，使用</a:t>
            </a:r>
            <a:r>
              <a:rPr lang="en-US" altLang="zh-CN" sz="2000" dirty="0" err="1">
                <a:ea typeface="黑体" pitchFamily="49" charset="-122"/>
                <a:sym typeface="Verdana" pitchFamily="34" charset="0"/>
              </a:rPr>
              <a:t>beamsize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=12 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解码。</a:t>
            </a:r>
            <a:endParaRPr lang="en-US" altLang="zh-CN" sz="2000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应用于第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2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000" dirty="0">
                <a:ea typeface="黑体" pitchFamily="49" charset="-122"/>
                <a:sym typeface="Verdana" pitchFamily="34" charset="0"/>
              </a:rPr>
              <a:t>3</a:t>
            </a:r>
            <a:r>
              <a:rPr lang="zh-CN" altLang="en-US" sz="2000" dirty="0">
                <a:ea typeface="黑体" pitchFamily="49" charset="-122"/>
                <a:sym typeface="Verdana" pitchFamily="34" charset="0"/>
              </a:rPr>
              <a:t>步骤</a:t>
            </a:r>
            <a:endParaRPr lang="en-US" altLang="zh-CN" sz="2000" dirty="0">
              <a:ea typeface="黑体" pitchFamily="49" charset="-122"/>
              <a:sym typeface="Verdana" pitchFamily="34" charset="0"/>
            </a:endParaRPr>
          </a:p>
        </p:txBody>
      </p:sp>
      <p:graphicFrame>
        <p:nvGraphicFramePr>
          <p:cNvPr id="6" name="图示 5">
            <a:extLst>
              <a:ext uri="{FF2B5EF4-FFF2-40B4-BE49-F238E27FC236}">
                <a16:creationId xmlns:a16="http://schemas.microsoft.com/office/drawing/2014/main" id="{450D75B0-8638-4443-962A-A00CF51756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5649637"/>
              </p:ext>
            </p:extLst>
          </p:nvPr>
        </p:nvGraphicFramePr>
        <p:xfrm>
          <a:off x="915194" y="1268262"/>
          <a:ext cx="7313612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68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主系统结果</a:t>
            </a:r>
            <a:endParaRPr lang="zh-CN" dirty="0"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3AA2B2E-EFB6-4DFD-B758-21681E4C1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8" y="1696624"/>
            <a:ext cx="8423564" cy="135390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EE7488F-FD6E-4F4D-909D-2AA2FA830544}"/>
              </a:ext>
            </a:extLst>
          </p:cNvPr>
          <p:cNvSpPr txBox="1"/>
          <p:nvPr/>
        </p:nvSpPr>
        <p:spPr>
          <a:xfrm>
            <a:off x="697345" y="3703193"/>
            <a:ext cx="5980546" cy="1285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contrast-b</a:t>
            </a:r>
            <a:r>
              <a:rPr lang="zh-CN" altLang="en-US" dirty="0"/>
              <a:t>：只使用平行语料训练 </a:t>
            </a:r>
            <a:r>
              <a:rPr lang="en-US" altLang="zh-CN" dirty="0"/>
              <a:t>+ </a:t>
            </a:r>
            <a:r>
              <a:rPr lang="zh-CN" altLang="en-US" dirty="0"/>
              <a:t>模型平均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contrast-c</a:t>
            </a:r>
            <a:r>
              <a:rPr lang="zh-CN" altLang="en-US" dirty="0"/>
              <a:t>：分段式训练 </a:t>
            </a:r>
            <a:r>
              <a:rPr lang="en-US" altLang="zh-CN" dirty="0"/>
              <a:t>+ </a:t>
            </a:r>
            <a:r>
              <a:rPr lang="zh-CN" altLang="en-US" dirty="0"/>
              <a:t>模型平均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Primary-a</a:t>
            </a:r>
            <a:r>
              <a:rPr lang="zh-CN" altLang="en-US" dirty="0"/>
              <a:t>：分段式训练 </a:t>
            </a:r>
            <a:r>
              <a:rPr lang="en-US" altLang="zh-CN" dirty="0"/>
              <a:t>+ </a:t>
            </a:r>
            <a:r>
              <a:rPr lang="zh-CN" altLang="en-US" dirty="0"/>
              <a:t>模型平均 </a:t>
            </a:r>
            <a:r>
              <a:rPr lang="en-US" altLang="zh-CN" dirty="0"/>
              <a:t>+ </a:t>
            </a:r>
            <a:r>
              <a:rPr lang="zh-CN" altLang="en-US" dirty="0"/>
              <a:t>模型集成</a:t>
            </a:r>
          </a:p>
        </p:txBody>
      </p:sp>
    </p:spTree>
    <p:extLst>
      <p:ext uri="{BB962C8B-B14F-4D97-AF65-F5344CB8AC3E}">
        <p14:creationId xmlns:p14="http://schemas.microsoft.com/office/powerpoint/2010/main" val="200049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D84BD397-8C09-481F-A53E-344DFAF68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8" y="319088"/>
            <a:ext cx="731361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Verdan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9pPr>
          </a:lstStyle>
          <a:p>
            <a:pPr eaLnBrk="1" hangingPunct="1"/>
            <a:r>
              <a:rPr lang="zh-CN" altLang="en-US" kern="0" dirty="0">
                <a:ea typeface="宋体" panose="02010600030101010101" pitchFamily="2" charset="-122"/>
              </a:rPr>
              <a:t>参考文献</a:t>
            </a:r>
            <a:endParaRPr lang="zh-CN" kern="0" dirty="0">
              <a:ea typeface="宋体" panose="02010600030101010101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53F7CA7-1D30-4A00-913C-A6E322ADE636}"/>
              </a:ext>
            </a:extLst>
          </p:cNvPr>
          <p:cNvSpPr txBox="1"/>
          <p:nvPr/>
        </p:nvSpPr>
        <p:spPr>
          <a:xfrm>
            <a:off x="547688" y="1246909"/>
            <a:ext cx="83099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VASWANI A,SHAZEER N,PARMAR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N,et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al. Attention is all you need [C]∥Proceedings of NIPS 2017. Long Beach: Conference on Neural Information Processing Systems,2017:1706 .03762.</a:t>
            </a:r>
          </a:p>
          <a:p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SENNRICH R, HADDOW B,BIRCH A. Neural machine translation of rare words with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subword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units [C] ∥ Proceedings of ACL 2016 . Berlin: Association for Computational Linguistics,2016 :1715-1725.</a:t>
            </a:r>
          </a:p>
          <a:p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SENNRICH R, HADDOW B, BIRCH A. Improving neural machine translation models with monolingual data[C]∥Proceedings of ACL 2016 . Berlin: Association for Computational Linguistics,2016 :86-96 .</a:t>
            </a:r>
          </a:p>
          <a:p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Srivastava N, Hinton G,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Krizhevsky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et al. Dropout: a simple way to prevent neural networks from overfitting[J]. The journal of machine learning research, 2014, 15(1): 1929-1958.</a:t>
            </a:r>
          </a:p>
          <a:p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Edunov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, Ott M 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Auli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, et al. Understanding Back-Translation at Scale [C] ∥Proceedings of ACL 2018 . Brussels: Association for Computational Linguistics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: 489-500</a:t>
            </a:r>
          </a:p>
          <a:p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Jiajun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Chengqing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Exploiting Source-side Monolingual Data in Neural Machine Translation[C]// Proceedings of EMNLP2016. Austin, Texas: Conference on Empirical Methods in Natural Language Processing. 2016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1535–1545.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3986213"/>
            <a:ext cx="9144000" cy="11430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000" anchor="ctr"/>
          <a:lstStyle/>
          <a:p>
            <a:pPr eaLnBrk="1" hangingPunct="1">
              <a:lnSpc>
                <a:spcPct val="150000"/>
              </a:lnSpc>
            </a:pPr>
            <a:endParaRPr lang="zh-CN" altLang="zh-CN" sz="1200">
              <a:solidFill>
                <a:srgbClr val="A0A3A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07" name="椭圆形标注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437392">
            <a:off x="4386263" y="1468438"/>
            <a:ext cx="2230437" cy="2038350"/>
          </a:xfrm>
          <a:prstGeom prst="wedgeEllipseCallout">
            <a:avLst>
              <a:gd name="adj1" fmla="val -35370"/>
              <a:gd name="adj2" fmla="val 5144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pic>
        <p:nvPicPr>
          <p:cNvPr id="21508" name="图片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2855913"/>
            <a:ext cx="1398587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文本框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83075" y="1858963"/>
            <a:ext cx="243681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zh-CN" altLang="en-US" sz="6000" dirty="0">
                <a:solidFill>
                  <a:srgbClr val="FFFF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谢  谢</a:t>
            </a:r>
            <a:endParaRPr lang="en-US" sz="6000" dirty="0">
              <a:solidFill>
                <a:srgbClr val="FFFFFF"/>
              </a:solidFill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8"/>
    </mc:Choice>
    <mc:Fallback xmlns="">
      <p:transition spd="slow" advTm="343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目录</a:t>
            </a:r>
            <a:endParaRPr lang="zh-CN" dirty="0"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FCB270B-B369-453E-986A-96C25D41FBA5}"/>
              </a:ext>
            </a:extLst>
          </p:cNvPr>
          <p:cNvSpPr txBox="1"/>
          <p:nvPr/>
        </p:nvSpPr>
        <p:spPr>
          <a:xfrm>
            <a:off x="547688" y="1352471"/>
            <a:ext cx="7313611" cy="3344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模型架构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数据预处理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调参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单语数据筛选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训练策略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800100" lvl="1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模型集成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模型架构</a:t>
            </a:r>
            <a:endParaRPr lang="zh-CN" dirty="0">
              <a:ea typeface="宋体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BABD0AB-B767-4D38-A074-8C112A372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93" y="1300739"/>
            <a:ext cx="4416650" cy="475831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C533CDED-4F97-472C-981A-002E90370ECA}"/>
              </a:ext>
            </a:extLst>
          </p:cNvPr>
          <p:cNvSpPr txBox="1"/>
          <p:nvPr/>
        </p:nvSpPr>
        <p:spPr>
          <a:xfrm>
            <a:off x="5097543" y="1579418"/>
            <a:ext cx="31874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Transformer_big</a:t>
            </a:r>
            <a:r>
              <a:rPr lang="en-US" altLang="zh-CN" dirty="0"/>
              <a:t> </a:t>
            </a:r>
            <a:r>
              <a:rPr lang="zh-CN" altLang="en-US" dirty="0"/>
              <a:t>模型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Share all embedding</a:t>
            </a:r>
          </a:p>
          <a:p>
            <a:endParaRPr lang="en-US" altLang="zh-CN" dirty="0"/>
          </a:p>
          <a:p>
            <a:r>
              <a:rPr lang="en-US" altLang="zh-CN" dirty="0"/>
              <a:t>GELU</a:t>
            </a:r>
            <a:r>
              <a:rPr lang="zh-CN" altLang="en-US" dirty="0"/>
              <a:t>激活函数</a:t>
            </a:r>
          </a:p>
        </p:txBody>
      </p:sp>
    </p:spTree>
    <p:extLst>
      <p:ext uri="{BB962C8B-B14F-4D97-AF65-F5344CB8AC3E}">
        <p14:creationId xmlns:p14="http://schemas.microsoft.com/office/powerpoint/2010/main" val="24105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数据预处理</a:t>
            </a:r>
            <a:endParaRPr lang="zh-CN" dirty="0">
              <a:ea typeface="宋体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FCB270B-B369-453E-986A-96C25D41FBA5}"/>
              </a:ext>
            </a:extLst>
          </p:cNvPr>
          <p:cNvSpPr txBox="1"/>
          <p:nvPr/>
        </p:nvSpPr>
        <p:spPr>
          <a:xfrm>
            <a:off x="547688" y="1352471"/>
            <a:ext cx="7313611" cy="4886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eaLnBrk="1" hangingPunct="1">
              <a:lnSpc>
                <a:spcPct val="150000"/>
              </a:lnSpc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平行语料预处理：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dirty="0">
                <a:ea typeface="黑体" pitchFamily="49" charset="-122"/>
                <a:sym typeface="Verdana" pitchFamily="34" charset="0"/>
              </a:rPr>
              <a:t>1.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 </a:t>
            </a:r>
            <a:r>
              <a:rPr lang="en-US" altLang="zh-CN" dirty="0">
                <a:ea typeface="黑体" pitchFamily="49" charset="-122"/>
                <a:sym typeface="Verdana" pitchFamily="34" charset="0"/>
              </a:rPr>
              <a:t>	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去重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dirty="0">
                <a:ea typeface="黑体" pitchFamily="49" charset="-122"/>
                <a:sym typeface="Verdana" pitchFamily="34" charset="0"/>
              </a:rPr>
              <a:t>2.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 </a:t>
            </a:r>
            <a:r>
              <a:rPr lang="en-US" altLang="zh-CN" dirty="0">
                <a:ea typeface="黑体" pitchFamily="49" charset="-122"/>
                <a:sym typeface="Verdana" pitchFamily="34" charset="0"/>
              </a:rPr>
              <a:t>	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全角转半角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dirty="0">
                <a:ea typeface="黑体" pitchFamily="49" charset="-122"/>
                <a:sym typeface="Verdana" pitchFamily="34" charset="0"/>
              </a:rPr>
              <a:t>3.	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分词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dirty="0">
                <a:ea typeface="黑体" pitchFamily="49" charset="-122"/>
                <a:sym typeface="Verdana" pitchFamily="34" charset="0"/>
              </a:rPr>
              <a:t>4.	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联合</a:t>
            </a:r>
            <a:r>
              <a:rPr lang="en-US" altLang="zh-CN" dirty="0" err="1">
                <a:ea typeface="黑体" pitchFamily="49" charset="-122"/>
                <a:sym typeface="Verdana" pitchFamily="34" charset="0"/>
              </a:rPr>
              <a:t>bpe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汉语单语数据预处理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  <a:p>
            <a:pPr marL="914400" lvl="1" indent="-457200" algn="just" eaLnBrk="1" hangingPunct="1">
              <a:lnSpc>
                <a:spcPct val="150000"/>
              </a:lnSpc>
              <a:buAutoNum type="arabicPeriod"/>
            </a:pPr>
            <a:r>
              <a:rPr lang="zh-CN" altLang="en-US" dirty="0">
                <a:ea typeface="黑体" pitchFamily="49" charset="-122"/>
                <a:sym typeface="Verdana" pitchFamily="34" charset="0"/>
              </a:rPr>
              <a:t>长句切分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marL="914400" lvl="1" indent="-457200" algn="just" eaLnBrk="1" hangingPunct="1">
              <a:lnSpc>
                <a:spcPct val="150000"/>
              </a:lnSpc>
              <a:buAutoNum type="arabicPeriod"/>
            </a:pPr>
            <a:r>
              <a:rPr lang="zh-CN" altLang="en-US" dirty="0">
                <a:ea typeface="黑体" pitchFamily="49" charset="-122"/>
                <a:sym typeface="Verdana" pitchFamily="34" charset="0"/>
              </a:rPr>
              <a:t>全角转半角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marL="914400" lvl="1" indent="-457200" algn="just" eaLnBrk="1" hangingPunct="1">
              <a:lnSpc>
                <a:spcPct val="150000"/>
              </a:lnSpc>
              <a:buAutoNum type="arabicPeriod"/>
            </a:pPr>
            <a:r>
              <a:rPr lang="zh-CN" altLang="en-US" dirty="0">
                <a:ea typeface="黑体" pitchFamily="49" charset="-122"/>
                <a:sym typeface="Verdana" pitchFamily="34" charset="0"/>
              </a:rPr>
              <a:t>分词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  <a:p>
            <a:pPr marL="914400" lvl="1" indent="-457200" algn="just" eaLnBrk="1" hangingPunct="1">
              <a:lnSpc>
                <a:spcPct val="150000"/>
              </a:lnSpc>
              <a:buAutoNum type="arabicPeriod"/>
            </a:pPr>
            <a:r>
              <a:rPr lang="en-US" altLang="zh-CN" dirty="0" err="1">
                <a:ea typeface="黑体" pitchFamily="49" charset="-122"/>
                <a:sym typeface="Verdana" pitchFamily="34" charset="0"/>
              </a:rPr>
              <a:t>bpe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（基于平行语料</a:t>
            </a:r>
            <a:r>
              <a:rPr lang="en-US" altLang="zh-CN" dirty="0" err="1">
                <a:ea typeface="黑体" pitchFamily="49" charset="-122"/>
                <a:sym typeface="Verdana" pitchFamily="34" charset="0"/>
              </a:rPr>
              <a:t>bpe</a:t>
            </a:r>
            <a:r>
              <a:rPr lang="zh-CN" altLang="en-US" dirty="0">
                <a:ea typeface="黑体" pitchFamily="49" charset="-122"/>
                <a:sym typeface="Verdana" pitchFamily="34" charset="0"/>
              </a:rPr>
              <a:t>模型）</a:t>
            </a:r>
            <a:endParaRPr lang="en-US" altLang="zh-CN" dirty="0">
              <a:ea typeface="黑体" pitchFamily="49" charset="-122"/>
              <a:sym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0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调参</a:t>
            </a:r>
            <a:endParaRPr lang="zh-CN" dirty="0">
              <a:ea typeface="宋体" pitchFamily="2" charset="-122"/>
            </a:endParaRPr>
          </a:p>
        </p:txBody>
      </p:sp>
      <p:sp>
        <p:nvSpPr>
          <p:cNvPr id="7171" name="文本框 1"/>
          <p:cNvSpPr txBox="1">
            <a:spLocks noChangeArrowheads="1"/>
          </p:cNvSpPr>
          <p:nvPr/>
        </p:nvSpPr>
        <p:spPr bwMode="auto">
          <a:xfrm>
            <a:off x="547688" y="1308648"/>
            <a:ext cx="76819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/>
            <a:lvl2pPr/>
            <a:lvl3pPr/>
            <a:lvl4pPr/>
            <a:lvl5pPr/>
            <a:lvl6pPr/>
            <a:lvl7pPr/>
            <a:lvl8pPr/>
            <a:lvl9pPr/>
          </a:lstStyle>
          <a:p>
            <a:pPr lvl="1" algn="just" eaLnBrk="1" hangingPunct="1">
              <a:lnSpc>
                <a:spcPct val="150000"/>
              </a:lnSpc>
            </a:pPr>
            <a:r>
              <a:rPr lang="en-US" altLang="zh-CN" sz="2400" dirty="0">
                <a:ea typeface="黑体" pitchFamily="49" charset="-122"/>
                <a:sym typeface="Verdana" pitchFamily="34" charset="0"/>
              </a:rPr>
              <a:t>dropout</a:t>
            </a: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、</a:t>
            </a:r>
            <a:r>
              <a:rPr lang="en-US" altLang="zh-CN" sz="2400" dirty="0" err="1">
                <a:ea typeface="黑体" pitchFamily="49" charset="-122"/>
                <a:sym typeface="Verdana" pitchFamily="34" charset="0"/>
              </a:rPr>
              <a:t>bpe</a:t>
            </a: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融合数（基于</a:t>
            </a:r>
            <a:r>
              <a:rPr lang="en-US" altLang="zh-CN" sz="2400" dirty="0" err="1">
                <a:ea typeface="黑体" pitchFamily="49" charset="-122"/>
                <a:sym typeface="Verdana" pitchFamily="34" charset="0"/>
              </a:rPr>
              <a:t>transformer_big</a:t>
            </a:r>
            <a:r>
              <a:rPr lang="zh-CN" altLang="en-US" sz="2400" dirty="0">
                <a:ea typeface="黑体" pitchFamily="49" charset="-122"/>
                <a:sym typeface="Verdana" pitchFamily="34" charset="0"/>
              </a:rPr>
              <a:t>模型）</a:t>
            </a:r>
            <a:endParaRPr lang="en-US" altLang="zh-CN" sz="2400" dirty="0"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4A24561-50B3-4A52-BB77-998F675F6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98" y="2201660"/>
            <a:ext cx="6982691" cy="170717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9B50800-4B85-408E-A874-7C89E9289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98" y="4224000"/>
            <a:ext cx="6964002" cy="176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6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单数数据筛选</a:t>
            </a:r>
            <a:endParaRPr lang="zh-CN" dirty="0"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F4B7D09B-0770-4C21-87E0-D0EC091D0BDF}"/>
                  </a:ext>
                </a:extLst>
              </p:cNvPr>
              <p:cNvSpPr txBox="1"/>
              <p:nvPr/>
            </p:nvSpPr>
            <p:spPr>
              <a:xfrm>
                <a:off x="661724" y="971581"/>
                <a:ext cx="8143006" cy="4653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单语语料筛选（基于分词结果）：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𝑟𝑎𝑡𝑒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单语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句子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中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在平行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语料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词典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中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出现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过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词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的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个数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单语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句子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词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的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个数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伪平行语料：由</a:t>
                </a:r>
                <a:r>
                  <a:rPr lang="en-US" altLang="zh-CN" dirty="0"/>
                  <a:t>rate  &gt;  0.9 </a:t>
                </a:r>
                <a:r>
                  <a:rPr lang="zh-CN" altLang="en-US" dirty="0"/>
                  <a:t>的单语句子生成。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高领域相似伪平行语料：由</a:t>
                </a:r>
                <a:r>
                  <a:rPr lang="en-US" altLang="zh-CN" dirty="0"/>
                  <a:t>rate  =  1 </a:t>
                </a:r>
                <a:r>
                  <a:rPr lang="zh-CN" altLang="en-US" dirty="0"/>
                  <a:t>的单语句子生成。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伪平行语料生成参数 ：</a:t>
                </a:r>
                <a:r>
                  <a:rPr lang="en-US" altLang="zh-CN" dirty="0"/>
                  <a:t>sampling</a:t>
                </a:r>
                <a:r>
                  <a:rPr lang="zh-CN" altLang="en-US" dirty="0"/>
                  <a:t>、</a:t>
                </a:r>
                <a:r>
                  <a:rPr lang="en-US" altLang="zh-CN" dirty="0" err="1"/>
                  <a:t>beamsize</a:t>
                </a:r>
                <a:r>
                  <a:rPr lang="en-US" altLang="zh-CN" dirty="0"/>
                  <a:t> =  1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过滤长度小于 </a:t>
                </a:r>
                <a:r>
                  <a:rPr lang="en-US" altLang="zh-CN" dirty="0"/>
                  <a:t>5 </a:t>
                </a:r>
                <a:r>
                  <a:rPr lang="zh-CN" altLang="en-US" dirty="0"/>
                  <a:t>，大于 </a:t>
                </a:r>
                <a:r>
                  <a:rPr lang="en-US" altLang="zh-CN" dirty="0"/>
                  <a:t>250 </a:t>
                </a:r>
                <a:r>
                  <a:rPr lang="zh-CN" altLang="en-US" dirty="0"/>
                  <a:t>以及长度比大于 </a:t>
                </a:r>
                <a:r>
                  <a:rPr lang="en-US" altLang="zh-CN" dirty="0"/>
                  <a:t>2 </a:t>
                </a:r>
                <a:r>
                  <a:rPr lang="zh-CN" altLang="en-US" dirty="0"/>
                  <a:t>的句对（基于</a:t>
                </a:r>
                <a:r>
                  <a:rPr lang="en-US" altLang="zh-CN" dirty="0" err="1"/>
                  <a:t>bpe</a:t>
                </a:r>
                <a:r>
                  <a:rPr lang="zh-CN" altLang="en-US" dirty="0"/>
                  <a:t>之后结果）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F4B7D09B-0770-4C21-87E0-D0EC091D0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24" y="971581"/>
                <a:ext cx="8143006" cy="4653069"/>
              </a:xfrm>
              <a:prstGeom prst="rect">
                <a:avLst/>
              </a:prstGeom>
              <a:blipFill>
                <a:blip r:embed="rId2"/>
                <a:stretch>
                  <a:fillRect l="-674" b="-11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19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单数数据筛选</a:t>
            </a:r>
            <a:endParaRPr lang="zh-CN" dirty="0">
              <a:ea typeface="宋体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882264E-E926-4EBE-80F3-93E395B74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79" y="2576233"/>
            <a:ext cx="8168240" cy="1903828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B1860FD-857E-4E15-BA90-85992E4C81D5}"/>
              </a:ext>
            </a:extLst>
          </p:cNvPr>
          <p:cNvSpPr txBox="1"/>
          <p:nvPr/>
        </p:nvSpPr>
        <p:spPr>
          <a:xfrm>
            <a:off x="726379" y="1514886"/>
            <a:ext cx="525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预处理后语料规模：</a:t>
            </a:r>
          </a:p>
        </p:txBody>
      </p:sp>
    </p:spTree>
    <p:extLst>
      <p:ext uri="{BB962C8B-B14F-4D97-AF65-F5344CB8AC3E}">
        <p14:creationId xmlns:p14="http://schemas.microsoft.com/office/powerpoint/2010/main" val="45758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训练策略</a:t>
            </a:r>
            <a:endParaRPr lang="zh-CN" dirty="0">
              <a:ea typeface="宋体" pitchFamily="2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A1CBAEEF-14E5-40D4-A048-FFAA329266E3}"/>
              </a:ext>
            </a:extLst>
          </p:cNvPr>
          <p:cNvGrpSpPr/>
          <p:nvPr/>
        </p:nvGrpSpPr>
        <p:grpSpPr>
          <a:xfrm>
            <a:off x="760123" y="2381472"/>
            <a:ext cx="7313611" cy="2095055"/>
            <a:chOff x="315254" y="2948029"/>
            <a:chExt cx="5972424" cy="17748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A65F127-0E2C-4CBA-B381-35DB298AF728}"/>
                </a:ext>
              </a:extLst>
            </p:cNvPr>
            <p:cNvSpPr/>
            <p:nvPr/>
          </p:nvSpPr>
          <p:spPr bwMode="auto">
            <a:xfrm>
              <a:off x="315254" y="2948029"/>
              <a:ext cx="2941302" cy="1754666"/>
            </a:xfrm>
            <a:prstGeom prst="rect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3FF18D5-6FA8-4AB8-8A4F-179CF86B3AA9}"/>
                </a:ext>
              </a:extLst>
            </p:cNvPr>
            <p:cNvSpPr/>
            <p:nvPr/>
          </p:nvSpPr>
          <p:spPr bwMode="auto">
            <a:xfrm>
              <a:off x="635835" y="3139126"/>
              <a:ext cx="2300140" cy="147689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大规模伪平行语料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B57B83E-087D-4F45-B071-65F02E73357F}"/>
                </a:ext>
              </a:extLst>
            </p:cNvPr>
            <p:cNvSpPr/>
            <p:nvPr/>
          </p:nvSpPr>
          <p:spPr bwMode="auto">
            <a:xfrm>
              <a:off x="3346376" y="2968163"/>
              <a:ext cx="2941302" cy="1754666"/>
            </a:xfrm>
            <a:prstGeom prst="rect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F11BD92D-D1E4-4652-9ECA-5150C223AEC3}"/>
                </a:ext>
              </a:extLst>
            </p:cNvPr>
            <p:cNvSpPr/>
            <p:nvPr/>
          </p:nvSpPr>
          <p:spPr bwMode="auto">
            <a:xfrm>
              <a:off x="3393789" y="3704734"/>
              <a:ext cx="2865748" cy="92542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较小规模高领域相似</a:t>
              </a:r>
              <a:endPara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伪平行语料</a:t>
              </a: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EBF4C227-8D9E-4B3D-9384-E3506FAD5F0B}"/>
                </a:ext>
              </a:extLst>
            </p:cNvPr>
            <p:cNvSpPr/>
            <p:nvPr/>
          </p:nvSpPr>
          <p:spPr bwMode="auto">
            <a:xfrm>
              <a:off x="3468535" y="3153266"/>
              <a:ext cx="1319752" cy="41949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平行语料</a:t>
              </a: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158DB285-92AA-4A68-BE42-F674662C1141}"/>
                </a:ext>
              </a:extLst>
            </p:cNvPr>
            <p:cNvSpPr/>
            <p:nvPr/>
          </p:nvSpPr>
          <p:spPr bwMode="auto">
            <a:xfrm>
              <a:off x="4878106" y="3153266"/>
              <a:ext cx="1319752" cy="41949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平行语料</a:t>
              </a: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B5269F56-11DF-43CF-9640-C039E8DEB455}"/>
              </a:ext>
            </a:extLst>
          </p:cNvPr>
          <p:cNvSpPr txBox="1"/>
          <p:nvPr/>
        </p:nvSpPr>
        <p:spPr>
          <a:xfrm>
            <a:off x="760123" y="1219200"/>
            <a:ext cx="267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分段式训练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F9C2AAD-4D78-417B-97F0-D3F5D3EA67CF}"/>
              </a:ext>
            </a:extLst>
          </p:cNvPr>
          <p:cNvSpPr txBox="1"/>
          <p:nvPr/>
        </p:nvSpPr>
        <p:spPr>
          <a:xfrm>
            <a:off x="760123" y="1909820"/>
            <a:ext cx="360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     第一阶段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7475A8-FD15-460D-AE1D-DC7704C8D08C}"/>
              </a:ext>
            </a:extLst>
          </p:cNvPr>
          <p:cNvSpPr txBox="1"/>
          <p:nvPr/>
        </p:nvSpPr>
        <p:spPr>
          <a:xfrm>
            <a:off x="4529984" y="4695031"/>
            <a:ext cx="3509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     上采样平行语料</a:t>
            </a:r>
            <a:endParaRPr lang="en-US" altLang="zh-CN" dirty="0"/>
          </a:p>
          <a:p>
            <a:pPr algn="ctr"/>
            <a:r>
              <a:rPr lang="zh-CN" altLang="en-US" dirty="0"/>
              <a:t>保持平行语料：伪数据</a:t>
            </a:r>
            <a:r>
              <a:rPr lang="en-US" altLang="zh-CN" dirty="0"/>
              <a:t>=1:1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F59ACED-AAF7-48C3-ACC3-834B067D22C1}"/>
              </a:ext>
            </a:extLst>
          </p:cNvPr>
          <p:cNvSpPr txBox="1"/>
          <p:nvPr/>
        </p:nvSpPr>
        <p:spPr>
          <a:xfrm>
            <a:off x="4352696" y="1910549"/>
            <a:ext cx="360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     第二阶段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60FA7A6-37D3-4F8B-8CFB-CD24AB1D5F48}"/>
              </a:ext>
            </a:extLst>
          </p:cNvPr>
          <p:cNvSpPr txBox="1"/>
          <p:nvPr/>
        </p:nvSpPr>
        <p:spPr>
          <a:xfrm>
            <a:off x="760123" y="5818909"/>
            <a:ext cx="6398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维汉翻译：进一步使用平行语料微调</a:t>
            </a:r>
          </a:p>
        </p:txBody>
      </p:sp>
    </p:spTree>
    <p:extLst>
      <p:ext uri="{BB962C8B-B14F-4D97-AF65-F5344CB8AC3E}">
        <p14:creationId xmlns:p14="http://schemas.microsoft.com/office/powerpoint/2010/main" val="169082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319088"/>
            <a:ext cx="7313612" cy="563562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宋体" pitchFamily="2" charset="-122"/>
              </a:rPr>
              <a:t>实验结果</a:t>
            </a:r>
            <a:endParaRPr lang="zh-CN" dirty="0">
              <a:ea typeface="宋体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5C9F321-BCCE-4BCD-8A8C-9B3A4318E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8" y="2297481"/>
            <a:ext cx="8468737" cy="292568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112969B5-77F0-4B3B-BD12-AE9DCCFEC0EC}"/>
              </a:ext>
            </a:extLst>
          </p:cNvPr>
          <p:cNvSpPr txBox="1"/>
          <p:nvPr/>
        </p:nvSpPr>
        <p:spPr>
          <a:xfrm>
            <a:off x="646545" y="1634836"/>
            <a:ext cx="432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不同训练策略结果对比：</a:t>
            </a:r>
          </a:p>
        </p:txBody>
      </p:sp>
    </p:spTree>
    <p:extLst>
      <p:ext uri="{BB962C8B-B14F-4D97-AF65-F5344CB8AC3E}">
        <p14:creationId xmlns:p14="http://schemas.microsoft.com/office/powerpoint/2010/main" val="1928505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52"/>
  <p:tag name="KSO_WM_SLIDE_ID" val="custom152_27"/>
  <p:tag name="KSO_WM_SLIDE_INDEX" val="27"/>
  <p:tag name="KSO_WM_SLIDE_ITEM_CNT" val="1"/>
  <p:tag name="KSO_WM_SLIDE_LAYOUT" val="f"/>
  <p:tag name="KSO_WM_SLIDE_LAYOUT_CNT" val="1"/>
  <p:tag name="KSO_WM_SLIDE_TYPE" val="endPage"/>
  <p:tag name="KSO_WM_BEAUTIFY_FLAG" val="#wm#"/>
  <p:tag name="KSO_WM_TAG_VERSION" val="1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BEAUTIFY_FLAG" val="#wm#"/>
  <p:tag name="KSO_WM_UNIT_PPTX_LAYOUT_SHA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2"/>
  <p:tag name="KSO_WM_UNIT_TYPE" val="f"/>
  <p:tag name="KSO_WM_UNIT_INDEX" val="1"/>
  <p:tag name="KSO_WM_UNIT_ID" val="custom152_27*f*1"/>
  <p:tag name="KSO_WM_UNIT_LAYERLEVEL" val="1"/>
  <p:tag name="KSO_WM_UNIT_VALUE" val="10"/>
  <p:tag name="KSO_WM_UNIT_HIGHLIGHT" val="0"/>
  <p:tag name="KSO_WM_UNIT_COMPATIBLE" val="0"/>
  <p:tag name="KSO_WM_UNIT_PRESET_TEXT" val="THANK&#10;YOU"/>
</p:tagLst>
</file>

<file path=ppt/theme/theme1.xml><?xml version="1.0" encoding="utf-8"?>
<a:theme xmlns:a="http://schemas.openxmlformats.org/drawingml/2006/main" name="理化所开题答辩">
  <a:themeElements>
    <a:clrScheme name="理化所开题答辩 1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理化所开题答辩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理化所开题答辩 1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db2004134l">
  <a:themeElements>
    <a:clrScheme name="2_cdb2004134l 1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2_cdb2004134l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2_cdb2004134l 1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046FB6"/>
      </a:accent1>
      <a:accent2>
        <a:srgbClr val="22B1DE"/>
      </a:accent2>
      <a:accent3>
        <a:srgbClr val="FFFFFF"/>
      </a:accent3>
      <a:accent4>
        <a:srgbClr val="3B3D3F"/>
      </a:accent4>
      <a:accent5>
        <a:srgbClr val="AABBD7"/>
      </a:accent5>
      <a:accent6>
        <a:srgbClr val="1EA0C9"/>
      </a:accent6>
      <a:hlink>
        <a:srgbClr val="00B0F0"/>
      </a:hlink>
      <a:folHlink>
        <a:srgbClr val="AFB2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Pages>0</Pages>
  <Words>587</Words>
  <Characters>0</Characters>
  <Application>Microsoft Office PowerPoint</Application>
  <DocSecurity>0</DocSecurity>
  <PresentationFormat>全屏显示(4:3)</PresentationFormat>
  <Lines>0</Lines>
  <Paragraphs>98</Paragraphs>
  <Slides>13</Slides>
  <Notes>1</Notes>
  <HiddenSlides>0</HiddenSlides>
  <MMClips>0</MMClips>
  <ScaleCrop>true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微软雅黑</vt:lpstr>
      <vt:lpstr>新宋体</vt:lpstr>
      <vt:lpstr>Arial</vt:lpstr>
      <vt:lpstr>Cambria Math</vt:lpstr>
      <vt:lpstr>Times New Roman</vt:lpstr>
      <vt:lpstr>Verdana</vt:lpstr>
      <vt:lpstr>Wingdings</vt:lpstr>
      <vt:lpstr>理化所开题答辩</vt:lpstr>
      <vt:lpstr>2_cdb2004134l</vt:lpstr>
      <vt:lpstr>PowerPoint 演示文稿</vt:lpstr>
      <vt:lpstr>目录</vt:lpstr>
      <vt:lpstr>模型架构</vt:lpstr>
      <vt:lpstr>数据预处理</vt:lpstr>
      <vt:lpstr>调参</vt:lpstr>
      <vt:lpstr>单数数据筛选</vt:lpstr>
      <vt:lpstr>单数数据筛选</vt:lpstr>
      <vt:lpstr>训练策略</vt:lpstr>
      <vt:lpstr>实验结果</vt:lpstr>
      <vt:lpstr>模型平均和集成</vt:lpstr>
      <vt:lpstr>主系统结果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文博 张</cp:lastModifiedBy>
  <cp:revision>290</cp:revision>
  <dcterms:created xsi:type="dcterms:W3CDTF">2016-04-18T02:53:00Z</dcterms:created>
  <dcterms:modified xsi:type="dcterms:W3CDTF">2020-10-11T05:21:44Z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2052-6.5.1</vt:lpwstr>
  </property>
</Properties>
</file>