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58" r:id="rId4"/>
    <p:sldId id="303" r:id="rId5"/>
    <p:sldId id="259" r:id="rId6"/>
    <p:sldId id="324" r:id="rId7"/>
    <p:sldId id="262" r:id="rId8"/>
    <p:sldId id="287" r:id="rId9"/>
    <p:sldId id="269" r:id="rId10"/>
    <p:sldId id="301" r:id="rId11"/>
    <p:sldId id="322" r:id="rId12"/>
    <p:sldId id="320" r:id="rId13"/>
    <p:sldId id="318" r:id="rId14"/>
    <p:sldId id="319" r:id="rId15"/>
    <p:sldId id="321" r:id="rId16"/>
    <p:sldId id="306" r:id="rId17"/>
    <p:sldId id="307" r:id="rId18"/>
    <p:sldId id="308" r:id="rId19"/>
    <p:sldId id="309" r:id="rId20"/>
    <p:sldId id="304" r:id="rId21"/>
    <p:sldId id="323" r:id="rId22"/>
    <p:sldId id="270" r:id="rId23"/>
    <p:sldId id="273" r:id="rId24"/>
    <p:sldId id="310" r:id="rId25"/>
    <p:sldId id="313" r:id="rId26"/>
    <p:sldId id="316" r:id="rId27"/>
    <p:sldId id="315" r:id="rId28"/>
    <p:sldId id="314" r:id="rId29"/>
    <p:sldId id="317" r:id="rId30"/>
    <p:sldId id="311" r:id="rId31"/>
    <p:sldId id="325"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F54A966-69A7-44A2-AB75-7F793B59DF3B}">
          <p14:sldIdLst>
            <p14:sldId id="256"/>
            <p14:sldId id="257"/>
            <p14:sldId id="258"/>
            <p14:sldId id="303"/>
            <p14:sldId id="259"/>
            <p14:sldId id="324"/>
            <p14:sldId id="262"/>
            <p14:sldId id="287"/>
            <p14:sldId id="269"/>
            <p14:sldId id="301"/>
            <p14:sldId id="322"/>
            <p14:sldId id="320"/>
            <p14:sldId id="318"/>
            <p14:sldId id="319"/>
            <p14:sldId id="321"/>
            <p14:sldId id="306"/>
            <p14:sldId id="307"/>
            <p14:sldId id="308"/>
            <p14:sldId id="309"/>
            <p14:sldId id="304"/>
          </p14:sldIdLst>
        </p14:section>
        <p14:section name="无标题节" id="{28530AEA-4D10-466A-9C23-2AE5D02C7DDA}">
          <p14:sldIdLst>
            <p14:sldId id="323"/>
            <p14:sldId id="270"/>
            <p14:sldId id="273"/>
            <p14:sldId id="310"/>
            <p14:sldId id="313"/>
            <p14:sldId id="316"/>
            <p14:sldId id="315"/>
            <p14:sldId id="314"/>
            <p14:sldId id="317"/>
            <p14:sldId id="311"/>
            <p14:sldId id="3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303"/>
    <a:srgbClr val="2D0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3077" autoAdjust="0"/>
  </p:normalViewPr>
  <p:slideViewPr>
    <p:cSldViewPr snapToGrid="0">
      <p:cViewPr varScale="1">
        <p:scale>
          <a:sx n="78" d="100"/>
          <a:sy n="78" d="100"/>
        </p:scale>
        <p:origin x="60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274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24B82-1740-4668-A24A-AFE988C12391}" type="datetimeFigureOut">
              <a:rPr lang="zh-CN" altLang="en-US" smtClean="0"/>
              <a:t>2020/10/10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3057-07C3-4B4F-8EDE-8B9F15120FA6}" type="slidenum">
              <a:rPr lang="zh-CN" altLang="en-US" smtClean="0"/>
              <a:t>‹#›</a:t>
            </a:fld>
            <a:endParaRPr lang="zh-CN" altLang="en-US"/>
          </a:p>
        </p:txBody>
      </p:sp>
    </p:spTree>
    <p:extLst>
      <p:ext uri="{BB962C8B-B14F-4D97-AF65-F5344CB8AC3E}">
        <p14:creationId xmlns:p14="http://schemas.microsoft.com/office/powerpoint/2010/main" val="337177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各位老师同学大家下午好，我是陈聪，来自江西师范大学。接下来由我向大家价绍我们在</a:t>
            </a:r>
            <a:r>
              <a:rPr lang="en-US" altLang="zh-CN" dirty="0"/>
              <a:t>CCMT2020</a:t>
            </a:r>
            <a:r>
              <a:rPr lang="zh-CN" altLang="en-US" dirty="0"/>
              <a:t>评测任务中所做的一些工作。</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a:t>
            </a:fld>
            <a:endParaRPr lang="zh-CN" altLang="en-US"/>
          </a:p>
        </p:txBody>
      </p:sp>
    </p:spTree>
    <p:extLst>
      <p:ext uri="{BB962C8B-B14F-4D97-AF65-F5344CB8AC3E}">
        <p14:creationId xmlns:p14="http://schemas.microsoft.com/office/powerpoint/2010/main" val="126941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接下来是训练</a:t>
            </a:r>
            <a:r>
              <a:rPr lang="en-US" altLang="zh-CN" dirty="0"/>
              <a:t>TUNQE</a:t>
            </a:r>
            <a:r>
              <a:rPr lang="zh-CN" altLang="en-US" dirty="0"/>
              <a:t>模型用到的语料统计。在预训练</a:t>
            </a:r>
            <a:r>
              <a:rPr lang="en-US" altLang="zh-CN" dirty="0"/>
              <a:t>Transformer</a:t>
            </a:r>
            <a:r>
              <a:rPr lang="zh-CN" altLang="en-US" dirty="0"/>
              <a:t>翻译模型时，我们使用</a:t>
            </a:r>
            <a:r>
              <a:rPr lang="en-US" altLang="zh-CN" dirty="0"/>
              <a:t>CWMT2018</a:t>
            </a:r>
            <a:r>
              <a:rPr lang="zh-CN" altLang="en-US" dirty="0"/>
              <a:t>提供的</a:t>
            </a:r>
            <a:r>
              <a:rPr lang="en-US" altLang="zh-CN" dirty="0"/>
              <a:t>600</a:t>
            </a:r>
            <a:r>
              <a:rPr lang="zh-CN" altLang="en-US" dirty="0"/>
              <a:t>万平行语料。质量估计训练数据是</a:t>
            </a:r>
            <a:r>
              <a:rPr lang="en-US" altLang="zh-CN" dirty="0"/>
              <a:t>CCMT2020</a:t>
            </a:r>
            <a:r>
              <a:rPr lang="zh-CN" altLang="en-US" dirty="0"/>
              <a:t>提供的句子级质量估计训练数据。语料的规模如表所示。</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10</a:t>
            </a:fld>
            <a:endParaRPr lang="zh-CN" altLang="en-US"/>
          </a:p>
        </p:txBody>
      </p:sp>
    </p:spTree>
    <p:extLst>
      <p:ext uri="{BB962C8B-B14F-4D97-AF65-F5344CB8AC3E}">
        <p14:creationId xmlns:p14="http://schemas.microsoft.com/office/powerpoint/2010/main" val="282426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a:t>
            </a:r>
            <a:r>
              <a:rPr lang="en-US" altLang="zh-CN" dirty="0"/>
              <a:t>TUNQE</a:t>
            </a:r>
            <a:r>
              <a:rPr lang="zh-CN" altLang="en-US" dirty="0"/>
              <a:t>模型在</a:t>
            </a:r>
            <a:r>
              <a:rPr lang="en-US" altLang="zh-CN" dirty="0"/>
              <a:t>ccmt2020</a:t>
            </a:r>
            <a:r>
              <a:rPr lang="zh-CN" altLang="en-US" dirty="0"/>
              <a:t>句子级质量估计验证集的结果，如表所示。</a:t>
            </a:r>
            <a:r>
              <a:rPr lang="en-US" altLang="zh-CN" dirty="0"/>
              <a:t>TUNQE_SEP</a:t>
            </a:r>
            <a:r>
              <a:rPr lang="zh-CN" altLang="en-US" dirty="0"/>
              <a:t>表示特征提取模块与质量估计模块分开训练的方式，结果显示特征提取模块与质量估计模块联合训练的性能要比分开训练的方式强。</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11</a:t>
            </a:fld>
            <a:endParaRPr lang="zh-CN" altLang="en-US"/>
          </a:p>
        </p:txBody>
      </p:sp>
    </p:spTree>
    <p:extLst>
      <p:ext uri="{BB962C8B-B14F-4D97-AF65-F5344CB8AC3E}">
        <p14:creationId xmlns:p14="http://schemas.microsoft.com/office/powerpoint/2010/main" val="401618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我们在双语翻译任务中的工作。机器翻译在做解码的过程中通常采用自回归的解码方式，解码的过程中缺乏后文的指导，如例子所示。针对这一问题，我们提出对机器译文重解码的方式来提高机器译文的质量。</a:t>
            </a:r>
            <a:endParaRPr lang="en-US" altLang="zh-CN" dirty="0"/>
          </a:p>
          <a:p>
            <a:endParaRPr lang="en-US" altLang="zh-CN" dirty="0"/>
          </a:p>
          <a:p>
            <a:r>
              <a:rPr lang="zh-CN" altLang="en-US" dirty="0"/>
              <a:t>自回归于重解码可以用右边这两个公式进行描述。</a:t>
            </a:r>
            <a:endParaRPr lang="en-US" altLang="zh-CN" dirty="0"/>
          </a:p>
          <a:p>
            <a:r>
              <a:rPr lang="zh-CN" altLang="en-US" dirty="0"/>
              <a:t>接下来让我们看一下自回归解码与重解码的过程。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12</a:t>
            </a:fld>
            <a:endParaRPr lang="zh-CN" altLang="en-US"/>
          </a:p>
        </p:txBody>
      </p:sp>
    </p:spTree>
    <p:extLst>
      <p:ext uri="{BB962C8B-B14F-4D97-AF65-F5344CB8AC3E}">
        <p14:creationId xmlns:p14="http://schemas.microsoft.com/office/powerpoint/2010/main" val="101401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我们在双语翻译任务中的工作。机器翻译在做解码的过程中采用自回归的解码方式，解码的过程中缺乏后文的指导，如例子所示。针对这一问题，我们提出对机器译文重解码的方式来提高机器译文的质量。</a:t>
            </a:r>
            <a:endParaRPr lang="en-US" altLang="zh-CN" dirty="0"/>
          </a:p>
          <a:p>
            <a:endParaRPr lang="en-US" altLang="zh-CN" dirty="0"/>
          </a:p>
          <a:p>
            <a:r>
              <a:rPr lang="zh-CN" altLang="en-US" dirty="0"/>
              <a:t>自回归于重解码可以用右边这两个公式进行描述。</a:t>
            </a:r>
            <a:endParaRPr lang="en-US" altLang="zh-CN" dirty="0"/>
          </a:p>
          <a:p>
            <a:r>
              <a:rPr lang="zh-CN" altLang="en-US" dirty="0"/>
              <a:t>接下来让我们看一下自回归解码与重解码的过程。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13</a:t>
            </a:fld>
            <a:endParaRPr lang="zh-CN" altLang="en-US"/>
          </a:p>
        </p:txBody>
      </p:sp>
    </p:spTree>
    <p:extLst>
      <p:ext uri="{BB962C8B-B14F-4D97-AF65-F5344CB8AC3E}">
        <p14:creationId xmlns:p14="http://schemas.microsoft.com/office/powerpoint/2010/main" val="94645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我们在双语翻译任务中的工作。机器翻译在做解码的过程中采用自回归的解码方式，解码的过程中缺乏后文的指导，如例子所示。针对这一问题，我们提出对机器译文每一个词进行重解码的方式来提高机器译文的质量。</a:t>
            </a:r>
            <a:endParaRPr lang="en-US" altLang="zh-CN" dirty="0"/>
          </a:p>
          <a:p>
            <a:endParaRPr lang="en-US" altLang="zh-CN" dirty="0"/>
          </a:p>
          <a:p>
            <a:r>
              <a:rPr lang="zh-CN" altLang="en-US" dirty="0"/>
              <a:t>自回归于重解码可以用右边这两个公式进行描述。</a:t>
            </a:r>
            <a:endParaRPr lang="en-US" altLang="zh-CN" dirty="0"/>
          </a:p>
          <a:p>
            <a:r>
              <a:rPr lang="zh-CN" altLang="en-US" dirty="0"/>
              <a:t>接下来让我们看一下自回归解码与重解码的过程。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14</a:t>
            </a:fld>
            <a:endParaRPr lang="zh-CN" altLang="en-US"/>
          </a:p>
        </p:txBody>
      </p:sp>
    </p:spTree>
    <p:extLst>
      <p:ext uri="{BB962C8B-B14F-4D97-AF65-F5344CB8AC3E}">
        <p14:creationId xmlns:p14="http://schemas.microsoft.com/office/powerpoint/2010/main" val="66956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介绍我们在双语翻译任务中的工作。机器翻译在做解码的过程中采用自回归的解码方式，解码的过程中缺乏后文的指导，如例子所示。针对这一问题，我们提出对机器译文重解码的方式来提高机器译文的质量。</a:t>
            </a:r>
            <a:endParaRPr lang="en-US" altLang="zh-CN" dirty="0"/>
          </a:p>
          <a:p>
            <a:endParaRPr lang="en-US" altLang="zh-CN" dirty="0"/>
          </a:p>
          <a:p>
            <a:r>
              <a:rPr lang="zh-CN" altLang="en-US" dirty="0"/>
              <a:t>自回归于重解码可以用右边这两个公式进行描述。</a:t>
            </a:r>
            <a:endParaRPr lang="en-US" altLang="zh-CN" dirty="0"/>
          </a:p>
          <a:p>
            <a:r>
              <a:rPr lang="zh-CN" altLang="en-US" dirty="0"/>
              <a:t>接下来让我们看一下自回归解码与重解码的过程。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15</a:t>
            </a:fld>
            <a:endParaRPr lang="zh-CN" altLang="en-US"/>
          </a:p>
        </p:txBody>
      </p:sp>
    </p:spTree>
    <p:extLst>
      <p:ext uri="{BB962C8B-B14F-4D97-AF65-F5344CB8AC3E}">
        <p14:creationId xmlns:p14="http://schemas.microsoft.com/office/powerpoint/2010/main" val="157384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以上例子可以看出，自回归解码与重解码的方式主要区别在于能否关注到后文信息。自回归的方式在做解码时需要用到前一时刻的解码输出作为解码器的输入，所以自回归的方式无法关注到后文的信息。但是重解码的方式是已知机器译文的情况下对机器译文进行重新解码，所以重解码方式可以关注到后文的信息。</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20</a:t>
            </a:fld>
            <a:endParaRPr lang="zh-CN" altLang="en-US"/>
          </a:p>
        </p:txBody>
      </p:sp>
    </p:spTree>
    <p:extLst>
      <p:ext uri="{BB962C8B-B14F-4D97-AF65-F5344CB8AC3E}">
        <p14:creationId xmlns:p14="http://schemas.microsoft.com/office/powerpoint/2010/main" val="159513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以上例子可以看出，自回归解码与重解码的方式主要区别在于能否关注到后文信息。自回归的方式在做解码时需要用到前一时刻的解码输出作为解码器的输入，所以自回归的方式无法关注到后文的信息。但是重解码的方式是已知机器译文的情况下对机器译文进行重新解码，所以重解码方式可以关注到后文的信息。</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21</a:t>
            </a:fld>
            <a:endParaRPr lang="zh-CN" altLang="en-US"/>
          </a:p>
        </p:txBody>
      </p:sp>
    </p:spTree>
    <p:extLst>
      <p:ext uri="{BB962C8B-B14F-4D97-AF65-F5344CB8AC3E}">
        <p14:creationId xmlns:p14="http://schemas.microsoft.com/office/powerpoint/2010/main" val="218002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根据重解码的方式，我们提出了基于</a:t>
            </a:r>
            <a:r>
              <a:rPr lang="en-US" altLang="zh-CN" dirty="0"/>
              <a:t>Transformer</a:t>
            </a:r>
            <a:r>
              <a:rPr lang="zh-CN" altLang="en-US" dirty="0"/>
              <a:t>的重解码模型，结构如图所示，它由</a:t>
            </a:r>
            <a:r>
              <a:rPr lang="en-US" altLang="zh-CN" dirty="0"/>
              <a:t>6</a:t>
            </a:r>
            <a:r>
              <a:rPr lang="zh-CN" altLang="en-US" dirty="0"/>
              <a:t>个编码器子层以及</a:t>
            </a:r>
            <a:r>
              <a:rPr lang="en-US" altLang="zh-CN" dirty="0"/>
              <a:t>1</a:t>
            </a:r>
            <a:r>
              <a:rPr lang="zh-CN" altLang="en-US" dirty="0"/>
              <a:t>层解码器子层构成。为了实现重解码时关注机器译文的上下文信息，我们修改了解码器子层的遮挡遮挡方式。</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22</a:t>
            </a:fld>
            <a:endParaRPr lang="zh-CN" altLang="en-US"/>
          </a:p>
        </p:txBody>
      </p:sp>
    </p:spTree>
    <p:extLst>
      <p:ext uri="{BB962C8B-B14F-4D97-AF65-F5344CB8AC3E}">
        <p14:creationId xmlns:p14="http://schemas.microsoft.com/office/powerpoint/2010/main" val="72725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a:t>
            </a:r>
            <a:r>
              <a:rPr lang="en-US" altLang="zh-CN" dirty="0"/>
              <a:t>Transformer</a:t>
            </a:r>
            <a:r>
              <a:rPr lang="zh-CN" altLang="en-US" dirty="0"/>
              <a:t>解码器默认的下三角的遮挡方式修改为如图所示的遮挡方式，来实现重解码过程中的上下文关注功能。</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23</a:t>
            </a:fld>
            <a:endParaRPr lang="zh-CN" altLang="en-US"/>
          </a:p>
        </p:txBody>
      </p:sp>
    </p:spTree>
    <p:extLst>
      <p:ext uri="{BB962C8B-B14F-4D97-AF65-F5344CB8AC3E}">
        <p14:creationId xmlns:p14="http://schemas.microsoft.com/office/powerpoint/2010/main" val="319474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首先介绍一下我们参加的评测评测任务。我们主要参加了句子级质量估计以及双语机器翻译任务。接下来我将从模型结构以及训练方法来介绍我们的工作。</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a:t>
            </a:fld>
            <a:endParaRPr lang="zh-CN" altLang="en-US"/>
          </a:p>
        </p:txBody>
      </p:sp>
    </p:spTree>
    <p:extLst>
      <p:ext uri="{BB962C8B-B14F-4D97-AF65-F5344CB8AC3E}">
        <p14:creationId xmlns:p14="http://schemas.microsoft.com/office/powerpoint/2010/main" val="403531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我们使用</a:t>
            </a:r>
            <a:r>
              <a:rPr lang="en-US" altLang="zh-CN" dirty="0"/>
              <a:t>CCMT2020</a:t>
            </a:r>
            <a:r>
              <a:rPr lang="zh-CN" altLang="en-US" dirty="0"/>
              <a:t>的平行语料去训练一个</a:t>
            </a:r>
            <a:r>
              <a:rPr lang="en-US" altLang="zh-CN" dirty="0"/>
              <a:t>Transformer</a:t>
            </a:r>
            <a:r>
              <a:rPr lang="zh-CN" altLang="en-US" dirty="0"/>
              <a:t>翻译模型以及</a:t>
            </a:r>
            <a:r>
              <a:rPr lang="en-US" altLang="zh-CN" dirty="0"/>
              <a:t>TransRedecoder</a:t>
            </a:r>
            <a:r>
              <a:rPr lang="zh-CN" altLang="en-US" dirty="0"/>
              <a:t>模型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24</a:t>
            </a:fld>
            <a:endParaRPr lang="zh-CN" altLang="en-US"/>
          </a:p>
        </p:txBody>
      </p:sp>
    </p:spTree>
    <p:extLst>
      <p:ext uri="{BB962C8B-B14F-4D97-AF65-F5344CB8AC3E}">
        <p14:creationId xmlns:p14="http://schemas.microsoft.com/office/powerpoint/2010/main" val="320122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CCMT2020</a:t>
            </a:r>
            <a:r>
              <a:rPr lang="zh-CN" altLang="en-US" dirty="0"/>
              <a:t>测试集源语言句子输入</a:t>
            </a:r>
            <a:r>
              <a:rPr lang="en-US" altLang="zh-CN" dirty="0"/>
              <a:t>Transformer</a:t>
            </a:r>
            <a:r>
              <a:rPr lang="zh-CN" altLang="en-US" dirty="0"/>
              <a:t>翻译模型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25</a:t>
            </a:fld>
            <a:endParaRPr lang="zh-CN" altLang="en-US"/>
          </a:p>
        </p:txBody>
      </p:sp>
    </p:spTree>
    <p:extLst>
      <p:ext uri="{BB962C8B-B14F-4D97-AF65-F5344CB8AC3E}">
        <p14:creationId xmlns:p14="http://schemas.microsoft.com/office/powerpoint/2010/main" val="3284197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得到测试集的机器译文输出</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26</a:t>
            </a:fld>
            <a:endParaRPr lang="zh-CN" altLang="en-US"/>
          </a:p>
        </p:txBody>
      </p:sp>
    </p:spTree>
    <p:extLst>
      <p:ext uri="{BB962C8B-B14F-4D97-AF65-F5344CB8AC3E}">
        <p14:creationId xmlns:p14="http://schemas.microsoft.com/office/powerpoint/2010/main" val="318099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将源语言句子以及机器译文输入到</a:t>
            </a:r>
            <a:r>
              <a:rPr lang="en-US" altLang="zh-CN" dirty="0"/>
              <a:t>TransRedecoder</a:t>
            </a:r>
            <a:r>
              <a:rPr lang="zh-CN" altLang="en-US" dirty="0"/>
              <a:t>重解码模型中</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27</a:t>
            </a:fld>
            <a:endParaRPr lang="zh-CN" altLang="en-US"/>
          </a:p>
        </p:txBody>
      </p:sp>
    </p:spTree>
    <p:extLst>
      <p:ext uri="{BB962C8B-B14F-4D97-AF65-F5344CB8AC3E}">
        <p14:creationId xmlns:p14="http://schemas.microsoft.com/office/powerpoint/2010/main" val="1581617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最后得到重解码机器译文。</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28</a:t>
            </a:fld>
            <a:endParaRPr lang="zh-CN" altLang="en-US"/>
          </a:p>
        </p:txBody>
      </p:sp>
    </p:spTree>
    <p:extLst>
      <p:ext uri="{BB962C8B-B14F-4D97-AF65-F5344CB8AC3E}">
        <p14:creationId xmlns:p14="http://schemas.microsoft.com/office/powerpoint/2010/main" val="1727785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我们对</a:t>
            </a:r>
            <a:r>
              <a:rPr lang="en-US" altLang="zh-CN" dirty="0"/>
              <a:t>TransRedecoder</a:t>
            </a:r>
            <a:r>
              <a:rPr lang="zh-CN" altLang="en-US" dirty="0"/>
              <a:t>训练使用的语料进行统计，语料规模如表所示。</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29</a:t>
            </a:fld>
            <a:endParaRPr lang="zh-CN" altLang="en-US"/>
          </a:p>
        </p:txBody>
      </p:sp>
    </p:spTree>
    <p:extLst>
      <p:ext uri="{BB962C8B-B14F-4D97-AF65-F5344CB8AC3E}">
        <p14:creationId xmlns:p14="http://schemas.microsoft.com/office/powerpoint/2010/main" val="353151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为了验证重解码模型的性能。我们对 金山和百度 在</a:t>
            </a:r>
            <a:r>
              <a:rPr lang="en-US" altLang="zh-CN" dirty="0"/>
              <a:t>WMT2019</a:t>
            </a:r>
            <a:r>
              <a:rPr lang="zh-CN" altLang="en-US" dirty="0"/>
              <a:t> 中</a:t>
            </a:r>
            <a:r>
              <a:rPr lang="en-US" altLang="zh-CN" dirty="0"/>
              <a:t>-</a:t>
            </a:r>
            <a:r>
              <a:rPr lang="zh-CN" altLang="en-US" dirty="0"/>
              <a:t>英 以及 英</a:t>
            </a:r>
            <a:r>
              <a:rPr lang="en-US" altLang="zh-CN" dirty="0"/>
              <a:t>-</a:t>
            </a:r>
            <a:r>
              <a:rPr lang="zh-CN" altLang="en-US" dirty="0"/>
              <a:t>中 翻译任务上提交的测试集结果进行重解码，重解码后的结果如表所示。表中结果显示，重解码后的机器译文在</a:t>
            </a:r>
            <a:r>
              <a:rPr lang="en-US" altLang="zh-CN" dirty="0"/>
              <a:t>BLEU</a:t>
            </a:r>
            <a:r>
              <a:rPr lang="zh-CN" altLang="en-US" dirty="0"/>
              <a:t>以及</a:t>
            </a:r>
            <a:r>
              <a:rPr lang="en-US" altLang="zh-CN" dirty="0"/>
              <a:t>NIST</a:t>
            </a:r>
            <a:r>
              <a:rPr lang="zh-CN" altLang="en-US" dirty="0"/>
              <a:t>指标上均有一定的提升。</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30</a:t>
            </a:fld>
            <a:endParaRPr lang="zh-CN" altLang="en-US"/>
          </a:p>
        </p:txBody>
      </p:sp>
    </p:spTree>
    <p:extLst>
      <p:ext uri="{BB962C8B-B14F-4D97-AF65-F5344CB8AC3E}">
        <p14:creationId xmlns:p14="http://schemas.microsoft.com/office/powerpoint/2010/main" val="238079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5413057-07C3-4B4F-8EDE-8B9F15120FA6}" type="slidenum">
              <a:rPr lang="zh-CN" altLang="en-US" smtClean="0"/>
              <a:t>31</a:t>
            </a:fld>
            <a:endParaRPr lang="zh-CN" altLang="en-US"/>
          </a:p>
        </p:txBody>
      </p:sp>
    </p:spTree>
    <p:extLst>
      <p:ext uri="{BB962C8B-B14F-4D97-AF65-F5344CB8AC3E}">
        <p14:creationId xmlns:p14="http://schemas.microsoft.com/office/powerpoint/2010/main" val="377403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句子级质量估计任务。质量估计任务的目标是，在没有参考译文的情况下，估计一个机器译文的质量。质量估计任务包括词级别、句子级别、文档级别质量估计。我们参加的是句子级质量估计。在句子级别质量估计任务中，使用</a:t>
            </a:r>
            <a:r>
              <a:rPr lang="en-US" altLang="zh-CN" dirty="0"/>
              <a:t>HTER</a:t>
            </a:r>
            <a:r>
              <a:rPr lang="zh-CN" altLang="en-US" dirty="0"/>
              <a:t>指标来评价一个句子的质量，</a:t>
            </a:r>
            <a:r>
              <a:rPr lang="en-US" altLang="zh-CN" dirty="0"/>
              <a:t>HTER</a:t>
            </a:r>
            <a:r>
              <a:rPr lang="zh-CN" altLang="en-US" dirty="0"/>
              <a:t>指人工对机器译文的编辑率，</a:t>
            </a:r>
            <a:r>
              <a:rPr lang="en-US" altLang="zh-CN" dirty="0"/>
              <a:t>HTER</a:t>
            </a:r>
            <a:r>
              <a:rPr lang="zh-CN" altLang="en-US" dirty="0"/>
              <a:t>值越高句子质量越低。</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3</a:t>
            </a:fld>
            <a:endParaRPr lang="zh-CN" altLang="en-US"/>
          </a:p>
        </p:txBody>
      </p:sp>
    </p:spTree>
    <p:extLst>
      <p:ext uri="{BB962C8B-B14F-4D97-AF65-F5344CB8AC3E}">
        <p14:creationId xmlns:p14="http://schemas.microsoft.com/office/powerpoint/2010/main" val="248238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的质量估计系统整体由两个模块组成，分别是特征提取模块以及质量估计模块。特征提取模块负责从源语言句子以及机器译文中提取机器译文的质量特征，质量估计模块则使用质量特征预测机器译文的质量分数。</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4</a:t>
            </a:fld>
            <a:endParaRPr lang="zh-CN" altLang="en-US"/>
          </a:p>
        </p:txBody>
      </p:sp>
    </p:spTree>
    <p:extLst>
      <p:ext uri="{BB962C8B-B14F-4D97-AF65-F5344CB8AC3E}">
        <p14:creationId xmlns:p14="http://schemas.microsoft.com/office/powerpoint/2010/main" val="21384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我们提出的质量估计系统如图所示，它是基于</a:t>
            </a:r>
            <a:r>
              <a:rPr lang="en-US" altLang="zh-CN" dirty="0"/>
              <a:t>Transformer</a:t>
            </a:r>
            <a:r>
              <a:rPr lang="zh-CN" altLang="en-US" dirty="0"/>
              <a:t>的联合神经网络质量估计方法，我们把它叫做</a:t>
            </a:r>
            <a:r>
              <a:rPr lang="en-US" altLang="zh-CN" dirty="0"/>
              <a:t>TUNQE</a:t>
            </a:r>
            <a:r>
              <a:rPr lang="zh-CN" altLang="en-US" dirty="0"/>
              <a:t>。我们使用</a:t>
            </a:r>
            <a:r>
              <a:rPr lang="en-US" altLang="zh-CN" dirty="0"/>
              <a:t>Transformer</a:t>
            </a:r>
            <a:r>
              <a:rPr lang="zh-CN" altLang="en-US" dirty="0"/>
              <a:t>的瓶颈层作为特征提取模块，使用双向</a:t>
            </a:r>
            <a:r>
              <a:rPr lang="en-US" altLang="zh-CN" dirty="0"/>
              <a:t>LSTM</a:t>
            </a:r>
            <a:r>
              <a:rPr lang="zh-CN" altLang="en-US" dirty="0"/>
              <a:t>以及全连接层作为质量估计模块，将特征提取模块与质量估计模块进行联合训练。</a:t>
            </a:r>
            <a:endParaRPr lang="en-US" altLang="zh-CN" dirty="0"/>
          </a:p>
          <a:p>
            <a:endParaRPr lang="en-US" altLang="zh-CN" dirty="0"/>
          </a:p>
          <a:p>
            <a:r>
              <a:rPr lang="zh-CN" altLang="en-US" dirty="0"/>
              <a:t>我们都知道，在一个机器译文句子当中，词质量的好与坏不仅仅与这个词的上文有关，还与这个词的后文有关。所以在特征提取过程中，常使用从左到右以及从右到左的两个解码器组合来解决这个问题的。</a:t>
            </a:r>
            <a:endParaRPr lang="en-US" altLang="zh-CN" dirty="0"/>
          </a:p>
          <a:p>
            <a:endParaRPr lang="en-US" altLang="zh-CN" dirty="0"/>
          </a:p>
          <a:p>
            <a:r>
              <a:rPr lang="zh-CN" altLang="en-US" dirty="0"/>
              <a:t>但是在</a:t>
            </a:r>
            <a:r>
              <a:rPr lang="en-US" altLang="zh-CN" dirty="0"/>
              <a:t>TUNQE</a:t>
            </a:r>
            <a:r>
              <a:rPr lang="zh-CN" altLang="en-US" dirty="0"/>
              <a:t>模型中，我们仅仅使用从左向右（</a:t>
            </a:r>
            <a:r>
              <a:rPr lang="en-US" altLang="zh-CN" dirty="0"/>
              <a:t>L2R</a:t>
            </a:r>
            <a:r>
              <a:rPr lang="zh-CN" altLang="en-US" dirty="0"/>
              <a:t>）的解码方式，为了解决在特征提取过程中的上下文同时关注这一问题，我们从</a:t>
            </a:r>
            <a:r>
              <a:rPr lang="en-US" altLang="zh-CN" dirty="0"/>
              <a:t>Transformer</a:t>
            </a:r>
            <a:r>
              <a:rPr lang="zh-CN" altLang="en-US" dirty="0"/>
              <a:t>的解码器遮挡机制入手。</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5</a:t>
            </a:fld>
            <a:endParaRPr lang="zh-CN" altLang="en-US"/>
          </a:p>
        </p:txBody>
      </p:sp>
    </p:spTree>
    <p:extLst>
      <p:ext uri="{BB962C8B-B14F-4D97-AF65-F5344CB8AC3E}">
        <p14:creationId xmlns:p14="http://schemas.microsoft.com/office/powerpoint/2010/main" val="14405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TUNQE</a:t>
            </a:r>
            <a:r>
              <a:rPr lang="zh-CN" altLang="en-US" dirty="0"/>
              <a:t>的特征提取模块采用默认的</a:t>
            </a:r>
            <a:r>
              <a:rPr lang="en-US" altLang="zh-CN" dirty="0"/>
              <a:t>6</a:t>
            </a:r>
            <a:r>
              <a:rPr lang="zh-CN" altLang="en-US" dirty="0"/>
              <a:t>层</a:t>
            </a:r>
            <a:r>
              <a:rPr lang="en-US" altLang="zh-CN" dirty="0"/>
              <a:t>Transformer</a:t>
            </a:r>
            <a:r>
              <a:rPr lang="zh-CN" altLang="en-US" dirty="0"/>
              <a:t>编码器以及</a:t>
            </a:r>
            <a:r>
              <a:rPr lang="en-US" altLang="zh-CN" dirty="0"/>
              <a:t>6</a:t>
            </a:r>
            <a:r>
              <a:rPr lang="zh-CN" altLang="en-US" dirty="0"/>
              <a:t>层的</a:t>
            </a:r>
            <a:r>
              <a:rPr lang="en-US" altLang="zh-CN" dirty="0"/>
              <a:t>Transformer</a:t>
            </a:r>
            <a:r>
              <a:rPr lang="zh-CN" altLang="en-US" dirty="0"/>
              <a:t>解码器结构，为了解决质量特征提取过程中的上下文同时关注问题，我们修改了</a:t>
            </a:r>
            <a:r>
              <a:rPr lang="en-US" altLang="zh-CN" dirty="0"/>
              <a:t>Transformer</a:t>
            </a:r>
            <a:r>
              <a:rPr lang="zh-CN" altLang="en-US" dirty="0"/>
              <a:t>解码器端的遮挡机制。如图所示，在第</a:t>
            </a:r>
            <a:r>
              <a:rPr lang="en-US" altLang="zh-CN" dirty="0"/>
              <a:t>1~4</a:t>
            </a:r>
            <a:r>
              <a:rPr lang="zh-CN" altLang="en-US" dirty="0"/>
              <a:t>层的解码器的自注意力机制中，我们采用</a:t>
            </a:r>
            <a:r>
              <a:rPr lang="en-US" altLang="zh-CN" dirty="0"/>
              <a:t>Transformer</a:t>
            </a:r>
            <a:r>
              <a:rPr lang="zh-CN" altLang="en-US" dirty="0"/>
              <a:t>默认的下三角的遮挡方式，但是在第</a:t>
            </a:r>
            <a:r>
              <a:rPr lang="en-US" altLang="zh-CN" dirty="0"/>
              <a:t>5</a:t>
            </a:r>
            <a:r>
              <a:rPr lang="zh-CN" altLang="en-US" dirty="0"/>
              <a:t>第</a:t>
            </a:r>
            <a:r>
              <a:rPr lang="en-US" altLang="zh-CN" dirty="0"/>
              <a:t>6</a:t>
            </a:r>
            <a:r>
              <a:rPr lang="zh-CN" altLang="en-US" dirty="0"/>
              <a:t>层的解码器中，我们修改了遮挡矩阵，将原来的下三角遮挡方式修改为全关注的方式。通过修改解码器遮挡矩阵的方式来解决质量特征提取过程中的上下文同时关注问题，结构上要比使用两个</a:t>
            </a:r>
            <a:r>
              <a:rPr lang="en-US" altLang="zh-CN" dirty="0"/>
              <a:t>Transformer</a:t>
            </a:r>
            <a:r>
              <a:rPr lang="zh-CN" altLang="en-US" dirty="0"/>
              <a:t>解码器的方式简单许多。接下来讲解一下</a:t>
            </a:r>
            <a:r>
              <a:rPr lang="en-US" altLang="zh-CN" dirty="0"/>
              <a:t>TUNQE</a:t>
            </a:r>
            <a:r>
              <a:rPr lang="zh-CN" altLang="en-US" dirty="0"/>
              <a:t>模型的训练方式。</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6</a:t>
            </a:fld>
            <a:endParaRPr lang="zh-CN" altLang="en-US"/>
          </a:p>
        </p:txBody>
      </p:sp>
    </p:spTree>
    <p:extLst>
      <p:ext uri="{BB962C8B-B14F-4D97-AF65-F5344CB8AC3E}">
        <p14:creationId xmlns:p14="http://schemas.microsoft.com/office/powerpoint/2010/main" val="234715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TUNQE</a:t>
            </a:r>
            <a:r>
              <a:rPr lang="zh-CN" altLang="en-US" dirty="0"/>
              <a:t>模型的训练主要分三个步骤。第一步，我们使用机器翻译平行语料去预训练一个</a:t>
            </a:r>
            <a:r>
              <a:rPr lang="en-US" altLang="zh-CN" dirty="0"/>
              <a:t>Transformer</a:t>
            </a:r>
            <a:r>
              <a:rPr lang="zh-CN" altLang="en-US" dirty="0"/>
              <a:t>翻译模型，</a:t>
            </a:r>
            <a:r>
              <a:rPr lang="en-US" altLang="zh-CN" dirty="0"/>
              <a:t>Transformer</a:t>
            </a:r>
            <a:r>
              <a:rPr lang="zh-CN" altLang="en-US" dirty="0"/>
              <a:t>翻译模型的参数与</a:t>
            </a:r>
            <a:r>
              <a:rPr lang="en-US" altLang="zh-CN" dirty="0"/>
              <a:t>Transformer-base</a:t>
            </a:r>
            <a:r>
              <a:rPr lang="zh-CN" altLang="en-US" dirty="0"/>
              <a:t>一致。采用</a:t>
            </a:r>
            <a:r>
              <a:rPr lang="en-US" altLang="zh-CN" dirty="0"/>
              <a:t>6</a:t>
            </a:r>
            <a:r>
              <a:rPr lang="zh-CN" altLang="en-US" dirty="0"/>
              <a:t>层编码器和</a:t>
            </a:r>
            <a:r>
              <a:rPr lang="en-US" altLang="zh-CN" dirty="0"/>
              <a:t>6</a:t>
            </a:r>
            <a:r>
              <a:rPr lang="zh-CN" altLang="en-US" dirty="0"/>
              <a:t>层解码器结构，词嵌入的大小为</a:t>
            </a:r>
            <a:r>
              <a:rPr lang="en-US" altLang="zh-CN" dirty="0"/>
              <a:t>512.</a:t>
            </a:r>
            <a:endParaRPr lang="zh-CN" altLang="en-US" dirty="0"/>
          </a:p>
        </p:txBody>
      </p:sp>
      <p:sp>
        <p:nvSpPr>
          <p:cNvPr id="4" name="灯片编号占位符 3"/>
          <p:cNvSpPr>
            <a:spLocks noGrp="1"/>
          </p:cNvSpPr>
          <p:nvPr>
            <p:ph type="sldNum" sz="quarter" idx="5"/>
          </p:nvPr>
        </p:nvSpPr>
        <p:spPr/>
        <p:txBody>
          <a:bodyPr/>
          <a:lstStyle/>
          <a:p>
            <a:fld id="{25413057-07C3-4B4F-8EDE-8B9F15120FA6}" type="slidenum">
              <a:rPr lang="zh-CN" altLang="en-US" smtClean="0"/>
              <a:t>7</a:t>
            </a:fld>
            <a:endParaRPr lang="zh-CN" altLang="en-US"/>
          </a:p>
        </p:txBody>
      </p:sp>
    </p:spTree>
    <p:extLst>
      <p:ext uri="{BB962C8B-B14F-4D97-AF65-F5344CB8AC3E}">
        <p14:creationId xmlns:p14="http://schemas.microsoft.com/office/powerpoint/2010/main" val="419259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第二步，在</a:t>
            </a:r>
            <a:r>
              <a:rPr lang="en-US" altLang="zh-CN" dirty="0"/>
              <a:t>Transformer</a:t>
            </a:r>
            <a:r>
              <a:rPr lang="zh-CN" altLang="en-US" dirty="0"/>
              <a:t>翻译模型预训练完成之后，我们使用它的瓶颈层参数去初始化</a:t>
            </a:r>
            <a:r>
              <a:rPr lang="en-US" altLang="zh-CN" dirty="0"/>
              <a:t>TUNQE</a:t>
            </a:r>
            <a:r>
              <a:rPr lang="zh-CN" altLang="en-US" dirty="0"/>
              <a:t>模型的特征提取模块。</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8</a:t>
            </a:fld>
            <a:endParaRPr lang="zh-CN" altLang="en-US"/>
          </a:p>
        </p:txBody>
      </p:sp>
    </p:spTree>
    <p:extLst>
      <p:ext uri="{BB962C8B-B14F-4D97-AF65-F5344CB8AC3E}">
        <p14:creationId xmlns:p14="http://schemas.microsoft.com/office/powerpoint/2010/main" val="369640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第三步，将</a:t>
            </a:r>
            <a:r>
              <a:rPr lang="en-US" altLang="zh-CN" dirty="0"/>
              <a:t>TUNQE</a:t>
            </a:r>
            <a:r>
              <a:rPr lang="zh-CN" altLang="en-US" dirty="0"/>
              <a:t>特征提取模块初始化之后再与质量估计模块进行联合，使用质量估计语料对</a:t>
            </a:r>
            <a:r>
              <a:rPr lang="en-US" altLang="zh-CN" dirty="0"/>
              <a:t>TUNQE</a:t>
            </a:r>
            <a:r>
              <a:rPr lang="zh-CN" altLang="en-US" dirty="0"/>
              <a:t>进行联合训练。训练过程中采用均方误差函数作为</a:t>
            </a:r>
            <a:r>
              <a:rPr lang="en-US" altLang="zh-CN" dirty="0"/>
              <a:t>TUNQE</a:t>
            </a:r>
            <a:r>
              <a:rPr lang="zh-CN" altLang="en-US" dirty="0"/>
              <a:t>的损失函数。</a:t>
            </a:r>
          </a:p>
        </p:txBody>
      </p:sp>
      <p:sp>
        <p:nvSpPr>
          <p:cNvPr id="4" name="灯片编号占位符 3"/>
          <p:cNvSpPr>
            <a:spLocks noGrp="1"/>
          </p:cNvSpPr>
          <p:nvPr>
            <p:ph type="sldNum" sz="quarter" idx="5"/>
          </p:nvPr>
        </p:nvSpPr>
        <p:spPr/>
        <p:txBody>
          <a:bodyPr/>
          <a:lstStyle/>
          <a:p>
            <a:fld id="{25413057-07C3-4B4F-8EDE-8B9F15120FA6}" type="slidenum">
              <a:rPr lang="zh-CN" altLang="en-US" smtClean="0"/>
              <a:t>9</a:t>
            </a:fld>
            <a:endParaRPr lang="zh-CN" altLang="en-US"/>
          </a:p>
        </p:txBody>
      </p:sp>
    </p:spTree>
    <p:extLst>
      <p:ext uri="{BB962C8B-B14F-4D97-AF65-F5344CB8AC3E}">
        <p14:creationId xmlns:p14="http://schemas.microsoft.com/office/powerpoint/2010/main" val="91033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BBF2E-6117-49B3-9BAE-2794DF758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5A6823-BE18-4A0E-8EBE-8EE785583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5" name="页脚占位符 4">
            <a:extLst>
              <a:ext uri="{FF2B5EF4-FFF2-40B4-BE49-F238E27FC236}">
                <a16:creationId xmlns:a16="http://schemas.microsoft.com/office/drawing/2014/main" id="{AA67E46C-B127-4FC7-8B13-28DFCAE7F99C}"/>
              </a:ext>
            </a:extLst>
          </p:cNvPr>
          <p:cNvSpPr>
            <a:spLocks noGrp="1"/>
          </p:cNvSpPr>
          <p:nvPr>
            <p:ph type="ftr" sz="quarter" idx="11"/>
          </p:nvPr>
        </p:nvSpPr>
        <p:spPr/>
        <p:txBody>
          <a:bodyPr/>
          <a:lstStyle/>
          <a:p>
            <a:r>
              <a:rPr lang="en-US" altLang="zh-CN"/>
              <a:t>CCMT2020</a:t>
            </a:r>
            <a:endParaRPr lang="zh-CN" altLang="en-US"/>
          </a:p>
        </p:txBody>
      </p:sp>
      <p:sp>
        <p:nvSpPr>
          <p:cNvPr id="6" name="灯片编号占位符 5">
            <a:extLst>
              <a:ext uri="{FF2B5EF4-FFF2-40B4-BE49-F238E27FC236}">
                <a16:creationId xmlns:a16="http://schemas.microsoft.com/office/drawing/2014/main" id="{BCC3931E-5C0D-4723-A138-D94B7FDB02D0}"/>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Tree>
    <p:extLst>
      <p:ext uri="{BB962C8B-B14F-4D97-AF65-F5344CB8AC3E}">
        <p14:creationId xmlns:p14="http://schemas.microsoft.com/office/powerpoint/2010/main" val="284976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a:extLst>
              <a:ext uri="{FF2B5EF4-FFF2-40B4-BE49-F238E27FC236}">
                <a16:creationId xmlns:a16="http://schemas.microsoft.com/office/drawing/2014/main" id="{25755F60-DB71-4DC4-B71E-E7C18C176A40}"/>
              </a:ext>
            </a:extLst>
          </p:cNvPr>
          <p:cNvSpPr>
            <a:spLocks noGrp="1"/>
          </p:cNvSpPr>
          <p:nvPr>
            <p:ph type="body" orient="vert" idx="1"/>
          </p:nvPr>
        </p:nvSpPr>
        <p:spPr/>
        <p:txBody>
          <a:bodyPr vert="eaVert"/>
          <a:lstStyle/>
          <a:p>
            <a:pPr lvl="0"/>
            <a:endParaRPr lang="zh-CN" altLang="en-US" dirty="0"/>
          </a:p>
        </p:txBody>
      </p:sp>
      <p:sp>
        <p:nvSpPr>
          <p:cNvPr id="5" name="页脚占位符 4">
            <a:extLst>
              <a:ext uri="{FF2B5EF4-FFF2-40B4-BE49-F238E27FC236}">
                <a16:creationId xmlns:a16="http://schemas.microsoft.com/office/drawing/2014/main" id="{BBFAD375-9522-4678-B847-C78915DD5C6F}"/>
              </a:ext>
            </a:extLst>
          </p:cNvPr>
          <p:cNvSpPr>
            <a:spLocks noGrp="1"/>
          </p:cNvSpPr>
          <p:nvPr>
            <p:ph type="ftr" sz="quarter" idx="11"/>
          </p:nvPr>
        </p:nvSpPr>
        <p:spPr/>
        <p:txBody>
          <a:bodyPr/>
          <a:lstStyle/>
          <a:p>
            <a:r>
              <a:rPr lang="en-US" altLang="zh-CN"/>
              <a:t>CCMT2020</a:t>
            </a:r>
            <a:endParaRPr lang="zh-CN" altLang="en-US"/>
          </a:p>
        </p:txBody>
      </p:sp>
      <p:sp>
        <p:nvSpPr>
          <p:cNvPr id="6" name="灯片编号占位符 5">
            <a:extLst>
              <a:ext uri="{FF2B5EF4-FFF2-40B4-BE49-F238E27FC236}">
                <a16:creationId xmlns:a16="http://schemas.microsoft.com/office/drawing/2014/main" id="{1867B074-DBFA-44D8-A1B4-1E8522DEDCB8}"/>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
        <p:nvSpPr>
          <p:cNvPr id="7" name="标题 1">
            <a:extLst>
              <a:ext uri="{FF2B5EF4-FFF2-40B4-BE49-F238E27FC236}">
                <a16:creationId xmlns:a16="http://schemas.microsoft.com/office/drawing/2014/main" id="{41A3DD39-D277-4D7B-A922-EB0BAFECD263}"/>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Tree>
    <p:extLst>
      <p:ext uri="{BB962C8B-B14F-4D97-AF65-F5344CB8AC3E}">
        <p14:creationId xmlns:p14="http://schemas.microsoft.com/office/powerpoint/2010/main" val="324290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3AE7B3-B96A-49C0-ADA8-B2DA29E1CC1D}"/>
              </a:ext>
            </a:extLst>
          </p:cNvPr>
          <p:cNvSpPr>
            <a:spLocks noGrp="1"/>
          </p:cNvSpPr>
          <p:nvPr>
            <p:ph type="title" orient="vert"/>
          </p:nvPr>
        </p:nvSpPr>
        <p:spPr>
          <a:xfrm>
            <a:off x="8724900" y="1274617"/>
            <a:ext cx="2628900" cy="4902345"/>
          </a:xfrm>
          <a:prstGeom prst="rect">
            <a:avLst/>
          </a:prstGeom>
        </p:spPr>
        <p:txBody>
          <a:bodyPr vert="eaVert"/>
          <a:lstStyle/>
          <a:p>
            <a:endParaRPr lang="zh-CN" altLang="en-US" dirty="0"/>
          </a:p>
        </p:txBody>
      </p:sp>
      <p:sp>
        <p:nvSpPr>
          <p:cNvPr id="3" name="竖排文字占位符 2">
            <a:extLst>
              <a:ext uri="{FF2B5EF4-FFF2-40B4-BE49-F238E27FC236}">
                <a16:creationId xmlns:a16="http://schemas.microsoft.com/office/drawing/2014/main" id="{0B90CC75-1013-4367-B617-B0BD1567062D}"/>
              </a:ext>
            </a:extLst>
          </p:cNvPr>
          <p:cNvSpPr>
            <a:spLocks noGrp="1"/>
          </p:cNvSpPr>
          <p:nvPr>
            <p:ph type="body" orient="vert" idx="1"/>
          </p:nvPr>
        </p:nvSpPr>
        <p:spPr>
          <a:xfrm>
            <a:off x="838200" y="1274617"/>
            <a:ext cx="7734300" cy="4902346"/>
          </a:xfrm>
        </p:spPr>
        <p:txBody>
          <a:bodyPr vert="eaVert"/>
          <a:lstStyle/>
          <a:p>
            <a:pPr lvl="0"/>
            <a:endParaRPr lang="zh-CN" altLang="en-US" dirty="0"/>
          </a:p>
        </p:txBody>
      </p:sp>
      <p:sp>
        <p:nvSpPr>
          <p:cNvPr id="5" name="页脚占位符 4">
            <a:extLst>
              <a:ext uri="{FF2B5EF4-FFF2-40B4-BE49-F238E27FC236}">
                <a16:creationId xmlns:a16="http://schemas.microsoft.com/office/drawing/2014/main" id="{17BB3039-4EC4-4973-A21A-91573D815B00}"/>
              </a:ext>
            </a:extLst>
          </p:cNvPr>
          <p:cNvSpPr>
            <a:spLocks noGrp="1"/>
          </p:cNvSpPr>
          <p:nvPr>
            <p:ph type="ftr" sz="quarter" idx="11"/>
          </p:nvPr>
        </p:nvSpPr>
        <p:spPr/>
        <p:txBody>
          <a:bodyPr/>
          <a:lstStyle/>
          <a:p>
            <a:r>
              <a:rPr lang="en-US" altLang="zh-CN"/>
              <a:t>CCMT2020</a:t>
            </a:r>
            <a:endParaRPr lang="zh-CN" altLang="en-US"/>
          </a:p>
        </p:txBody>
      </p:sp>
      <p:sp>
        <p:nvSpPr>
          <p:cNvPr id="6" name="灯片编号占位符 5">
            <a:extLst>
              <a:ext uri="{FF2B5EF4-FFF2-40B4-BE49-F238E27FC236}">
                <a16:creationId xmlns:a16="http://schemas.microsoft.com/office/drawing/2014/main" id="{5FE4538E-C903-4F69-B747-AAF237C8FD4F}"/>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Tree>
    <p:extLst>
      <p:ext uri="{BB962C8B-B14F-4D97-AF65-F5344CB8AC3E}">
        <p14:creationId xmlns:p14="http://schemas.microsoft.com/office/powerpoint/2010/main" val="288455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2C3E92-0E5A-4638-9B3C-E5ECD666FFD1}"/>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
        <p:nvSpPr>
          <p:cNvPr id="3" name="内容占位符 2">
            <a:extLst>
              <a:ext uri="{FF2B5EF4-FFF2-40B4-BE49-F238E27FC236}">
                <a16:creationId xmlns:a16="http://schemas.microsoft.com/office/drawing/2014/main" id="{F2BAA2B8-4A1B-4CAE-96F5-BFAE2CC211EB}"/>
              </a:ext>
            </a:extLst>
          </p:cNvPr>
          <p:cNvSpPr>
            <a:spLocks noGrp="1"/>
          </p:cNvSpPr>
          <p:nvPr>
            <p:ph idx="1"/>
          </p:nvPr>
        </p:nvSpPr>
        <p:spPr/>
        <p:txBody>
          <a:bodyPr/>
          <a:lstStyle/>
          <a:p>
            <a:pPr lvl="0"/>
            <a:endParaRPr lang="zh-CN" altLang="en-US" dirty="0"/>
          </a:p>
        </p:txBody>
      </p:sp>
      <p:sp>
        <p:nvSpPr>
          <p:cNvPr id="5" name="页脚占位符 4">
            <a:extLst>
              <a:ext uri="{FF2B5EF4-FFF2-40B4-BE49-F238E27FC236}">
                <a16:creationId xmlns:a16="http://schemas.microsoft.com/office/drawing/2014/main" id="{CD56250B-2746-4AB3-9C43-D31C464402F0}"/>
              </a:ext>
            </a:extLst>
          </p:cNvPr>
          <p:cNvSpPr>
            <a:spLocks noGrp="1"/>
          </p:cNvSpPr>
          <p:nvPr>
            <p:ph type="ftr" sz="quarter" idx="11"/>
          </p:nvPr>
        </p:nvSpPr>
        <p:spPr/>
        <p:txBody>
          <a:bodyPr/>
          <a:lstStyle/>
          <a:p>
            <a:r>
              <a:rPr lang="en-US" altLang="zh-CN"/>
              <a:t>CCMT2020</a:t>
            </a:r>
            <a:endParaRPr lang="zh-CN" altLang="en-US"/>
          </a:p>
        </p:txBody>
      </p:sp>
      <p:sp>
        <p:nvSpPr>
          <p:cNvPr id="6" name="灯片编号占位符 5">
            <a:extLst>
              <a:ext uri="{FF2B5EF4-FFF2-40B4-BE49-F238E27FC236}">
                <a16:creationId xmlns:a16="http://schemas.microsoft.com/office/drawing/2014/main" id="{AEA0EAA1-4438-4E98-B7DC-BCD5D8058824}"/>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Tree>
    <p:extLst>
      <p:ext uri="{BB962C8B-B14F-4D97-AF65-F5344CB8AC3E}">
        <p14:creationId xmlns:p14="http://schemas.microsoft.com/office/powerpoint/2010/main" val="23351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FDB4FF-5E12-4E22-9E83-AEB831693B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6BC7F7-496E-4906-A5CD-39D65A18A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5" name="页脚占位符 4">
            <a:extLst>
              <a:ext uri="{FF2B5EF4-FFF2-40B4-BE49-F238E27FC236}">
                <a16:creationId xmlns:a16="http://schemas.microsoft.com/office/drawing/2014/main" id="{5BBBB0C2-A8DD-4647-A449-480EF92D1750}"/>
              </a:ext>
            </a:extLst>
          </p:cNvPr>
          <p:cNvSpPr>
            <a:spLocks noGrp="1"/>
          </p:cNvSpPr>
          <p:nvPr>
            <p:ph type="ftr" sz="quarter" idx="11"/>
          </p:nvPr>
        </p:nvSpPr>
        <p:spPr/>
        <p:txBody>
          <a:bodyPr/>
          <a:lstStyle/>
          <a:p>
            <a:r>
              <a:rPr lang="en-US" altLang="zh-CN"/>
              <a:t>CCMT2020</a:t>
            </a:r>
            <a:endParaRPr lang="zh-CN" altLang="en-US"/>
          </a:p>
        </p:txBody>
      </p:sp>
      <p:sp>
        <p:nvSpPr>
          <p:cNvPr id="6" name="灯片编号占位符 5">
            <a:extLst>
              <a:ext uri="{FF2B5EF4-FFF2-40B4-BE49-F238E27FC236}">
                <a16:creationId xmlns:a16="http://schemas.microsoft.com/office/drawing/2014/main" id="{C29E1F99-BF2D-4D5C-A1A7-5270FBF9DC24}"/>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Tree>
    <p:extLst>
      <p:ext uri="{BB962C8B-B14F-4D97-AF65-F5344CB8AC3E}">
        <p14:creationId xmlns:p14="http://schemas.microsoft.com/office/powerpoint/2010/main" val="66002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E1BA586-2ECA-40D0-A579-52E8E782FB34}"/>
              </a:ext>
            </a:extLst>
          </p:cNvPr>
          <p:cNvSpPr>
            <a:spLocks noGrp="1"/>
          </p:cNvSpPr>
          <p:nvPr>
            <p:ph sz="half" idx="1"/>
          </p:nvPr>
        </p:nvSpPr>
        <p:spPr>
          <a:xfrm>
            <a:off x="838200" y="1825625"/>
            <a:ext cx="5181600" cy="4351338"/>
          </a:xfrm>
        </p:spPr>
        <p:txBody>
          <a:bodyPr/>
          <a:lstStyle/>
          <a:p>
            <a:pPr lvl="0"/>
            <a:endParaRPr lang="zh-CN" altLang="en-US" dirty="0"/>
          </a:p>
        </p:txBody>
      </p:sp>
      <p:sp>
        <p:nvSpPr>
          <p:cNvPr id="4" name="内容占位符 3">
            <a:extLst>
              <a:ext uri="{FF2B5EF4-FFF2-40B4-BE49-F238E27FC236}">
                <a16:creationId xmlns:a16="http://schemas.microsoft.com/office/drawing/2014/main" id="{66F9F4EC-AFA5-4C5E-94A4-75C4A82723A4}"/>
              </a:ext>
            </a:extLst>
          </p:cNvPr>
          <p:cNvSpPr>
            <a:spLocks noGrp="1"/>
          </p:cNvSpPr>
          <p:nvPr>
            <p:ph sz="half" idx="2"/>
          </p:nvPr>
        </p:nvSpPr>
        <p:spPr>
          <a:xfrm>
            <a:off x="6172200" y="1825625"/>
            <a:ext cx="5181600" cy="4351338"/>
          </a:xfrm>
        </p:spPr>
        <p:txBody>
          <a:bodyPr/>
          <a:lstStyle/>
          <a:p>
            <a:pPr lvl="0"/>
            <a:endParaRPr lang="zh-CN" altLang="en-US" dirty="0"/>
          </a:p>
        </p:txBody>
      </p:sp>
      <p:sp>
        <p:nvSpPr>
          <p:cNvPr id="6" name="页脚占位符 5">
            <a:extLst>
              <a:ext uri="{FF2B5EF4-FFF2-40B4-BE49-F238E27FC236}">
                <a16:creationId xmlns:a16="http://schemas.microsoft.com/office/drawing/2014/main" id="{FF8FE07D-8B01-4D51-8755-59BB4EBE81C0}"/>
              </a:ext>
            </a:extLst>
          </p:cNvPr>
          <p:cNvSpPr>
            <a:spLocks noGrp="1"/>
          </p:cNvSpPr>
          <p:nvPr>
            <p:ph type="ftr" sz="quarter" idx="11"/>
          </p:nvPr>
        </p:nvSpPr>
        <p:spPr/>
        <p:txBody>
          <a:bodyPr/>
          <a:lstStyle/>
          <a:p>
            <a:r>
              <a:rPr lang="en-US" altLang="zh-CN"/>
              <a:t>CCMT2020</a:t>
            </a:r>
            <a:endParaRPr lang="zh-CN" altLang="en-US"/>
          </a:p>
        </p:txBody>
      </p:sp>
      <p:sp>
        <p:nvSpPr>
          <p:cNvPr id="7" name="灯片编号占位符 6">
            <a:extLst>
              <a:ext uri="{FF2B5EF4-FFF2-40B4-BE49-F238E27FC236}">
                <a16:creationId xmlns:a16="http://schemas.microsoft.com/office/drawing/2014/main" id="{E558B453-7831-48F5-B6AF-98C0365C2349}"/>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
        <p:nvSpPr>
          <p:cNvPr id="9" name="标题 1">
            <a:extLst>
              <a:ext uri="{FF2B5EF4-FFF2-40B4-BE49-F238E27FC236}">
                <a16:creationId xmlns:a16="http://schemas.microsoft.com/office/drawing/2014/main" id="{308FC175-738A-4C6D-8ED1-A49BC8350379}"/>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Tree>
    <p:extLst>
      <p:ext uri="{BB962C8B-B14F-4D97-AF65-F5344CB8AC3E}">
        <p14:creationId xmlns:p14="http://schemas.microsoft.com/office/powerpoint/2010/main" val="92488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4A3F6569-2E38-4929-A9A6-EC7189A81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dirty="0"/>
          </a:p>
        </p:txBody>
      </p:sp>
      <p:sp>
        <p:nvSpPr>
          <p:cNvPr id="4" name="内容占位符 3">
            <a:extLst>
              <a:ext uri="{FF2B5EF4-FFF2-40B4-BE49-F238E27FC236}">
                <a16:creationId xmlns:a16="http://schemas.microsoft.com/office/drawing/2014/main" id="{A80245B0-310C-478E-925C-61F227EF844E}"/>
              </a:ext>
            </a:extLst>
          </p:cNvPr>
          <p:cNvSpPr>
            <a:spLocks noGrp="1"/>
          </p:cNvSpPr>
          <p:nvPr>
            <p:ph sz="half" idx="2"/>
          </p:nvPr>
        </p:nvSpPr>
        <p:spPr>
          <a:xfrm>
            <a:off x="839788" y="2505075"/>
            <a:ext cx="5157787" cy="3684588"/>
          </a:xfrm>
        </p:spPr>
        <p:txBody>
          <a:bodyPr/>
          <a:lstStyle/>
          <a:p>
            <a:pPr lvl="0"/>
            <a:endParaRPr lang="zh-CN" altLang="en-US" dirty="0"/>
          </a:p>
        </p:txBody>
      </p:sp>
      <p:sp>
        <p:nvSpPr>
          <p:cNvPr id="5" name="文本占位符 4">
            <a:extLst>
              <a:ext uri="{FF2B5EF4-FFF2-40B4-BE49-F238E27FC236}">
                <a16:creationId xmlns:a16="http://schemas.microsoft.com/office/drawing/2014/main" id="{A82009F5-838E-4CDF-B620-11D319B91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dirty="0"/>
          </a:p>
        </p:txBody>
      </p:sp>
      <p:sp>
        <p:nvSpPr>
          <p:cNvPr id="6" name="内容占位符 5">
            <a:extLst>
              <a:ext uri="{FF2B5EF4-FFF2-40B4-BE49-F238E27FC236}">
                <a16:creationId xmlns:a16="http://schemas.microsoft.com/office/drawing/2014/main" id="{A82A5923-4BAB-42B6-8A62-6DF4CD11660B}"/>
              </a:ext>
            </a:extLst>
          </p:cNvPr>
          <p:cNvSpPr>
            <a:spLocks noGrp="1"/>
          </p:cNvSpPr>
          <p:nvPr>
            <p:ph sz="quarter" idx="4"/>
          </p:nvPr>
        </p:nvSpPr>
        <p:spPr>
          <a:xfrm>
            <a:off x="6172200" y="2505075"/>
            <a:ext cx="5183188" cy="3684588"/>
          </a:xfrm>
        </p:spPr>
        <p:txBody>
          <a:bodyPr/>
          <a:lstStyle/>
          <a:p>
            <a:pPr lvl="0"/>
            <a:endParaRPr lang="zh-CN" altLang="en-US" dirty="0"/>
          </a:p>
        </p:txBody>
      </p:sp>
      <p:sp>
        <p:nvSpPr>
          <p:cNvPr id="8" name="页脚占位符 7">
            <a:extLst>
              <a:ext uri="{FF2B5EF4-FFF2-40B4-BE49-F238E27FC236}">
                <a16:creationId xmlns:a16="http://schemas.microsoft.com/office/drawing/2014/main" id="{222F2274-DBE2-4CF4-AC75-280BDE2F11C1}"/>
              </a:ext>
            </a:extLst>
          </p:cNvPr>
          <p:cNvSpPr>
            <a:spLocks noGrp="1"/>
          </p:cNvSpPr>
          <p:nvPr>
            <p:ph type="ftr" sz="quarter" idx="11"/>
          </p:nvPr>
        </p:nvSpPr>
        <p:spPr/>
        <p:txBody>
          <a:bodyPr/>
          <a:lstStyle/>
          <a:p>
            <a:r>
              <a:rPr lang="en-US" altLang="zh-CN"/>
              <a:t>CCMT2020</a:t>
            </a:r>
            <a:endParaRPr lang="zh-CN" altLang="en-US"/>
          </a:p>
        </p:txBody>
      </p:sp>
      <p:sp>
        <p:nvSpPr>
          <p:cNvPr id="9" name="灯片编号占位符 8">
            <a:extLst>
              <a:ext uri="{FF2B5EF4-FFF2-40B4-BE49-F238E27FC236}">
                <a16:creationId xmlns:a16="http://schemas.microsoft.com/office/drawing/2014/main" id="{0078DDF4-92EE-45AF-B1D6-986A9610554D}"/>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
        <p:nvSpPr>
          <p:cNvPr id="12" name="标题 1">
            <a:extLst>
              <a:ext uri="{FF2B5EF4-FFF2-40B4-BE49-F238E27FC236}">
                <a16:creationId xmlns:a16="http://schemas.microsoft.com/office/drawing/2014/main" id="{7C916B0E-2ECA-4F9D-BEE0-BDD659CB46B8}"/>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Tree>
    <p:extLst>
      <p:ext uri="{BB962C8B-B14F-4D97-AF65-F5344CB8AC3E}">
        <p14:creationId xmlns:p14="http://schemas.microsoft.com/office/powerpoint/2010/main" val="18902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0A5B17BB-ED77-42F8-9506-75312F081B2E}"/>
              </a:ext>
            </a:extLst>
          </p:cNvPr>
          <p:cNvSpPr>
            <a:spLocks noGrp="1"/>
          </p:cNvSpPr>
          <p:nvPr>
            <p:ph type="ftr" sz="quarter" idx="11"/>
          </p:nvPr>
        </p:nvSpPr>
        <p:spPr/>
        <p:txBody>
          <a:bodyPr/>
          <a:lstStyle/>
          <a:p>
            <a:r>
              <a:rPr lang="en-US" altLang="zh-CN"/>
              <a:t>CCMT2020</a:t>
            </a:r>
            <a:endParaRPr lang="zh-CN" altLang="en-US"/>
          </a:p>
        </p:txBody>
      </p:sp>
      <p:sp>
        <p:nvSpPr>
          <p:cNvPr id="5" name="灯片编号占位符 4">
            <a:extLst>
              <a:ext uri="{FF2B5EF4-FFF2-40B4-BE49-F238E27FC236}">
                <a16:creationId xmlns:a16="http://schemas.microsoft.com/office/drawing/2014/main" id="{1064DF44-10B1-4316-886D-BD269C9FC1F1}"/>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
        <p:nvSpPr>
          <p:cNvPr id="6" name="标题 1">
            <a:extLst>
              <a:ext uri="{FF2B5EF4-FFF2-40B4-BE49-F238E27FC236}">
                <a16:creationId xmlns:a16="http://schemas.microsoft.com/office/drawing/2014/main" id="{0CBA8469-3AA7-447A-B770-212BA7B87192}"/>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Tree>
    <p:extLst>
      <p:ext uri="{BB962C8B-B14F-4D97-AF65-F5344CB8AC3E}">
        <p14:creationId xmlns:p14="http://schemas.microsoft.com/office/powerpoint/2010/main" val="117146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A794D15A-D58E-481B-817B-5430ED94F5DF}"/>
              </a:ext>
            </a:extLst>
          </p:cNvPr>
          <p:cNvSpPr>
            <a:spLocks noGrp="1"/>
          </p:cNvSpPr>
          <p:nvPr>
            <p:ph type="ftr" sz="quarter" idx="11"/>
          </p:nvPr>
        </p:nvSpPr>
        <p:spPr/>
        <p:txBody>
          <a:bodyPr/>
          <a:lstStyle/>
          <a:p>
            <a:r>
              <a:rPr lang="en-US" altLang="zh-CN"/>
              <a:t>CCMT2020</a:t>
            </a:r>
            <a:endParaRPr lang="zh-CN" altLang="en-US"/>
          </a:p>
        </p:txBody>
      </p:sp>
      <p:sp>
        <p:nvSpPr>
          <p:cNvPr id="4" name="灯片编号占位符 3">
            <a:extLst>
              <a:ext uri="{FF2B5EF4-FFF2-40B4-BE49-F238E27FC236}">
                <a16:creationId xmlns:a16="http://schemas.microsoft.com/office/drawing/2014/main" id="{4D53067D-7566-47AB-914D-2F4F8629A4C4}"/>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Tree>
    <p:extLst>
      <p:ext uri="{BB962C8B-B14F-4D97-AF65-F5344CB8AC3E}">
        <p14:creationId xmlns:p14="http://schemas.microsoft.com/office/powerpoint/2010/main" val="211350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03B51DA-A713-4EE8-9DB8-554D6F7D95B2}"/>
              </a:ext>
            </a:extLst>
          </p:cNvPr>
          <p:cNvSpPr>
            <a:spLocks noGrp="1"/>
          </p:cNvSpPr>
          <p:nvPr>
            <p:ph idx="1"/>
          </p:nvPr>
        </p:nvSpPr>
        <p:spPr>
          <a:xfrm>
            <a:off x="5183188" y="1246910"/>
            <a:ext cx="6172200" cy="4614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zh-CN" altLang="en-US" dirty="0"/>
          </a:p>
        </p:txBody>
      </p:sp>
      <p:sp>
        <p:nvSpPr>
          <p:cNvPr id="4" name="文本占位符 3">
            <a:extLst>
              <a:ext uri="{FF2B5EF4-FFF2-40B4-BE49-F238E27FC236}">
                <a16:creationId xmlns:a16="http://schemas.microsoft.com/office/drawing/2014/main" id="{DBB2B9E9-647B-42DB-B5EB-8A5B0D7368C8}"/>
              </a:ext>
            </a:extLst>
          </p:cNvPr>
          <p:cNvSpPr>
            <a:spLocks noGrp="1"/>
          </p:cNvSpPr>
          <p:nvPr>
            <p:ph type="body" sz="half" idx="2"/>
          </p:nvPr>
        </p:nvSpPr>
        <p:spPr>
          <a:xfrm>
            <a:off x="839788" y="1254848"/>
            <a:ext cx="3932237" cy="46141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zh-CN" altLang="en-US" dirty="0"/>
          </a:p>
        </p:txBody>
      </p:sp>
      <p:sp>
        <p:nvSpPr>
          <p:cNvPr id="6" name="页脚占位符 5">
            <a:extLst>
              <a:ext uri="{FF2B5EF4-FFF2-40B4-BE49-F238E27FC236}">
                <a16:creationId xmlns:a16="http://schemas.microsoft.com/office/drawing/2014/main" id="{2300D19C-4527-4CB5-B8AC-21CDDAF05065}"/>
              </a:ext>
            </a:extLst>
          </p:cNvPr>
          <p:cNvSpPr>
            <a:spLocks noGrp="1"/>
          </p:cNvSpPr>
          <p:nvPr>
            <p:ph type="ftr" sz="quarter" idx="11"/>
          </p:nvPr>
        </p:nvSpPr>
        <p:spPr/>
        <p:txBody>
          <a:bodyPr/>
          <a:lstStyle/>
          <a:p>
            <a:r>
              <a:rPr lang="en-US" altLang="zh-CN"/>
              <a:t>CCMT2020</a:t>
            </a:r>
            <a:endParaRPr lang="zh-CN" altLang="en-US"/>
          </a:p>
        </p:txBody>
      </p:sp>
      <p:sp>
        <p:nvSpPr>
          <p:cNvPr id="7" name="灯片编号占位符 6">
            <a:extLst>
              <a:ext uri="{FF2B5EF4-FFF2-40B4-BE49-F238E27FC236}">
                <a16:creationId xmlns:a16="http://schemas.microsoft.com/office/drawing/2014/main" id="{BE7F71BE-26F1-467B-B3B7-B926AB9CE6B8}"/>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
        <p:nvSpPr>
          <p:cNvPr id="8" name="标题 1">
            <a:extLst>
              <a:ext uri="{FF2B5EF4-FFF2-40B4-BE49-F238E27FC236}">
                <a16:creationId xmlns:a16="http://schemas.microsoft.com/office/drawing/2014/main" id="{B99F651B-C3B7-4778-B8C0-CF729BF81A85}"/>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Tree>
    <p:extLst>
      <p:ext uri="{BB962C8B-B14F-4D97-AF65-F5344CB8AC3E}">
        <p14:creationId xmlns:p14="http://schemas.microsoft.com/office/powerpoint/2010/main" val="238124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0B9BB420-C6F5-40AE-A4E8-DA10B6EED18C}"/>
              </a:ext>
            </a:extLst>
          </p:cNvPr>
          <p:cNvSpPr>
            <a:spLocks noGrp="1"/>
          </p:cNvSpPr>
          <p:nvPr>
            <p:ph type="pic" idx="1"/>
          </p:nvPr>
        </p:nvSpPr>
        <p:spPr>
          <a:xfrm>
            <a:off x="5183188" y="1246910"/>
            <a:ext cx="6172200" cy="4614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EF41945D-C611-43CD-BDF7-9DD1E725EFAD}"/>
              </a:ext>
            </a:extLst>
          </p:cNvPr>
          <p:cNvSpPr>
            <a:spLocks noGrp="1"/>
          </p:cNvSpPr>
          <p:nvPr>
            <p:ph type="body" sz="half" idx="2"/>
          </p:nvPr>
        </p:nvSpPr>
        <p:spPr>
          <a:xfrm>
            <a:off x="839788" y="1254848"/>
            <a:ext cx="3932237" cy="46141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zh-CN" altLang="en-US" dirty="0"/>
          </a:p>
        </p:txBody>
      </p:sp>
      <p:sp>
        <p:nvSpPr>
          <p:cNvPr id="6" name="页脚占位符 5">
            <a:extLst>
              <a:ext uri="{FF2B5EF4-FFF2-40B4-BE49-F238E27FC236}">
                <a16:creationId xmlns:a16="http://schemas.microsoft.com/office/drawing/2014/main" id="{A02669AB-79D8-43F5-8165-F25F2BC80449}"/>
              </a:ext>
            </a:extLst>
          </p:cNvPr>
          <p:cNvSpPr>
            <a:spLocks noGrp="1"/>
          </p:cNvSpPr>
          <p:nvPr>
            <p:ph type="ftr" sz="quarter" idx="11"/>
          </p:nvPr>
        </p:nvSpPr>
        <p:spPr/>
        <p:txBody>
          <a:bodyPr/>
          <a:lstStyle/>
          <a:p>
            <a:r>
              <a:rPr lang="en-US" altLang="zh-CN"/>
              <a:t>CCMT2020</a:t>
            </a:r>
            <a:endParaRPr lang="zh-CN" altLang="en-US"/>
          </a:p>
        </p:txBody>
      </p:sp>
      <p:sp>
        <p:nvSpPr>
          <p:cNvPr id="7" name="灯片编号占位符 6">
            <a:extLst>
              <a:ext uri="{FF2B5EF4-FFF2-40B4-BE49-F238E27FC236}">
                <a16:creationId xmlns:a16="http://schemas.microsoft.com/office/drawing/2014/main" id="{3457276A-2776-4907-B0C3-2F52D908B70A}"/>
              </a:ext>
            </a:extLst>
          </p:cNvPr>
          <p:cNvSpPr>
            <a:spLocks noGrp="1"/>
          </p:cNvSpPr>
          <p:nvPr>
            <p:ph type="sldNum" sz="quarter" idx="12"/>
          </p:nvPr>
        </p:nvSpPr>
        <p:spPr/>
        <p:txBody>
          <a:bodyPr/>
          <a:lstStyle/>
          <a:p>
            <a:fld id="{102306DB-8BE8-4F77-8F05-A2B626800C50}" type="slidenum">
              <a:rPr lang="zh-CN" altLang="en-US" smtClean="0"/>
              <a:t>‹#›</a:t>
            </a:fld>
            <a:endParaRPr lang="zh-CN" altLang="en-US"/>
          </a:p>
        </p:txBody>
      </p:sp>
      <p:sp>
        <p:nvSpPr>
          <p:cNvPr id="8" name="标题 1">
            <a:extLst>
              <a:ext uri="{FF2B5EF4-FFF2-40B4-BE49-F238E27FC236}">
                <a16:creationId xmlns:a16="http://schemas.microsoft.com/office/drawing/2014/main" id="{1DF675F0-5B98-4259-AF48-A5574665C0FA}"/>
              </a:ext>
            </a:extLst>
          </p:cNvPr>
          <p:cNvSpPr>
            <a:spLocks noGrp="1"/>
          </p:cNvSpPr>
          <p:nvPr>
            <p:ph type="title"/>
          </p:nvPr>
        </p:nvSpPr>
        <p:spPr>
          <a:xfrm>
            <a:off x="838200" y="365126"/>
            <a:ext cx="6899564" cy="881784"/>
          </a:xfrm>
          <a:prstGeom prst="rect">
            <a:avLst/>
          </a:prstGeom>
        </p:spPr>
        <p:txBody>
          <a:bodyPr/>
          <a:lstStyle/>
          <a:p>
            <a:endParaRPr lang="zh-CN" altLang="en-US" dirty="0"/>
          </a:p>
        </p:txBody>
      </p:sp>
    </p:spTree>
    <p:extLst>
      <p:ext uri="{BB962C8B-B14F-4D97-AF65-F5344CB8AC3E}">
        <p14:creationId xmlns:p14="http://schemas.microsoft.com/office/powerpoint/2010/main" val="93714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11DE1726-A2A3-4F67-83B0-20A8815CE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zh-CN" altLang="en-US" dirty="0"/>
          </a:p>
        </p:txBody>
      </p:sp>
      <p:sp>
        <p:nvSpPr>
          <p:cNvPr id="4" name="日期占位符 3">
            <a:extLst>
              <a:ext uri="{FF2B5EF4-FFF2-40B4-BE49-F238E27FC236}">
                <a16:creationId xmlns:a16="http://schemas.microsoft.com/office/drawing/2014/main" id="{CAE5115D-D74B-4E8F-8AE6-066188D8A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B496F8B5-9C0E-497E-B195-15E70C16E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CCMT2020</a:t>
            </a:r>
            <a:endParaRPr lang="zh-CN" altLang="en-US"/>
          </a:p>
        </p:txBody>
      </p:sp>
      <p:sp>
        <p:nvSpPr>
          <p:cNvPr id="6" name="灯片编号占位符 5">
            <a:extLst>
              <a:ext uri="{FF2B5EF4-FFF2-40B4-BE49-F238E27FC236}">
                <a16:creationId xmlns:a16="http://schemas.microsoft.com/office/drawing/2014/main" id="{7B367189-0E52-413A-9A40-178247BB5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306DB-8BE8-4F77-8F05-A2B626800C50}" type="slidenum">
              <a:rPr lang="zh-CN" altLang="en-US" smtClean="0"/>
              <a:t>‹#›</a:t>
            </a:fld>
            <a:endParaRPr lang="zh-CN" altLang="en-US"/>
          </a:p>
        </p:txBody>
      </p:sp>
      <p:sp>
        <p:nvSpPr>
          <p:cNvPr id="7" name="标题 1">
            <a:extLst>
              <a:ext uri="{FF2B5EF4-FFF2-40B4-BE49-F238E27FC236}">
                <a16:creationId xmlns:a16="http://schemas.microsoft.com/office/drawing/2014/main" id="{AB068A2E-AF8F-4EAB-94ED-ED0E4CDD7BEF}"/>
              </a:ext>
            </a:extLst>
          </p:cNvPr>
          <p:cNvSpPr txBox="1">
            <a:spLocks/>
          </p:cNvSpPr>
          <p:nvPr userDrawn="1"/>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Tree>
    <p:extLst>
      <p:ext uri="{BB962C8B-B14F-4D97-AF65-F5344CB8AC3E}">
        <p14:creationId xmlns:p14="http://schemas.microsoft.com/office/powerpoint/2010/main" val="348876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93ADA8-F1B4-40AF-8F35-80A8262418E5}"/>
              </a:ext>
            </a:extLst>
          </p:cNvPr>
          <p:cNvSpPr>
            <a:spLocks noGrp="1"/>
          </p:cNvSpPr>
          <p:nvPr>
            <p:ph type="ctrTitle"/>
          </p:nvPr>
        </p:nvSpPr>
        <p:spPr>
          <a:xfrm>
            <a:off x="-1" y="1122363"/>
            <a:ext cx="12192001" cy="2387600"/>
          </a:xfrm>
        </p:spPr>
        <p:txBody>
          <a:bodyPr/>
          <a:lstStyle/>
          <a:p>
            <a:r>
              <a:rPr lang="en-US" altLang="zh-CN" sz="4000" dirty="0">
                <a:latin typeface="Arial" panose="020B0604020202020204" pitchFamily="34" charset="0"/>
                <a:cs typeface="Arial" panose="020B0604020202020204" pitchFamily="34" charset="0"/>
              </a:rPr>
              <a:t>JXNU Submission for CCMT2020 </a:t>
            </a:r>
            <a:br>
              <a:rPr lang="en-US" altLang="zh-CN" sz="4000" dirty="0">
                <a:latin typeface="Arial" panose="020B0604020202020204" pitchFamily="34" charset="0"/>
                <a:cs typeface="Arial" panose="020B0604020202020204" pitchFamily="34" charset="0"/>
              </a:rPr>
            </a:br>
            <a:r>
              <a:rPr lang="en-US" altLang="zh-CN" sz="4000" dirty="0">
                <a:latin typeface="Arial" panose="020B0604020202020204" pitchFamily="34" charset="0"/>
                <a:cs typeface="Arial" panose="020B0604020202020204" pitchFamily="34" charset="0"/>
              </a:rPr>
              <a:t>Quality Estimation and Bilingual Translation Task</a:t>
            </a:r>
            <a:endParaRPr lang="zh-CN" altLang="en-US" sz="4000"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4E845921-FAF3-40D1-A623-4FD82CA25974}"/>
              </a:ext>
            </a:extLst>
          </p:cNvPr>
          <p:cNvSpPr>
            <a:spLocks noGrp="1"/>
          </p:cNvSpPr>
          <p:nvPr>
            <p:ph type="subTitle" idx="1"/>
          </p:nvPr>
        </p:nvSpPr>
        <p:spPr/>
        <p:txBody>
          <a:bodyPr/>
          <a:lstStyle/>
          <a:p>
            <a:endParaRPr lang="en-US" altLang="zh-CN" sz="2400"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sz="2400" dirty="0">
                <a:latin typeface="Arial" panose="020B0604020202020204" pitchFamily="34" charset="0"/>
                <a:ea typeface="微软雅黑" panose="020B0503020204020204" pitchFamily="34" charset="-122"/>
                <a:cs typeface="Arial" panose="020B0604020202020204" pitchFamily="34" charset="0"/>
              </a:rPr>
              <a:t>陈聪，宗勤勤，罗琪，</a:t>
            </a:r>
            <a:r>
              <a:rPr lang="zh-CN" altLang="en-US" sz="2400" dirty="0">
                <a:latin typeface="微软雅黑" panose="020B0503020204020204" pitchFamily="34" charset="-122"/>
                <a:ea typeface="微软雅黑" panose="020B0503020204020204" pitchFamily="34" charset="-122"/>
              </a:rPr>
              <a:t>裘白莲，李茂西</a:t>
            </a:r>
            <a:r>
              <a:rPr lang="zh-CN" altLang="en-US" sz="2400" baseline="30000" dirty="0">
                <a:latin typeface="微软雅黑" panose="020B0503020204020204" pitchFamily="34" charset="-122"/>
                <a:ea typeface="微软雅黑" panose="020B0503020204020204" pitchFamily="34" charset="-122"/>
              </a:rPr>
              <a:t>★</a:t>
            </a:r>
          </a:p>
          <a:p>
            <a:endParaRPr lang="zh-CN" altLang="en-US" dirty="0"/>
          </a:p>
        </p:txBody>
      </p:sp>
    </p:spTree>
    <p:extLst>
      <p:ext uri="{BB962C8B-B14F-4D97-AF65-F5344CB8AC3E}">
        <p14:creationId xmlns:p14="http://schemas.microsoft.com/office/powerpoint/2010/main" val="126221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D4127-9B3E-4EB6-A6B4-EB6658ABA070}"/>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Training</a:t>
            </a:r>
            <a:r>
              <a:rPr lang="en-US" altLang="zh-CN" noProof="1"/>
              <a:t> </a:t>
            </a:r>
            <a:r>
              <a:rPr lang="en-US" altLang="zh-CN" noProof="1">
                <a:latin typeface="Arial" panose="020B0604020202020204" pitchFamily="34" charset="0"/>
                <a:cs typeface="Arial" panose="020B0604020202020204" pitchFamily="34" charset="0"/>
              </a:rPr>
              <a:t>detail</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C48D6E85-9BA3-4CE6-94CE-D31F01A3B638}"/>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Statistics for translation quality estimation evaluation corpus.</a:t>
            </a:r>
          </a:p>
          <a:p>
            <a:pPr marL="0" indent="0">
              <a:buNone/>
            </a:pPr>
            <a:endParaRPr lang="en-US" altLang="zh-CN" dirty="0">
              <a:latin typeface="Arial" panose="020B0604020202020204" pitchFamily="34" charset="0"/>
              <a:cs typeface="Arial" panose="020B0604020202020204" pitchFamily="34" charset="0"/>
            </a:endParaRPr>
          </a:p>
          <a:p>
            <a:endParaRPr lang="en-US" altLang="zh-CN" dirty="0"/>
          </a:p>
          <a:p>
            <a:pPr marL="0" indent="0">
              <a:buNone/>
            </a:pPr>
            <a:endParaRPr lang="zh-CN" altLang="en-US" dirty="0"/>
          </a:p>
        </p:txBody>
      </p:sp>
      <p:graphicFrame>
        <p:nvGraphicFramePr>
          <p:cNvPr id="5" name="表格 4">
            <a:extLst>
              <a:ext uri="{FF2B5EF4-FFF2-40B4-BE49-F238E27FC236}">
                <a16:creationId xmlns:a16="http://schemas.microsoft.com/office/drawing/2014/main" id="{75483502-09FB-4A15-A447-B8D1CD3EF1E6}"/>
              </a:ext>
            </a:extLst>
          </p:cNvPr>
          <p:cNvGraphicFramePr>
            <a:graphicFrameLocks noGrp="1"/>
          </p:cNvGraphicFramePr>
          <p:nvPr>
            <p:extLst>
              <p:ext uri="{D42A27DB-BD31-4B8C-83A1-F6EECF244321}">
                <p14:modId xmlns:p14="http://schemas.microsoft.com/office/powerpoint/2010/main" val="1733316837"/>
              </p:ext>
            </p:extLst>
          </p:nvPr>
        </p:nvGraphicFramePr>
        <p:xfrm>
          <a:off x="2228850" y="3007502"/>
          <a:ext cx="7734299" cy="1881273"/>
        </p:xfrm>
        <a:graphic>
          <a:graphicData uri="http://schemas.openxmlformats.org/drawingml/2006/table">
            <a:tbl>
              <a:tblPr>
                <a:tableStyleId>{5C22544A-7EE6-4342-B048-85BDC9FD1C3A}</a:tableStyleId>
              </a:tblPr>
              <a:tblGrid>
                <a:gridCol w="1621163">
                  <a:extLst>
                    <a:ext uri="{9D8B030D-6E8A-4147-A177-3AD203B41FA5}">
                      <a16:colId xmlns:a16="http://schemas.microsoft.com/office/drawing/2014/main" val="888517028"/>
                    </a:ext>
                  </a:extLst>
                </a:gridCol>
                <a:gridCol w="1621163">
                  <a:extLst>
                    <a:ext uri="{9D8B030D-6E8A-4147-A177-3AD203B41FA5}">
                      <a16:colId xmlns:a16="http://schemas.microsoft.com/office/drawing/2014/main" val="1008346612"/>
                    </a:ext>
                  </a:extLst>
                </a:gridCol>
                <a:gridCol w="1778776">
                  <a:extLst>
                    <a:ext uri="{9D8B030D-6E8A-4147-A177-3AD203B41FA5}">
                      <a16:colId xmlns:a16="http://schemas.microsoft.com/office/drawing/2014/main" val="1689672299"/>
                    </a:ext>
                  </a:extLst>
                </a:gridCol>
                <a:gridCol w="1778776">
                  <a:extLst>
                    <a:ext uri="{9D8B030D-6E8A-4147-A177-3AD203B41FA5}">
                      <a16:colId xmlns:a16="http://schemas.microsoft.com/office/drawing/2014/main" val="3884911022"/>
                    </a:ext>
                  </a:extLst>
                </a:gridCol>
                <a:gridCol w="934421">
                  <a:extLst>
                    <a:ext uri="{9D8B030D-6E8A-4147-A177-3AD203B41FA5}">
                      <a16:colId xmlns:a16="http://schemas.microsoft.com/office/drawing/2014/main" val="630573984"/>
                    </a:ext>
                  </a:extLst>
                </a:gridCol>
              </a:tblGrid>
              <a:tr h="454155">
                <a:tc>
                  <a:txBody>
                    <a:bodyPr/>
                    <a:lstStyle/>
                    <a:p>
                      <a:pPr algn="ctr" fontAlgn="t"/>
                      <a:r>
                        <a:rPr lang="zh-CN" altLang="en-US" sz="1600" u="none" strike="noStrike" dirty="0">
                          <a:effectLst/>
                          <a:latin typeface="Times New Roman" panose="02020603050405020304" pitchFamily="18" charset="0"/>
                          <a:cs typeface="Times New Roman" panose="02020603050405020304" pitchFamily="18" charset="0"/>
                        </a:rPr>
                        <a:t>　</a:t>
                      </a:r>
                      <a:endParaRPr lang="zh-CN" alt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Direction</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Training set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Development set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Test set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991787"/>
                  </a:ext>
                </a:extLst>
              </a:tr>
              <a:tr h="489857">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CWMT2018</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parallel corpus</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6M</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3000</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3000</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44196025"/>
                  </a:ext>
                </a:extLst>
              </a:tr>
              <a:tr h="408215">
                <a:tc rowSpan="2">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CCMT2020</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zh-en</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10070</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1143</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4211</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noFill/>
                  </a:tcPr>
                </a:tc>
                <a:extLst>
                  <a:ext uri="{0D108BD9-81ED-4DB2-BD59-A6C34878D82A}">
                    <a16:rowId xmlns:a16="http://schemas.microsoft.com/office/drawing/2014/main" val="454275559"/>
                  </a:ext>
                </a:extLst>
              </a:tr>
              <a:tr h="529046">
                <a:tc vMerge="1">
                  <a:txBody>
                    <a:bodyPr/>
                    <a:lstStyle/>
                    <a:p>
                      <a:endParaRPr lang="zh-CN" altLang="en-US"/>
                    </a:p>
                  </a:txBody>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en-zh</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14789</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1381</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4355</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338515"/>
                  </a:ext>
                </a:extLst>
              </a:tr>
            </a:tbl>
          </a:graphicData>
        </a:graphic>
      </p:graphicFrame>
      <p:sp>
        <p:nvSpPr>
          <p:cNvPr id="4" name="灯片编号占位符 3">
            <a:extLst>
              <a:ext uri="{FF2B5EF4-FFF2-40B4-BE49-F238E27FC236}">
                <a16:creationId xmlns:a16="http://schemas.microsoft.com/office/drawing/2014/main" id="{9F66B1AD-DA22-407A-B177-BD7D4A6D42E2}"/>
              </a:ext>
            </a:extLst>
          </p:cNvPr>
          <p:cNvSpPr>
            <a:spLocks noGrp="1"/>
          </p:cNvSpPr>
          <p:nvPr>
            <p:ph type="sldNum" sz="quarter" idx="12"/>
          </p:nvPr>
        </p:nvSpPr>
        <p:spPr/>
        <p:txBody>
          <a:bodyPr/>
          <a:lstStyle/>
          <a:p>
            <a:fld id="{102306DB-8BE8-4F77-8F05-A2B626800C50}" type="slidenum">
              <a:rPr lang="zh-CN" altLang="en-US" smtClean="0"/>
              <a:t>10</a:t>
            </a:fld>
            <a:endParaRPr lang="zh-CN" altLang="en-US"/>
          </a:p>
        </p:txBody>
      </p:sp>
      <p:sp>
        <p:nvSpPr>
          <p:cNvPr id="6" name="页脚占位符 5">
            <a:extLst>
              <a:ext uri="{FF2B5EF4-FFF2-40B4-BE49-F238E27FC236}">
                <a16:creationId xmlns:a16="http://schemas.microsoft.com/office/drawing/2014/main" id="{EA887AE4-B4B3-421F-BB84-4E5FD01DBDDD}"/>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28403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9802A-0047-4245-B081-C00BB7DAFF47}"/>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Result</a:t>
            </a:r>
            <a:endParaRPr lang="zh-CN" altLang="en-US" dirty="0">
              <a:latin typeface="Arial" panose="020B0604020202020204" pitchFamily="34" charset="0"/>
              <a:cs typeface="Arial" panose="020B0604020202020204" pitchFamily="34" charset="0"/>
            </a:endParaRPr>
          </a:p>
        </p:txBody>
      </p:sp>
      <p:graphicFrame>
        <p:nvGraphicFramePr>
          <p:cNvPr id="4" name="内容占位符 3">
            <a:extLst>
              <a:ext uri="{FF2B5EF4-FFF2-40B4-BE49-F238E27FC236}">
                <a16:creationId xmlns:a16="http://schemas.microsoft.com/office/drawing/2014/main" id="{5C90768F-9626-4150-A8E8-0EAD97F54435}"/>
              </a:ext>
            </a:extLst>
          </p:cNvPr>
          <p:cNvGraphicFramePr>
            <a:graphicFrameLocks noGrp="1"/>
          </p:cNvGraphicFramePr>
          <p:nvPr>
            <p:ph idx="1"/>
            <p:extLst>
              <p:ext uri="{D42A27DB-BD31-4B8C-83A1-F6EECF244321}">
                <p14:modId xmlns:p14="http://schemas.microsoft.com/office/powerpoint/2010/main" val="934391641"/>
              </p:ext>
            </p:extLst>
          </p:nvPr>
        </p:nvGraphicFramePr>
        <p:xfrm>
          <a:off x="1478553" y="2553223"/>
          <a:ext cx="9234894" cy="1769666"/>
        </p:xfrm>
        <a:graphic>
          <a:graphicData uri="http://schemas.openxmlformats.org/drawingml/2006/table">
            <a:tbl>
              <a:tblPr>
                <a:tableStyleId>{5C22544A-7EE6-4342-B048-85BDC9FD1C3A}</a:tableStyleId>
              </a:tblPr>
              <a:tblGrid>
                <a:gridCol w="2058047">
                  <a:extLst>
                    <a:ext uri="{9D8B030D-6E8A-4147-A177-3AD203B41FA5}">
                      <a16:colId xmlns:a16="http://schemas.microsoft.com/office/drawing/2014/main" val="3146137110"/>
                    </a:ext>
                  </a:extLst>
                </a:gridCol>
                <a:gridCol w="1963649">
                  <a:extLst>
                    <a:ext uri="{9D8B030D-6E8A-4147-A177-3AD203B41FA5}">
                      <a16:colId xmlns:a16="http://schemas.microsoft.com/office/drawing/2014/main" val="4228995364"/>
                    </a:ext>
                  </a:extLst>
                </a:gridCol>
                <a:gridCol w="1167536">
                  <a:extLst>
                    <a:ext uri="{9D8B030D-6E8A-4147-A177-3AD203B41FA5}">
                      <a16:colId xmlns:a16="http://schemas.microsoft.com/office/drawing/2014/main" val="2834941619"/>
                    </a:ext>
                  </a:extLst>
                </a:gridCol>
                <a:gridCol w="1348554">
                  <a:extLst>
                    <a:ext uri="{9D8B030D-6E8A-4147-A177-3AD203B41FA5}">
                      <a16:colId xmlns:a16="http://schemas.microsoft.com/office/drawing/2014/main" val="2483776949"/>
                    </a:ext>
                  </a:extLst>
                </a:gridCol>
                <a:gridCol w="1348554">
                  <a:extLst>
                    <a:ext uri="{9D8B030D-6E8A-4147-A177-3AD203B41FA5}">
                      <a16:colId xmlns:a16="http://schemas.microsoft.com/office/drawing/2014/main" val="3949269390"/>
                    </a:ext>
                  </a:extLst>
                </a:gridCol>
                <a:gridCol w="1348554">
                  <a:extLst>
                    <a:ext uri="{9D8B030D-6E8A-4147-A177-3AD203B41FA5}">
                      <a16:colId xmlns:a16="http://schemas.microsoft.com/office/drawing/2014/main" val="1661066917"/>
                    </a:ext>
                  </a:extLst>
                </a:gridCol>
              </a:tblGrid>
              <a:tr h="458499">
                <a:tc rowSpan="2">
                  <a:txBody>
                    <a:bodyPr/>
                    <a:lstStyle/>
                    <a:p>
                      <a:pPr algn="ctr"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Model</a:t>
                      </a:r>
                      <a:endParaRPr lang="zh-CN" sz="16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754" marR="83754" marT="41877" marB="41877"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rtl="0" fontAlgn="ctr"/>
                      <a:r>
                        <a:rPr lang="en-US" altLang="zh-CN" sz="1600" u="none" strike="noStrike" kern="1200" dirty="0">
                          <a:solidFill>
                            <a:schemeClr val="tx1"/>
                          </a:solidFill>
                          <a:effectLst/>
                          <a:latin typeface="Times New Roman" panose="02020603050405020304" pitchFamily="18" charset="0"/>
                          <a:ea typeface="+mn-ea"/>
                          <a:cs typeface="Times New Roman" panose="02020603050405020304" pitchFamily="18" charset="0"/>
                        </a:rPr>
                        <a:t>Parallel corpus</a:t>
                      </a:r>
                    </a:p>
                  </a:txBody>
                  <a:tcPr marL="83754" marR="83754" marT="41877" marB="41877"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altLang="zh-CN" sz="1600" u="none" strike="noStrike" dirty="0">
                          <a:solidFill>
                            <a:schemeClr val="tx1"/>
                          </a:solidFill>
                          <a:effectLst/>
                          <a:latin typeface="Times New Roman" panose="02020603050405020304" pitchFamily="18" charset="0"/>
                          <a:cs typeface="Times New Roman" panose="02020603050405020304" pitchFamily="18" charset="0"/>
                        </a:rPr>
                        <a:t>en-zh</a:t>
                      </a:r>
                      <a:endParaRPr lang="zh-CN" sz="16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754" marR="83754" marT="41877" marB="41877"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zh-en</a:t>
                      </a:r>
                      <a:endParaRPr lang="zh-CN" sz="16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3754" marR="83754" marT="41877" marB="41877"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889227002"/>
                  </a:ext>
                </a:extLst>
              </a:tr>
              <a:tr h="481009">
                <a:tc vMerge="1">
                  <a:txBody>
                    <a:bodyPr/>
                    <a:lstStyle/>
                    <a:p>
                      <a:endParaRPr lang="zh-CN" altLang="en-US"/>
                    </a:p>
                  </a:txBody>
                  <a:tcPr/>
                </a:tc>
                <a:tc vMerge="1">
                  <a:txBody>
                    <a:bodyPr/>
                    <a:lstStyle/>
                    <a:p>
                      <a:endParaRPr lang="zh-CN" altLang="en-US"/>
                    </a:p>
                  </a:txBody>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Pearson</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581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Spearman</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581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Pearson</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581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Spearman</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581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2809611"/>
                  </a:ext>
                </a:extLst>
              </a:tr>
              <a:tr h="411416">
                <a:tc>
                  <a:txBody>
                    <a:bodyPr/>
                    <a:lstStyle/>
                    <a:p>
                      <a:pPr algn="ctr" fontAlgn="ctr"/>
                      <a:r>
                        <a:rPr lang="en-US" altLang="zh-CN" sz="1600" u="none" strike="noStrike" dirty="0">
                          <a:solidFill>
                            <a:schemeClr val="tx1"/>
                          </a:solidFill>
                          <a:effectLst/>
                          <a:latin typeface="Times New Roman" panose="02020603050405020304" pitchFamily="18" charset="0"/>
                          <a:cs typeface="Times New Roman" panose="02020603050405020304" pitchFamily="18" charset="0"/>
                        </a:rPr>
                        <a:t>TUNQE</a:t>
                      </a:r>
                      <a:r>
                        <a:rPr lang="en-US" altLang="zh-CN" sz="1600" u="none" strike="noStrike" baseline="-25000" dirty="0">
                          <a:solidFill>
                            <a:schemeClr val="tx1"/>
                          </a:solidFill>
                          <a:effectLst/>
                          <a:latin typeface="Times New Roman" panose="02020603050405020304" pitchFamily="18" charset="0"/>
                          <a:cs typeface="Times New Roman" panose="02020603050405020304" pitchFamily="18" charset="0"/>
                        </a:rPr>
                        <a:t>SEP</a:t>
                      </a:r>
                      <a:endParaRPr lang="zh-CN" sz="1600" b="0" i="0" u="none" strike="noStrike" baseline="-250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0" marB="6595"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CWMT 6M</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0" marB="6595" anchor="ctr">
                    <a:lnL w="28575"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0.4476</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0" marB="6595" anchor="ctr">
                    <a:lnT w="12700" cap="flat" cmpd="sng" algn="ctr">
                      <a:solidFill>
                        <a:schemeClr val="tx1"/>
                      </a:solidFill>
                      <a:prstDash val="solid"/>
                      <a:round/>
                      <a:headEnd type="none" w="med" len="med"/>
                      <a:tailEnd type="none" w="med" len="med"/>
                    </a:lnT>
                    <a:lnB w="12700" cmpd="sng">
                      <a:noFill/>
                    </a:lnB>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0.3128</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0" marB="6595" anchor="ctr">
                    <a:lnT w="12700" cap="flat" cmpd="sng" algn="ctr">
                      <a:solidFill>
                        <a:schemeClr val="tx1"/>
                      </a:solidFill>
                      <a:prstDash val="solid"/>
                      <a:round/>
                      <a:headEnd type="none" w="med" len="med"/>
                      <a:tailEnd type="none" w="med" len="med"/>
                    </a:lnT>
                    <a:lnB w="12700" cmpd="sng">
                      <a:noFill/>
                    </a:lnB>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0.4877</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0" marB="6595" anchor="ctr">
                    <a:lnT w="12700" cap="flat" cmpd="sng" algn="ctr">
                      <a:solidFill>
                        <a:schemeClr val="tx1"/>
                      </a:solidFill>
                      <a:prstDash val="solid"/>
                      <a:round/>
                      <a:headEnd type="none" w="med" len="med"/>
                      <a:tailEnd type="none" w="med" len="med"/>
                    </a:lnT>
                    <a:lnB w="12700" cmpd="sng">
                      <a:noFill/>
                    </a:lnB>
                    <a:noFill/>
                  </a:tcPr>
                </a:tc>
                <a:tc>
                  <a:txBody>
                    <a:bodyPr/>
                    <a:lstStyle/>
                    <a:p>
                      <a:pPr algn="ctr" fontAlgn="ctr"/>
                      <a:r>
                        <a:rPr lang="en-US" alt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0.4277</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0" marB="6595" anchor="ctr">
                    <a:lnT w="12700" cap="flat" cmpd="sng" algn="ctr">
                      <a:solidFill>
                        <a:schemeClr val="tx1"/>
                      </a:solidFill>
                      <a:prstDash val="solid"/>
                      <a:round/>
                      <a:headEnd type="none" w="med" len="med"/>
                      <a:tailEnd type="none" w="med" len="med"/>
                    </a:lnT>
                    <a:lnB w="12700" cmpd="sng">
                      <a:noFill/>
                    </a:lnB>
                    <a:noFill/>
                  </a:tcPr>
                </a:tc>
                <a:extLst>
                  <a:ext uri="{0D108BD9-81ED-4DB2-BD59-A6C34878D82A}">
                    <a16:rowId xmlns:a16="http://schemas.microsoft.com/office/drawing/2014/main" val="2913881803"/>
                  </a:ext>
                </a:extLst>
              </a:tr>
              <a:tr h="418742">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TUNQE</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65948" marB="6595"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65948" marB="6595" anchor="ctr">
                    <a:lnL w="12700" cmpd="sng">
                      <a:noFill/>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0.5055</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65948" marB="6595"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0.3555</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65948" marB="6595"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u="none" strike="noStrike" dirty="0">
                          <a:solidFill>
                            <a:schemeClr val="tx1"/>
                          </a:solidFill>
                          <a:effectLst/>
                          <a:latin typeface="Times New Roman" panose="02020603050405020304" pitchFamily="18" charset="0"/>
                          <a:cs typeface="Times New Roman" panose="02020603050405020304" pitchFamily="18" charset="0"/>
                        </a:rPr>
                        <a:t>0.5888</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65948" marB="6595"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tx1"/>
                          </a:solidFill>
                          <a:effectLst/>
                          <a:latin typeface="Times New Roman" panose="02020603050405020304" pitchFamily="18" charset="0"/>
                          <a:cs typeface="Times New Roman" panose="02020603050405020304" pitchFamily="18" charset="0"/>
                        </a:rPr>
                        <a:t>0.4806</a:t>
                      </a:r>
                      <a:endParaRPr lang="zh-CN" sz="16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816" marR="5816" marT="65948" marB="6595"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224631"/>
                  </a:ext>
                </a:extLst>
              </a:tr>
            </a:tbl>
          </a:graphicData>
        </a:graphic>
      </p:graphicFrame>
      <p:sp>
        <p:nvSpPr>
          <p:cNvPr id="8" name="灯片编号占位符 7">
            <a:extLst>
              <a:ext uri="{FF2B5EF4-FFF2-40B4-BE49-F238E27FC236}">
                <a16:creationId xmlns:a16="http://schemas.microsoft.com/office/drawing/2014/main" id="{31053482-56AF-4ED1-AB45-D264D083FCA4}"/>
              </a:ext>
            </a:extLst>
          </p:cNvPr>
          <p:cNvSpPr>
            <a:spLocks noGrp="1"/>
          </p:cNvSpPr>
          <p:nvPr>
            <p:ph type="sldNum" sz="quarter" idx="12"/>
          </p:nvPr>
        </p:nvSpPr>
        <p:spPr/>
        <p:txBody>
          <a:bodyPr/>
          <a:lstStyle/>
          <a:p>
            <a:fld id="{102306DB-8BE8-4F77-8F05-A2B626800C50}" type="slidenum">
              <a:rPr lang="zh-CN" altLang="en-US" smtClean="0"/>
              <a:t>11</a:t>
            </a:fld>
            <a:endParaRPr lang="zh-CN" altLang="en-US"/>
          </a:p>
        </p:txBody>
      </p:sp>
      <p:sp>
        <p:nvSpPr>
          <p:cNvPr id="9" name="页脚占位符 8">
            <a:extLst>
              <a:ext uri="{FF2B5EF4-FFF2-40B4-BE49-F238E27FC236}">
                <a16:creationId xmlns:a16="http://schemas.microsoft.com/office/drawing/2014/main" id="{8CF25E67-7417-482B-BDC7-0B850E7957BD}"/>
              </a:ext>
            </a:extLst>
          </p:cNvPr>
          <p:cNvSpPr>
            <a:spLocks noGrp="1"/>
          </p:cNvSpPr>
          <p:nvPr>
            <p:ph type="ftr" sz="quarter" idx="11"/>
          </p:nvPr>
        </p:nvSpPr>
        <p:spPr/>
        <p:txBody>
          <a:bodyPr/>
          <a:lstStyle/>
          <a:p>
            <a:r>
              <a:rPr lang="en-US" altLang="zh-CN"/>
              <a:t>CCMT2020</a:t>
            </a:r>
            <a:endParaRPr lang="zh-CN" altLang="en-US"/>
          </a:p>
        </p:txBody>
      </p:sp>
      <p:sp>
        <p:nvSpPr>
          <p:cNvPr id="6" name="内容占位符 2">
            <a:extLst>
              <a:ext uri="{FF2B5EF4-FFF2-40B4-BE49-F238E27FC236}">
                <a16:creationId xmlns:a16="http://schemas.microsoft.com/office/drawing/2014/main" id="{8013852C-9B10-4752-8DC1-1C4002C33C5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0" i="0" dirty="0">
                <a:solidFill>
                  <a:srgbClr val="333333"/>
                </a:solidFill>
                <a:effectLst/>
                <a:latin typeface="Helvetica Neue"/>
              </a:rPr>
              <a:t>Results on the CCMT2020 </a:t>
            </a:r>
            <a:r>
              <a:rPr lang="en-US" altLang="zh-CN" dirty="0">
                <a:solidFill>
                  <a:srgbClr val="333333"/>
                </a:solidFill>
                <a:latin typeface="Helvetica Neue"/>
              </a:rPr>
              <a:t>Development</a:t>
            </a:r>
            <a:r>
              <a:rPr lang="en-US" altLang="zh-CN" b="0" i="0" dirty="0">
                <a:solidFill>
                  <a:srgbClr val="333333"/>
                </a:solidFill>
                <a:effectLst/>
                <a:latin typeface="Helvetica Neue"/>
              </a:rPr>
              <a:t> set</a:t>
            </a:r>
            <a:endParaRPr lang="en-US" altLang="zh-CN" dirty="0">
              <a:latin typeface="Arial" panose="020B0604020202020204" pitchFamily="34" charset="0"/>
              <a:cs typeface="Arial" panose="020B0604020202020204" pitchFamily="34" charset="0"/>
            </a:endParaRPr>
          </a:p>
          <a:p>
            <a:endParaRPr lang="en-US" altLang="zh-CN" dirty="0"/>
          </a:p>
          <a:p>
            <a:pPr marL="0" indent="0">
              <a:buFont typeface="Arial" panose="020B0604020202020204" pitchFamily="34" charset="0"/>
              <a:buNone/>
            </a:pPr>
            <a:endParaRPr lang="zh-CN" altLang="en-US" dirty="0"/>
          </a:p>
        </p:txBody>
      </p:sp>
    </p:spTree>
    <p:extLst>
      <p:ext uri="{BB962C8B-B14F-4D97-AF65-F5344CB8AC3E}">
        <p14:creationId xmlns:p14="http://schemas.microsoft.com/office/powerpoint/2010/main" val="234457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B99759-027B-4863-93B3-CE0C6C373728}"/>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Bilingual</a:t>
            </a:r>
            <a:r>
              <a:rPr lang="en-US" altLang="zh-CN" dirty="0"/>
              <a:t> </a:t>
            </a:r>
            <a:r>
              <a:rPr lang="en-US" altLang="zh-CN" dirty="0">
                <a:latin typeface="Arial" panose="020B0604020202020204" pitchFamily="34" charset="0"/>
                <a:cs typeface="Arial" panose="020B0604020202020204" pitchFamily="34" charset="0"/>
              </a:rPr>
              <a:t>Translation</a:t>
            </a:r>
            <a:r>
              <a:rPr lang="en-US" altLang="zh-CN" dirty="0"/>
              <a:t> </a:t>
            </a:r>
            <a:r>
              <a:rPr lang="en-US" altLang="zh-CN" dirty="0">
                <a:latin typeface="Arial" panose="020B0604020202020204" pitchFamily="34" charset="0"/>
                <a:cs typeface="Arial" panose="020B0604020202020204" pitchFamily="34" charset="0"/>
              </a:rPr>
              <a:t>Task</a:t>
            </a:r>
            <a:br>
              <a:rPr lang="en-US" altLang="zh-CN" dirty="0"/>
            </a:br>
            <a:endParaRPr lang="zh-CN" altLang="en-US" dirty="0"/>
          </a:p>
        </p:txBody>
      </p:sp>
      <p:sp>
        <p:nvSpPr>
          <p:cNvPr id="3" name="内容占位符 2">
            <a:extLst>
              <a:ext uri="{FF2B5EF4-FFF2-40B4-BE49-F238E27FC236}">
                <a16:creationId xmlns:a16="http://schemas.microsoft.com/office/drawing/2014/main" id="{88C18446-EA64-43DA-8595-C6EB3D482B35}"/>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Autoregressive decoding procedure lacks the guidance of a future context.</a:t>
            </a:r>
            <a:endParaRPr lang="zh-CN" altLang="en-US"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222232A5-B1C8-4C1A-84A2-194E648A2633}"/>
              </a:ext>
            </a:extLst>
          </p:cNvPr>
          <p:cNvSpPr/>
          <p:nvPr/>
        </p:nvSpPr>
        <p:spPr>
          <a:xfrm>
            <a:off x="378734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D2EEF84E-0EFC-4FBE-A657-28790FF370CC}"/>
              </a:ext>
            </a:extLst>
          </p:cNvPr>
          <p:cNvSpPr/>
          <p:nvPr/>
        </p:nvSpPr>
        <p:spPr>
          <a:xfrm>
            <a:off x="417720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241DE66D-5AA4-43B6-9980-ED72C2F502DB}"/>
              </a:ext>
            </a:extLst>
          </p:cNvPr>
          <p:cNvSpPr/>
          <p:nvPr/>
        </p:nvSpPr>
        <p:spPr>
          <a:xfrm>
            <a:off x="4769081"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DD26301E-FCD9-410F-955D-F776908AAD10}"/>
              </a:ext>
            </a:extLst>
          </p:cNvPr>
          <p:cNvSpPr/>
          <p:nvPr/>
        </p:nvSpPr>
        <p:spPr>
          <a:xfrm>
            <a:off x="5360959"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C923833-10A6-44F2-A421-18C2BC7C96C5}"/>
              </a:ext>
            </a:extLst>
          </p:cNvPr>
          <p:cNvSpPr/>
          <p:nvPr/>
        </p:nvSpPr>
        <p:spPr>
          <a:xfrm>
            <a:off x="4177203" y="4661617"/>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2D3A210F-8C9F-4704-B062-E8D9D99B8F88}"/>
              </a:ext>
            </a:extLst>
          </p:cNvPr>
          <p:cNvSpPr/>
          <p:nvPr/>
        </p:nvSpPr>
        <p:spPr>
          <a:xfrm>
            <a:off x="5772087"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a:extLst>
              <a:ext uri="{FF2B5EF4-FFF2-40B4-BE49-F238E27FC236}">
                <a16:creationId xmlns:a16="http://schemas.microsoft.com/office/drawing/2014/main" id="{40A1C829-B333-46AE-957E-6C58A0D1C071}"/>
              </a:ext>
            </a:extLst>
          </p:cNvPr>
          <p:cNvSpPr>
            <a:spLocks noGrp="1"/>
          </p:cNvSpPr>
          <p:nvPr>
            <p:ph type="sldNum" sz="quarter" idx="12"/>
          </p:nvPr>
        </p:nvSpPr>
        <p:spPr/>
        <p:txBody>
          <a:bodyPr/>
          <a:lstStyle/>
          <a:p>
            <a:fld id="{102306DB-8BE8-4F77-8F05-A2B626800C50}" type="slidenum">
              <a:rPr lang="zh-CN" altLang="en-US" smtClean="0"/>
              <a:t>12</a:t>
            </a:fld>
            <a:endParaRPr lang="zh-CN" altLang="en-US"/>
          </a:p>
        </p:txBody>
      </p:sp>
      <p:sp>
        <p:nvSpPr>
          <p:cNvPr id="5" name="页脚占位符 4">
            <a:extLst>
              <a:ext uri="{FF2B5EF4-FFF2-40B4-BE49-F238E27FC236}">
                <a16:creationId xmlns:a16="http://schemas.microsoft.com/office/drawing/2014/main" id="{64A20E57-F2F6-4D67-B8D9-C88A1FAFF4A6}"/>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698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B99759-027B-4863-93B3-CE0C6C373728}"/>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Bilingual</a:t>
            </a:r>
            <a:r>
              <a:rPr lang="en-US" altLang="zh-CN" dirty="0"/>
              <a:t> </a:t>
            </a:r>
            <a:r>
              <a:rPr lang="en-US" altLang="zh-CN" dirty="0">
                <a:latin typeface="Arial" panose="020B0604020202020204" pitchFamily="34" charset="0"/>
                <a:cs typeface="Arial" panose="020B0604020202020204" pitchFamily="34" charset="0"/>
              </a:rPr>
              <a:t>Translation</a:t>
            </a:r>
            <a:r>
              <a:rPr lang="en-US" altLang="zh-CN" dirty="0"/>
              <a:t> </a:t>
            </a:r>
            <a:r>
              <a:rPr lang="en-US" altLang="zh-CN" dirty="0">
                <a:latin typeface="Arial" panose="020B0604020202020204" pitchFamily="34" charset="0"/>
                <a:cs typeface="Arial" panose="020B0604020202020204" pitchFamily="34" charset="0"/>
              </a:rPr>
              <a:t>Task</a:t>
            </a:r>
            <a:br>
              <a:rPr lang="en-US" altLang="zh-CN" dirty="0"/>
            </a:br>
            <a:endParaRPr lang="zh-CN" altLang="en-US" dirty="0"/>
          </a:p>
        </p:txBody>
      </p:sp>
      <p:sp>
        <p:nvSpPr>
          <p:cNvPr id="3" name="内容占位符 2">
            <a:extLst>
              <a:ext uri="{FF2B5EF4-FFF2-40B4-BE49-F238E27FC236}">
                <a16:creationId xmlns:a16="http://schemas.microsoft.com/office/drawing/2014/main" id="{88C18446-EA64-43DA-8595-C6EB3D482B35}"/>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Autoregressive decoding procedure lacks the guidance of a future context.</a:t>
            </a:r>
            <a:endParaRPr lang="zh-CN" altLang="en-US"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222232A5-B1C8-4C1A-84A2-194E648A2633}"/>
              </a:ext>
            </a:extLst>
          </p:cNvPr>
          <p:cNvSpPr/>
          <p:nvPr/>
        </p:nvSpPr>
        <p:spPr>
          <a:xfrm>
            <a:off x="378734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D2EEF84E-0EFC-4FBE-A657-28790FF370CC}"/>
              </a:ext>
            </a:extLst>
          </p:cNvPr>
          <p:cNvSpPr/>
          <p:nvPr/>
        </p:nvSpPr>
        <p:spPr>
          <a:xfrm>
            <a:off x="417720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241DE66D-5AA4-43B6-9980-ED72C2F502DB}"/>
              </a:ext>
            </a:extLst>
          </p:cNvPr>
          <p:cNvSpPr/>
          <p:nvPr/>
        </p:nvSpPr>
        <p:spPr>
          <a:xfrm>
            <a:off x="4769081"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DD26301E-FCD9-410F-955D-F776908AAD10}"/>
              </a:ext>
            </a:extLst>
          </p:cNvPr>
          <p:cNvSpPr/>
          <p:nvPr/>
        </p:nvSpPr>
        <p:spPr>
          <a:xfrm>
            <a:off x="5360959"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C923833-10A6-44F2-A421-18C2BC7C96C5}"/>
              </a:ext>
            </a:extLst>
          </p:cNvPr>
          <p:cNvSpPr/>
          <p:nvPr/>
        </p:nvSpPr>
        <p:spPr>
          <a:xfrm>
            <a:off x="4177203" y="4661617"/>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2D3A210F-8C9F-4704-B062-E8D9D99B8F88}"/>
              </a:ext>
            </a:extLst>
          </p:cNvPr>
          <p:cNvSpPr/>
          <p:nvPr/>
        </p:nvSpPr>
        <p:spPr>
          <a:xfrm>
            <a:off x="5772087"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10">
            <a:extLst>
              <a:ext uri="{FF2B5EF4-FFF2-40B4-BE49-F238E27FC236}">
                <a16:creationId xmlns:a16="http://schemas.microsoft.com/office/drawing/2014/main" id="{ECD69F84-AFAB-4603-BE82-EEC9B9CF139E}"/>
              </a:ext>
            </a:extLst>
          </p:cNvPr>
          <p:cNvGraphicFramePr>
            <a:graphicFrameLocks noGrp="1"/>
          </p:cNvGraphicFramePr>
          <p:nvPr>
            <p:extLst>
              <p:ext uri="{D42A27DB-BD31-4B8C-83A1-F6EECF244321}">
                <p14:modId xmlns:p14="http://schemas.microsoft.com/office/powerpoint/2010/main" val="605727417"/>
              </p:ext>
            </p:extLst>
          </p:nvPr>
        </p:nvGraphicFramePr>
        <p:xfrm>
          <a:off x="2015250" y="3208814"/>
          <a:ext cx="4536558" cy="17983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algn="ctr"/>
                      <a:r>
                        <a:rPr lang="en-US" altLang="zh-CN" sz="2000" b="0" dirty="0">
                          <a:solidFill>
                            <a:schemeClr val="tx1"/>
                          </a:solidFill>
                          <a:latin typeface="Times New Roman" panose="02020603050405020304" pitchFamily="18" charset="0"/>
                          <a:cs typeface="Times New Roman" panose="02020603050405020304" pitchFamily="18" charset="0"/>
                        </a:rPr>
                        <a:t>Source</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latin typeface="Times New Roman" panose="02020603050405020304" pitchFamily="18" charset="0"/>
                          <a:cs typeface="Times New Roman" panose="02020603050405020304" pitchFamily="18" charset="0"/>
                        </a:rPr>
                        <a:t>He was wearing a hat .</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algn="ctr"/>
                      <a:r>
                        <a:rPr lang="en-US" altLang="zh-CN" sz="2000" b="0" dirty="0">
                          <a:solidFill>
                            <a:schemeClr val="tx1"/>
                          </a:solidFill>
                          <a:latin typeface="Times New Roman" panose="02020603050405020304" pitchFamily="18" charset="0"/>
                          <a:cs typeface="Times New Roman" panose="02020603050405020304" pitchFamily="18" charset="0"/>
                        </a:rPr>
                        <a:t>MT</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latin typeface="微软雅黑" panose="020B0503020204020204" pitchFamily="34" charset="-122"/>
                          <a:ea typeface="微软雅黑" panose="020B0503020204020204" pitchFamily="34" charset="-122"/>
                        </a:rPr>
                        <a:t>他 </a:t>
                      </a:r>
                      <a:r>
                        <a:rPr lang="zh-CN" altLang="en-US" sz="2000" b="1" dirty="0">
                          <a:solidFill>
                            <a:srgbClr val="FF0000"/>
                          </a:solidFill>
                          <a:latin typeface="微软雅黑" panose="020B0503020204020204" pitchFamily="34" charset="-122"/>
                          <a:ea typeface="微软雅黑" panose="020B0503020204020204" pitchFamily="34" charset="-122"/>
                        </a:rPr>
                        <a:t>穿了</a:t>
                      </a:r>
                      <a:r>
                        <a:rPr lang="zh-CN" altLang="en-US" sz="2000" b="0" dirty="0">
                          <a:solidFill>
                            <a:schemeClr val="tx1"/>
                          </a:solidFill>
                          <a:latin typeface="微软雅黑" panose="020B0503020204020204" pitchFamily="34" charset="-122"/>
                          <a:ea typeface="微软雅黑" panose="020B0503020204020204" pitchFamily="34" charset="-122"/>
                        </a:rPr>
                        <a:t> 一个 </a:t>
                      </a:r>
                      <a:r>
                        <a:rPr lang="zh-CN" altLang="en-US" sz="2000" b="0" kern="1200" dirty="0">
                          <a:solidFill>
                            <a:schemeClr val="tx1"/>
                          </a:solidFill>
                          <a:latin typeface="微软雅黑" panose="020B0503020204020204" pitchFamily="34" charset="-122"/>
                          <a:ea typeface="微软雅黑" panose="020B0503020204020204" pitchFamily="34" charset="-122"/>
                          <a:cs typeface="+mn-cs"/>
                        </a:rPr>
                        <a:t>帽子</a:t>
                      </a:r>
                      <a:r>
                        <a:rPr lang="zh-CN" altLang="en-US" sz="2000" b="0" dirty="0">
                          <a:solidFill>
                            <a:schemeClr val="tx1"/>
                          </a:solidFill>
                          <a:latin typeface="微软雅黑" panose="020B0503020204020204" pitchFamily="34" charset="-122"/>
                          <a:ea typeface="微软雅黑" panose="020B0503020204020204" pitchFamily="34" charset="-122"/>
                        </a:rPr>
                        <a:t> 。</a:t>
                      </a:r>
                      <a:endParaRPr lang="en-US" altLang="zh-CN" sz="20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20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4" name="灯片编号占位符 3">
            <a:extLst>
              <a:ext uri="{FF2B5EF4-FFF2-40B4-BE49-F238E27FC236}">
                <a16:creationId xmlns:a16="http://schemas.microsoft.com/office/drawing/2014/main" id="{05E7A937-15BB-470E-A5A9-A905C92703CF}"/>
              </a:ext>
            </a:extLst>
          </p:cNvPr>
          <p:cNvSpPr>
            <a:spLocks noGrp="1"/>
          </p:cNvSpPr>
          <p:nvPr>
            <p:ph type="sldNum" sz="quarter" idx="12"/>
          </p:nvPr>
        </p:nvSpPr>
        <p:spPr/>
        <p:txBody>
          <a:bodyPr/>
          <a:lstStyle/>
          <a:p>
            <a:fld id="{102306DB-8BE8-4F77-8F05-A2B626800C50}" type="slidenum">
              <a:rPr lang="zh-CN" altLang="en-US" smtClean="0"/>
              <a:t>13</a:t>
            </a:fld>
            <a:endParaRPr lang="zh-CN" altLang="en-US"/>
          </a:p>
        </p:txBody>
      </p:sp>
      <p:sp>
        <p:nvSpPr>
          <p:cNvPr id="6" name="页脚占位符 5">
            <a:extLst>
              <a:ext uri="{FF2B5EF4-FFF2-40B4-BE49-F238E27FC236}">
                <a16:creationId xmlns:a16="http://schemas.microsoft.com/office/drawing/2014/main" id="{BBBAB0D9-32A4-4099-A4BC-4CC0048E15DB}"/>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80909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B99759-027B-4863-93B3-CE0C6C373728}"/>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Bilingual</a:t>
            </a:r>
            <a:r>
              <a:rPr lang="en-US" altLang="zh-CN" dirty="0"/>
              <a:t> </a:t>
            </a:r>
            <a:r>
              <a:rPr lang="en-US" altLang="zh-CN" dirty="0">
                <a:latin typeface="Arial" panose="020B0604020202020204" pitchFamily="34" charset="0"/>
                <a:cs typeface="Arial" panose="020B0604020202020204" pitchFamily="34" charset="0"/>
              </a:rPr>
              <a:t>Translation</a:t>
            </a:r>
            <a:r>
              <a:rPr lang="en-US" altLang="zh-CN" dirty="0"/>
              <a:t> </a:t>
            </a:r>
            <a:r>
              <a:rPr lang="en-US" altLang="zh-CN" dirty="0">
                <a:latin typeface="Arial" panose="020B0604020202020204" pitchFamily="34" charset="0"/>
                <a:cs typeface="Arial" panose="020B0604020202020204" pitchFamily="34" charset="0"/>
              </a:rPr>
              <a:t>Task</a:t>
            </a:r>
            <a:br>
              <a:rPr lang="en-US" altLang="zh-CN" dirty="0"/>
            </a:br>
            <a:endParaRPr lang="zh-CN" altLang="en-US" dirty="0"/>
          </a:p>
        </p:txBody>
      </p:sp>
      <p:sp>
        <p:nvSpPr>
          <p:cNvPr id="3" name="内容占位符 2">
            <a:extLst>
              <a:ext uri="{FF2B5EF4-FFF2-40B4-BE49-F238E27FC236}">
                <a16:creationId xmlns:a16="http://schemas.microsoft.com/office/drawing/2014/main" id="{88C18446-EA64-43DA-8595-C6EB3D482B35}"/>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Autoregressive decoding procedure lacks the guidance of a future context.</a:t>
            </a:r>
            <a:endParaRPr lang="zh-CN" altLang="en-US"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222232A5-B1C8-4C1A-84A2-194E648A2633}"/>
              </a:ext>
            </a:extLst>
          </p:cNvPr>
          <p:cNvSpPr/>
          <p:nvPr/>
        </p:nvSpPr>
        <p:spPr>
          <a:xfrm>
            <a:off x="378734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D2EEF84E-0EFC-4FBE-A657-28790FF370CC}"/>
              </a:ext>
            </a:extLst>
          </p:cNvPr>
          <p:cNvSpPr/>
          <p:nvPr/>
        </p:nvSpPr>
        <p:spPr>
          <a:xfrm>
            <a:off x="417720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241DE66D-5AA4-43B6-9980-ED72C2F502DB}"/>
              </a:ext>
            </a:extLst>
          </p:cNvPr>
          <p:cNvSpPr/>
          <p:nvPr/>
        </p:nvSpPr>
        <p:spPr>
          <a:xfrm>
            <a:off x="4769081"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DD26301E-FCD9-410F-955D-F776908AAD10}"/>
              </a:ext>
            </a:extLst>
          </p:cNvPr>
          <p:cNvSpPr/>
          <p:nvPr/>
        </p:nvSpPr>
        <p:spPr>
          <a:xfrm>
            <a:off x="5360959"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C923833-10A6-44F2-A421-18C2BC7C96C5}"/>
              </a:ext>
            </a:extLst>
          </p:cNvPr>
          <p:cNvSpPr/>
          <p:nvPr/>
        </p:nvSpPr>
        <p:spPr>
          <a:xfrm>
            <a:off x="4177203" y="4661617"/>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E3806471-DE9C-463E-9424-FA46F56AA850}"/>
              </a:ext>
            </a:extLst>
          </p:cNvPr>
          <p:cNvCxnSpPr>
            <a:cxnSpLocks/>
            <a:stCxn id="24" idx="2"/>
            <a:endCxn id="37" idx="0"/>
          </p:cNvCxnSpPr>
          <p:nvPr/>
        </p:nvCxnSpPr>
        <p:spPr>
          <a:xfrm>
            <a:off x="3893669" y="3960137"/>
            <a:ext cx="389860" cy="70148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9F4F578-1D53-48DC-A64C-600333FF5A23}"/>
              </a:ext>
            </a:extLst>
          </p:cNvPr>
          <p:cNvCxnSpPr>
            <a:cxnSpLocks/>
            <a:stCxn id="32" idx="2"/>
            <a:endCxn id="37" idx="0"/>
          </p:cNvCxnSpPr>
          <p:nvPr/>
        </p:nvCxnSpPr>
        <p:spPr>
          <a:xfrm flipH="1">
            <a:off x="4283529" y="3960137"/>
            <a:ext cx="591878" cy="70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816C835E-2836-41A0-B0E6-39BF9268AF41}"/>
              </a:ext>
            </a:extLst>
          </p:cNvPr>
          <p:cNvCxnSpPr>
            <a:cxnSpLocks/>
            <a:stCxn id="53" idx="2"/>
            <a:endCxn id="37" idx="0"/>
          </p:cNvCxnSpPr>
          <p:nvPr/>
        </p:nvCxnSpPr>
        <p:spPr>
          <a:xfrm flipH="1">
            <a:off x="4283529" y="3960137"/>
            <a:ext cx="1594884" cy="7014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5A3B0478-C199-49F8-B6FE-409DF87AC858}"/>
              </a:ext>
            </a:extLst>
          </p:cNvPr>
          <p:cNvCxnSpPr>
            <a:cxnSpLocks/>
            <a:stCxn id="33" idx="2"/>
            <a:endCxn id="37" idx="0"/>
          </p:cNvCxnSpPr>
          <p:nvPr/>
        </p:nvCxnSpPr>
        <p:spPr>
          <a:xfrm flipH="1">
            <a:off x="4283529" y="3960137"/>
            <a:ext cx="1183756" cy="7014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2D3A210F-8C9F-4704-B062-E8D9D99B8F88}"/>
              </a:ext>
            </a:extLst>
          </p:cNvPr>
          <p:cNvSpPr/>
          <p:nvPr/>
        </p:nvSpPr>
        <p:spPr>
          <a:xfrm>
            <a:off x="5772087"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10">
            <a:extLst>
              <a:ext uri="{FF2B5EF4-FFF2-40B4-BE49-F238E27FC236}">
                <a16:creationId xmlns:a16="http://schemas.microsoft.com/office/drawing/2014/main" id="{ECD69F84-AFAB-4603-BE82-EEC9B9CF139E}"/>
              </a:ext>
            </a:extLst>
          </p:cNvPr>
          <p:cNvGraphicFramePr>
            <a:graphicFrameLocks noGrp="1"/>
          </p:cNvGraphicFramePr>
          <p:nvPr>
            <p:extLst>
              <p:ext uri="{D42A27DB-BD31-4B8C-83A1-F6EECF244321}">
                <p14:modId xmlns:p14="http://schemas.microsoft.com/office/powerpoint/2010/main" val="2597063386"/>
              </p:ext>
            </p:extLst>
          </p:nvPr>
        </p:nvGraphicFramePr>
        <p:xfrm>
          <a:off x="2015250" y="3208814"/>
          <a:ext cx="4536558" cy="17983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algn="ctr"/>
                      <a:r>
                        <a:rPr lang="en-US" altLang="zh-CN"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Source</a:t>
                      </a:r>
                      <a:endParaRPr lang="zh-CN" altLang="en-US"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latin typeface="Times New Roman" panose="02020603050405020304" pitchFamily="18" charset="0"/>
                          <a:cs typeface="Times New Roman" panose="02020603050405020304" pitchFamily="18" charset="0"/>
                        </a:rPr>
                        <a:t>He was wearing a hat .</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algn="ctr"/>
                      <a:r>
                        <a:rPr lang="en-US" altLang="zh-CN"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MT</a:t>
                      </a:r>
                      <a:endParaRPr lang="zh-CN" altLang="en-US"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latin typeface="微软雅黑" panose="020B0503020204020204" pitchFamily="34" charset="-122"/>
                          <a:ea typeface="微软雅黑" panose="020B0503020204020204" pitchFamily="34" charset="-122"/>
                        </a:rPr>
                        <a:t>他 </a:t>
                      </a:r>
                      <a:r>
                        <a:rPr lang="zh-CN" altLang="en-US" sz="2000" b="1" dirty="0">
                          <a:solidFill>
                            <a:srgbClr val="FF0000"/>
                          </a:solidFill>
                          <a:latin typeface="微软雅黑" panose="020B0503020204020204" pitchFamily="34" charset="-122"/>
                          <a:ea typeface="微软雅黑" panose="020B0503020204020204" pitchFamily="34" charset="-122"/>
                        </a:rPr>
                        <a:t>穿了</a:t>
                      </a:r>
                      <a:r>
                        <a:rPr lang="zh-CN" altLang="en-US" sz="2000" b="0" dirty="0">
                          <a:solidFill>
                            <a:schemeClr val="tx1"/>
                          </a:solidFill>
                          <a:latin typeface="微软雅黑" panose="020B0503020204020204" pitchFamily="34" charset="-122"/>
                          <a:ea typeface="微软雅黑" panose="020B0503020204020204" pitchFamily="34" charset="-122"/>
                        </a:rPr>
                        <a:t> 一个 </a:t>
                      </a:r>
                      <a:r>
                        <a:rPr lang="zh-CN" altLang="en-US" sz="2000" b="0" kern="1200" dirty="0">
                          <a:solidFill>
                            <a:schemeClr val="tx1"/>
                          </a:solidFill>
                          <a:latin typeface="微软雅黑" panose="020B0503020204020204" pitchFamily="34" charset="-122"/>
                          <a:ea typeface="微软雅黑" panose="020B0503020204020204" pitchFamily="34" charset="-122"/>
                          <a:cs typeface="+mn-cs"/>
                        </a:rPr>
                        <a:t>帽子</a:t>
                      </a:r>
                      <a:r>
                        <a:rPr lang="zh-CN" altLang="en-US" sz="2000" b="0" dirty="0">
                          <a:solidFill>
                            <a:schemeClr val="tx1"/>
                          </a:solidFill>
                          <a:latin typeface="微软雅黑" panose="020B0503020204020204" pitchFamily="34" charset="-122"/>
                          <a:ea typeface="微软雅黑" panose="020B0503020204020204" pitchFamily="34" charset="-122"/>
                        </a:rPr>
                        <a:t> 。</a:t>
                      </a:r>
                      <a:endParaRPr lang="en-US" altLang="zh-CN" sz="20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2000" b="0" dirty="0">
                        <a:solidFill>
                          <a:schemeClr val="tx1"/>
                        </a:solidFill>
                        <a:latin typeface="微软雅黑" panose="020B0503020204020204" pitchFamily="34" charset="-122"/>
                        <a:ea typeface="微软雅黑"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a:t>
                      </a:r>
                      <a:r>
                        <a:rPr lang="zh-CN" altLang="en-US" sz="2000" b="1" kern="1200" dirty="0">
                          <a:solidFill>
                            <a:srgbClr val="FF0000"/>
                          </a:solidFill>
                          <a:latin typeface="微软雅黑" panose="020B0503020204020204" pitchFamily="34" charset="-122"/>
                          <a:ea typeface="微软雅黑" panose="020B0503020204020204" pitchFamily="34" charset="-122"/>
                          <a:cs typeface="+mn-cs"/>
                        </a:rPr>
                        <a:t>戴了</a:t>
                      </a:r>
                      <a:r>
                        <a:rPr lang="zh-CN" altLang="en-US" sz="2000" b="0" kern="1200" dirty="0">
                          <a:solidFill>
                            <a:schemeClr val="tx1"/>
                          </a:solidFill>
                          <a:latin typeface="微软雅黑" panose="020B0503020204020204" pitchFamily="34" charset="-122"/>
                          <a:ea typeface="微软雅黑" panose="020B0503020204020204" pitchFamily="34" charset="-122"/>
                          <a:cs typeface="+mn-cs"/>
                        </a:rPr>
                        <a:t> 一个 帽子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4" name="灯片编号占位符 3">
            <a:extLst>
              <a:ext uri="{FF2B5EF4-FFF2-40B4-BE49-F238E27FC236}">
                <a16:creationId xmlns:a16="http://schemas.microsoft.com/office/drawing/2014/main" id="{BF5923AE-8955-4090-91C8-CDBC1EE983A9}"/>
              </a:ext>
            </a:extLst>
          </p:cNvPr>
          <p:cNvSpPr>
            <a:spLocks noGrp="1"/>
          </p:cNvSpPr>
          <p:nvPr>
            <p:ph type="sldNum" sz="quarter" idx="12"/>
          </p:nvPr>
        </p:nvSpPr>
        <p:spPr/>
        <p:txBody>
          <a:bodyPr/>
          <a:lstStyle/>
          <a:p>
            <a:fld id="{102306DB-8BE8-4F77-8F05-A2B626800C50}" type="slidenum">
              <a:rPr lang="zh-CN" altLang="en-US" smtClean="0"/>
              <a:t>14</a:t>
            </a:fld>
            <a:endParaRPr lang="zh-CN" altLang="en-US"/>
          </a:p>
        </p:txBody>
      </p:sp>
      <p:sp>
        <p:nvSpPr>
          <p:cNvPr id="6" name="页脚占位符 5">
            <a:extLst>
              <a:ext uri="{FF2B5EF4-FFF2-40B4-BE49-F238E27FC236}">
                <a16:creationId xmlns:a16="http://schemas.microsoft.com/office/drawing/2014/main" id="{CF25F6FE-783D-4918-BA0E-C88E6BD1A448}"/>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33899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B99759-027B-4863-93B3-CE0C6C373728}"/>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Bilingual</a:t>
            </a:r>
            <a:r>
              <a:rPr lang="en-US" altLang="zh-CN" dirty="0"/>
              <a:t> </a:t>
            </a:r>
            <a:r>
              <a:rPr lang="en-US" altLang="zh-CN" dirty="0">
                <a:latin typeface="Arial" panose="020B0604020202020204" pitchFamily="34" charset="0"/>
                <a:cs typeface="Arial" panose="020B0604020202020204" pitchFamily="34" charset="0"/>
              </a:rPr>
              <a:t>Translation</a:t>
            </a:r>
            <a:r>
              <a:rPr lang="en-US" altLang="zh-CN" dirty="0"/>
              <a:t> </a:t>
            </a:r>
            <a:r>
              <a:rPr lang="en-US" altLang="zh-CN" dirty="0">
                <a:latin typeface="Arial" panose="020B0604020202020204" pitchFamily="34" charset="0"/>
                <a:cs typeface="Arial" panose="020B0604020202020204" pitchFamily="34" charset="0"/>
              </a:rPr>
              <a:t>Task</a:t>
            </a:r>
            <a:br>
              <a:rPr lang="en-US" altLang="zh-CN" dirty="0"/>
            </a:br>
            <a:endParaRPr lang="zh-CN" altLang="en-US" dirty="0"/>
          </a:p>
        </p:txBody>
      </p:sp>
      <p:sp>
        <p:nvSpPr>
          <p:cNvPr id="3" name="内容占位符 2">
            <a:extLst>
              <a:ext uri="{FF2B5EF4-FFF2-40B4-BE49-F238E27FC236}">
                <a16:creationId xmlns:a16="http://schemas.microsoft.com/office/drawing/2014/main" id="{88C18446-EA64-43DA-8595-C6EB3D482B35}"/>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Autoregressive decoding procedure lacks the guidance of a future context.</a:t>
            </a:r>
            <a:endParaRPr lang="zh-CN" altLang="en-US"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222232A5-B1C8-4C1A-84A2-194E648A2633}"/>
              </a:ext>
            </a:extLst>
          </p:cNvPr>
          <p:cNvSpPr/>
          <p:nvPr/>
        </p:nvSpPr>
        <p:spPr>
          <a:xfrm>
            <a:off x="378734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D2EEF84E-0EFC-4FBE-A657-28790FF370CC}"/>
              </a:ext>
            </a:extLst>
          </p:cNvPr>
          <p:cNvSpPr/>
          <p:nvPr/>
        </p:nvSpPr>
        <p:spPr>
          <a:xfrm>
            <a:off x="4177203"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241DE66D-5AA4-43B6-9980-ED72C2F502DB}"/>
              </a:ext>
            </a:extLst>
          </p:cNvPr>
          <p:cNvSpPr/>
          <p:nvPr/>
        </p:nvSpPr>
        <p:spPr>
          <a:xfrm>
            <a:off x="4769081"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DD26301E-FCD9-410F-955D-F776908AAD10}"/>
              </a:ext>
            </a:extLst>
          </p:cNvPr>
          <p:cNvSpPr/>
          <p:nvPr/>
        </p:nvSpPr>
        <p:spPr>
          <a:xfrm>
            <a:off x="5360959"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C923833-10A6-44F2-A421-18C2BC7C96C5}"/>
              </a:ext>
            </a:extLst>
          </p:cNvPr>
          <p:cNvSpPr/>
          <p:nvPr/>
        </p:nvSpPr>
        <p:spPr>
          <a:xfrm>
            <a:off x="4177203" y="4661617"/>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E3806471-DE9C-463E-9424-FA46F56AA850}"/>
              </a:ext>
            </a:extLst>
          </p:cNvPr>
          <p:cNvCxnSpPr>
            <a:cxnSpLocks/>
            <a:stCxn id="24" idx="2"/>
            <a:endCxn id="37" idx="0"/>
          </p:cNvCxnSpPr>
          <p:nvPr/>
        </p:nvCxnSpPr>
        <p:spPr>
          <a:xfrm>
            <a:off x="3893669" y="3960137"/>
            <a:ext cx="389860" cy="70148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9F4F578-1D53-48DC-A64C-600333FF5A23}"/>
              </a:ext>
            </a:extLst>
          </p:cNvPr>
          <p:cNvCxnSpPr>
            <a:cxnSpLocks/>
            <a:stCxn id="32" idx="2"/>
            <a:endCxn id="37" idx="0"/>
          </p:cNvCxnSpPr>
          <p:nvPr/>
        </p:nvCxnSpPr>
        <p:spPr>
          <a:xfrm flipH="1">
            <a:off x="4283529" y="3960137"/>
            <a:ext cx="591878" cy="70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816C835E-2836-41A0-B0E6-39BF9268AF41}"/>
              </a:ext>
            </a:extLst>
          </p:cNvPr>
          <p:cNvCxnSpPr>
            <a:cxnSpLocks/>
            <a:stCxn id="53" idx="2"/>
            <a:endCxn id="37" idx="0"/>
          </p:cNvCxnSpPr>
          <p:nvPr/>
        </p:nvCxnSpPr>
        <p:spPr>
          <a:xfrm flipH="1">
            <a:off x="4283529" y="3960137"/>
            <a:ext cx="1594884" cy="7014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5A3B0478-C199-49F8-B6FE-409DF87AC858}"/>
              </a:ext>
            </a:extLst>
          </p:cNvPr>
          <p:cNvCxnSpPr>
            <a:cxnSpLocks/>
            <a:stCxn id="33" idx="2"/>
            <a:endCxn id="37" idx="0"/>
          </p:cNvCxnSpPr>
          <p:nvPr/>
        </p:nvCxnSpPr>
        <p:spPr>
          <a:xfrm flipH="1">
            <a:off x="4283529" y="3960137"/>
            <a:ext cx="1183756" cy="7014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2D3A210F-8C9F-4704-B062-E8D9D99B8F88}"/>
              </a:ext>
            </a:extLst>
          </p:cNvPr>
          <p:cNvSpPr/>
          <p:nvPr/>
        </p:nvSpPr>
        <p:spPr>
          <a:xfrm>
            <a:off x="5772087" y="3818370"/>
            <a:ext cx="212651" cy="141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3749FAE5-1C6D-4145-91FD-3E64687E5F73}"/>
              </a:ext>
            </a:extLst>
          </p:cNvPr>
          <p:cNvPicPr>
            <a:picLocks noChangeAspect="1"/>
          </p:cNvPicPr>
          <p:nvPr/>
        </p:nvPicPr>
        <p:blipFill>
          <a:blip r:embed="rId3"/>
          <a:stretch>
            <a:fillRect/>
          </a:stretch>
        </p:blipFill>
        <p:spPr>
          <a:xfrm>
            <a:off x="7060316" y="3382160"/>
            <a:ext cx="3936496" cy="822961"/>
          </a:xfrm>
          <a:prstGeom prst="rect">
            <a:avLst/>
          </a:prstGeom>
        </p:spPr>
      </p:pic>
      <p:pic>
        <p:nvPicPr>
          <p:cNvPr id="6" name="图片 5">
            <a:extLst>
              <a:ext uri="{FF2B5EF4-FFF2-40B4-BE49-F238E27FC236}">
                <a16:creationId xmlns:a16="http://schemas.microsoft.com/office/drawing/2014/main" id="{5D6DA1B7-B520-4821-AA81-1D8F50143795}"/>
              </a:ext>
            </a:extLst>
          </p:cNvPr>
          <p:cNvPicPr>
            <a:picLocks noChangeAspect="1"/>
          </p:cNvPicPr>
          <p:nvPr/>
        </p:nvPicPr>
        <p:blipFill>
          <a:blip r:embed="rId4"/>
          <a:stretch>
            <a:fillRect/>
          </a:stretch>
        </p:blipFill>
        <p:spPr>
          <a:xfrm>
            <a:off x="7060316" y="4636558"/>
            <a:ext cx="4475997" cy="822962"/>
          </a:xfrm>
          <a:prstGeom prst="rect">
            <a:avLst/>
          </a:prstGeom>
        </p:spPr>
      </p:pic>
      <p:sp>
        <p:nvSpPr>
          <p:cNvPr id="7" name="文本框 6">
            <a:extLst>
              <a:ext uri="{FF2B5EF4-FFF2-40B4-BE49-F238E27FC236}">
                <a16:creationId xmlns:a16="http://schemas.microsoft.com/office/drawing/2014/main" id="{108BE34F-CBFA-4231-BAB5-ED6935F47AC1}"/>
              </a:ext>
            </a:extLst>
          </p:cNvPr>
          <p:cNvSpPr txBox="1"/>
          <p:nvPr/>
        </p:nvSpPr>
        <p:spPr>
          <a:xfrm>
            <a:off x="7060316" y="3019118"/>
            <a:ext cx="3007555"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Autoregressive decoding</a:t>
            </a:r>
            <a:endParaRPr lang="zh-CN" altLang="en-US" sz="20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014B8DE1-8D39-4555-8E45-0CBD458A56BA}"/>
              </a:ext>
            </a:extLst>
          </p:cNvPr>
          <p:cNvSpPr txBox="1"/>
          <p:nvPr/>
        </p:nvSpPr>
        <p:spPr>
          <a:xfrm>
            <a:off x="7060316" y="4310593"/>
            <a:ext cx="1640193" cy="400110"/>
          </a:xfrm>
          <a:prstGeom prst="rect">
            <a:avLst/>
          </a:prstGeom>
          <a:noFill/>
        </p:spPr>
        <p:txBody>
          <a:bodyPr wrap="none" rtlCol="0">
            <a:spAutoFit/>
          </a:bodyPr>
          <a:lstStyle/>
          <a:p>
            <a:r>
              <a:rPr lang="en-US" altLang="zh-CN" sz="2000" b="0" kern="1200" dirty="0">
                <a:solidFill>
                  <a:schemeClr val="tx1"/>
                </a:solidFill>
                <a:latin typeface="Arial" panose="020B0604020202020204" pitchFamily="34" charset="0"/>
                <a:cs typeface="Arial" panose="020B0604020202020204" pitchFamily="34" charset="0"/>
              </a:rPr>
              <a:t>Re-decoding</a:t>
            </a:r>
            <a:endParaRPr lang="zh-CN" altLang="en-US" sz="2000" b="0" kern="1200" dirty="0">
              <a:solidFill>
                <a:schemeClr val="tx1"/>
              </a:solidFill>
              <a:latin typeface="Arial" panose="020B0604020202020204" pitchFamily="34" charset="0"/>
              <a:cs typeface="Arial" panose="020B0604020202020204" pitchFamily="34" charset="0"/>
            </a:endParaRPr>
          </a:p>
        </p:txBody>
      </p:sp>
      <p:graphicFrame>
        <p:nvGraphicFramePr>
          <p:cNvPr id="9" name="表格 10">
            <a:extLst>
              <a:ext uri="{FF2B5EF4-FFF2-40B4-BE49-F238E27FC236}">
                <a16:creationId xmlns:a16="http://schemas.microsoft.com/office/drawing/2014/main" id="{E735BB7E-EB93-484C-B956-AE72DDBDB314}"/>
              </a:ext>
            </a:extLst>
          </p:cNvPr>
          <p:cNvGraphicFramePr>
            <a:graphicFrameLocks noGrp="1"/>
          </p:cNvGraphicFramePr>
          <p:nvPr>
            <p:extLst>
              <p:ext uri="{D42A27DB-BD31-4B8C-83A1-F6EECF244321}">
                <p14:modId xmlns:p14="http://schemas.microsoft.com/office/powerpoint/2010/main" val="1994281795"/>
              </p:ext>
            </p:extLst>
          </p:nvPr>
        </p:nvGraphicFramePr>
        <p:xfrm>
          <a:off x="2015250" y="3208814"/>
          <a:ext cx="4536558" cy="17983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algn="ctr"/>
                      <a:r>
                        <a:rPr lang="en-US" altLang="zh-CN"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Source</a:t>
                      </a:r>
                      <a:endParaRPr lang="zh-CN" altLang="en-US"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latin typeface="Times New Roman" panose="02020603050405020304" pitchFamily="18" charset="0"/>
                          <a:cs typeface="Times New Roman" panose="02020603050405020304" pitchFamily="18" charset="0"/>
                        </a:rPr>
                        <a:t>He was wearing a hat .</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algn="ctr"/>
                      <a:r>
                        <a:rPr lang="en-US" altLang="zh-CN"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MT</a:t>
                      </a:r>
                      <a:endParaRPr lang="zh-CN" altLang="en-US" sz="20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latin typeface="微软雅黑" panose="020B0503020204020204" pitchFamily="34" charset="-122"/>
                          <a:ea typeface="微软雅黑" panose="020B0503020204020204" pitchFamily="34" charset="-122"/>
                        </a:rPr>
                        <a:t>他 </a:t>
                      </a:r>
                      <a:r>
                        <a:rPr lang="zh-CN" altLang="en-US" sz="2000" b="1" dirty="0">
                          <a:solidFill>
                            <a:srgbClr val="FF0000"/>
                          </a:solidFill>
                          <a:latin typeface="微软雅黑" panose="020B0503020204020204" pitchFamily="34" charset="-122"/>
                          <a:ea typeface="微软雅黑" panose="020B0503020204020204" pitchFamily="34" charset="-122"/>
                        </a:rPr>
                        <a:t>穿了</a:t>
                      </a:r>
                      <a:r>
                        <a:rPr lang="zh-CN" altLang="en-US" sz="2000" b="0" dirty="0">
                          <a:solidFill>
                            <a:schemeClr val="tx1"/>
                          </a:solidFill>
                          <a:latin typeface="微软雅黑" panose="020B0503020204020204" pitchFamily="34" charset="-122"/>
                          <a:ea typeface="微软雅黑" panose="020B0503020204020204" pitchFamily="34" charset="-122"/>
                        </a:rPr>
                        <a:t> 一个 </a:t>
                      </a:r>
                      <a:r>
                        <a:rPr lang="zh-CN" altLang="en-US" sz="2000" b="0" kern="1200" dirty="0">
                          <a:solidFill>
                            <a:schemeClr val="tx1"/>
                          </a:solidFill>
                          <a:latin typeface="微软雅黑" panose="020B0503020204020204" pitchFamily="34" charset="-122"/>
                          <a:ea typeface="微软雅黑" panose="020B0503020204020204" pitchFamily="34" charset="-122"/>
                          <a:cs typeface="+mn-cs"/>
                        </a:rPr>
                        <a:t>帽子</a:t>
                      </a:r>
                      <a:r>
                        <a:rPr lang="zh-CN" altLang="en-US" sz="2000" b="0" dirty="0">
                          <a:solidFill>
                            <a:schemeClr val="tx1"/>
                          </a:solidFill>
                          <a:latin typeface="微软雅黑" panose="020B0503020204020204" pitchFamily="34" charset="-122"/>
                          <a:ea typeface="微软雅黑" panose="020B0503020204020204" pitchFamily="34" charset="-122"/>
                        </a:rPr>
                        <a:t> 。</a:t>
                      </a:r>
                      <a:endParaRPr lang="en-US" altLang="zh-CN" sz="20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2000" b="0" dirty="0">
                        <a:solidFill>
                          <a:schemeClr val="tx1"/>
                        </a:solidFill>
                        <a:latin typeface="微软雅黑" panose="020B0503020204020204" pitchFamily="34" charset="-122"/>
                        <a:ea typeface="微软雅黑"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a:t>
                      </a:r>
                      <a:r>
                        <a:rPr lang="zh-CN" altLang="en-US" sz="2000" b="1" kern="1200" dirty="0">
                          <a:solidFill>
                            <a:srgbClr val="FF0000"/>
                          </a:solidFill>
                          <a:latin typeface="微软雅黑" panose="020B0503020204020204" pitchFamily="34" charset="-122"/>
                          <a:ea typeface="微软雅黑" panose="020B0503020204020204" pitchFamily="34" charset="-122"/>
                          <a:cs typeface="+mn-cs"/>
                        </a:rPr>
                        <a:t>戴了</a:t>
                      </a:r>
                      <a:r>
                        <a:rPr lang="zh-CN" altLang="en-US" sz="2000" b="0" kern="1200" dirty="0">
                          <a:solidFill>
                            <a:schemeClr val="tx1"/>
                          </a:solidFill>
                          <a:latin typeface="微软雅黑" panose="020B0503020204020204" pitchFamily="34" charset="-122"/>
                          <a:ea typeface="微软雅黑" panose="020B0503020204020204" pitchFamily="34" charset="-122"/>
                          <a:cs typeface="+mn-cs"/>
                        </a:rPr>
                        <a:t> 一个 帽子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10" name="灯片编号占位符 9">
            <a:extLst>
              <a:ext uri="{FF2B5EF4-FFF2-40B4-BE49-F238E27FC236}">
                <a16:creationId xmlns:a16="http://schemas.microsoft.com/office/drawing/2014/main" id="{6E1015E0-C106-4654-B36D-5EBE503B9D3B}"/>
              </a:ext>
            </a:extLst>
          </p:cNvPr>
          <p:cNvSpPr>
            <a:spLocks noGrp="1"/>
          </p:cNvSpPr>
          <p:nvPr>
            <p:ph type="sldNum" sz="quarter" idx="12"/>
          </p:nvPr>
        </p:nvSpPr>
        <p:spPr/>
        <p:txBody>
          <a:bodyPr/>
          <a:lstStyle/>
          <a:p>
            <a:fld id="{102306DB-8BE8-4F77-8F05-A2B626800C50}" type="slidenum">
              <a:rPr lang="zh-CN" altLang="en-US" smtClean="0"/>
              <a:t>15</a:t>
            </a:fld>
            <a:endParaRPr lang="zh-CN" altLang="en-US"/>
          </a:p>
        </p:txBody>
      </p:sp>
      <p:sp>
        <p:nvSpPr>
          <p:cNvPr id="11" name="页脚占位符 10">
            <a:extLst>
              <a:ext uri="{FF2B5EF4-FFF2-40B4-BE49-F238E27FC236}">
                <a16:creationId xmlns:a16="http://schemas.microsoft.com/office/drawing/2014/main" id="{3E31B51D-997E-461B-A64F-0E171E21DD3B}"/>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56797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表格 10">
            <a:extLst>
              <a:ext uri="{FF2B5EF4-FFF2-40B4-BE49-F238E27FC236}">
                <a16:creationId xmlns:a16="http://schemas.microsoft.com/office/drawing/2014/main" id="{793B6AB0-DC87-4355-9158-FCC0EFE386C5}"/>
              </a:ext>
            </a:extLst>
          </p:cNvPr>
          <p:cNvGraphicFramePr>
            <a:graphicFrameLocks noGrp="1"/>
          </p:cNvGraphicFramePr>
          <p:nvPr>
            <p:extLst>
              <p:ext uri="{D42A27DB-BD31-4B8C-83A1-F6EECF244321}">
                <p14:modId xmlns:p14="http://schemas.microsoft.com/office/powerpoint/2010/main" val="2288184154"/>
              </p:ext>
            </p:extLst>
          </p:nvPr>
        </p:nvGraphicFramePr>
        <p:xfrm>
          <a:off x="7253411" y="3190084"/>
          <a:ext cx="4536558" cy="11887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Source</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He was wearing a hat .</a:t>
                      </a:r>
                      <a:endParaRPr lang="zh-CN" altLang="en-US"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MT</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a:t>
                      </a:r>
                      <a:endParaRPr lang="en-US" altLang="zh-CN" sz="2000" b="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mn-ea"/>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70" name="标题 1">
            <a:extLst>
              <a:ext uri="{FF2B5EF4-FFF2-40B4-BE49-F238E27FC236}">
                <a16:creationId xmlns:a16="http://schemas.microsoft.com/office/drawing/2014/main" id="{CB4B716E-2314-4F18-A58A-B0DEAA4D97B7}"/>
              </a:ext>
            </a:extLst>
          </p:cNvPr>
          <p:cNvSpPr txBox="1">
            <a:spLocks/>
          </p:cNvSpPr>
          <p:nvPr/>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Arial" panose="020B0604020202020204" pitchFamily="34" charset="0"/>
                <a:cs typeface="Arial" panose="020B0604020202020204" pitchFamily="34" charset="0"/>
              </a:rPr>
              <a:t>Bilingual Translation Task</a:t>
            </a:r>
            <a:br>
              <a:rPr lang="en-US" altLang="zh-CN" dirty="0"/>
            </a:br>
            <a:endParaRPr lang="zh-CN" altLang="en-US" dirty="0"/>
          </a:p>
        </p:txBody>
      </p:sp>
      <p:sp>
        <p:nvSpPr>
          <p:cNvPr id="151" name="矩形: 圆角 150">
            <a:extLst>
              <a:ext uri="{FF2B5EF4-FFF2-40B4-BE49-F238E27FC236}">
                <a16:creationId xmlns:a16="http://schemas.microsoft.com/office/drawing/2014/main" id="{8641DFBD-51F5-429C-8791-3EA9485D4A55}"/>
              </a:ext>
            </a:extLst>
          </p:cNvPr>
          <p:cNvSpPr/>
          <p:nvPr/>
        </p:nvSpPr>
        <p:spPr>
          <a:xfrm>
            <a:off x="4004869" y="4652128"/>
            <a:ext cx="2819001" cy="61925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Redecoder</a:t>
            </a:r>
            <a:endParaRPr lang="zh-CN" altLang="en-US" dirty="0">
              <a:solidFill>
                <a:schemeClr val="tx1"/>
              </a:solidFill>
              <a:latin typeface="Arial" panose="020B0604020202020204" pitchFamily="34" charset="0"/>
              <a:cs typeface="Arial" panose="020B0604020202020204" pitchFamily="34" charset="0"/>
            </a:endParaRPr>
          </a:p>
        </p:txBody>
      </p:sp>
      <p:sp>
        <p:nvSpPr>
          <p:cNvPr id="152" name="文本框 151">
            <a:extLst>
              <a:ext uri="{FF2B5EF4-FFF2-40B4-BE49-F238E27FC236}">
                <a16:creationId xmlns:a16="http://schemas.microsoft.com/office/drawing/2014/main" id="{F92B9425-940E-470C-B347-2EFBC063E334}"/>
              </a:ext>
            </a:extLst>
          </p:cNvPr>
          <p:cNvSpPr txBox="1"/>
          <p:nvPr/>
        </p:nvSpPr>
        <p:spPr>
          <a:xfrm>
            <a:off x="473870" y="4526594"/>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153" name="箭头: 右 152">
            <a:extLst>
              <a:ext uri="{FF2B5EF4-FFF2-40B4-BE49-F238E27FC236}">
                <a16:creationId xmlns:a16="http://schemas.microsoft.com/office/drawing/2014/main" id="{C7967936-087B-42CA-AD34-22A7CA5EC16F}"/>
              </a:ext>
            </a:extLst>
          </p:cNvPr>
          <p:cNvSpPr/>
          <p:nvPr/>
        </p:nvSpPr>
        <p:spPr>
          <a:xfrm>
            <a:off x="3454137" y="4884563"/>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箭头连接符 153">
            <a:extLst>
              <a:ext uri="{FF2B5EF4-FFF2-40B4-BE49-F238E27FC236}">
                <a16:creationId xmlns:a16="http://schemas.microsoft.com/office/drawing/2014/main" id="{06690409-94C2-49D8-9E51-26049C28DC46}"/>
              </a:ext>
            </a:extLst>
          </p:cNvPr>
          <p:cNvCxnSpPr>
            <a:cxnSpLocks/>
            <a:stCxn id="167" idx="0"/>
            <a:endCxn id="174" idx="2"/>
          </p:cNvCxnSpPr>
          <p:nvPr/>
        </p:nvCxnSpPr>
        <p:spPr>
          <a:xfrm flipV="1">
            <a:off x="4343259" y="5266721"/>
            <a:ext cx="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a16="http://schemas.microsoft.com/office/drawing/2014/main" id="{09A6FF4A-38FC-42F5-AC25-DB91E276D41A}"/>
              </a:ext>
            </a:extLst>
          </p:cNvPr>
          <p:cNvCxnSpPr>
            <a:cxnSpLocks/>
            <a:stCxn id="170" idx="0"/>
            <a:endCxn id="174" idx="2"/>
          </p:cNvCxnSpPr>
          <p:nvPr/>
        </p:nvCxnSpPr>
        <p:spPr>
          <a:xfrm flipH="1" flipV="1">
            <a:off x="4343259" y="5266721"/>
            <a:ext cx="1265485"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a16="http://schemas.microsoft.com/office/drawing/2014/main" id="{B25D70BF-25B8-4883-97EA-7C79046BF953}"/>
              </a:ext>
            </a:extLst>
          </p:cNvPr>
          <p:cNvCxnSpPr>
            <a:cxnSpLocks/>
            <a:stCxn id="171" idx="0"/>
            <a:endCxn id="174" idx="2"/>
          </p:cNvCxnSpPr>
          <p:nvPr/>
        </p:nvCxnSpPr>
        <p:spPr>
          <a:xfrm flipH="1" flipV="1">
            <a:off x="4343259" y="5266721"/>
            <a:ext cx="168623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a:extLst>
              <a:ext uri="{FF2B5EF4-FFF2-40B4-BE49-F238E27FC236}">
                <a16:creationId xmlns:a16="http://schemas.microsoft.com/office/drawing/2014/main" id="{986B5A7F-A691-4017-8551-8676482625B7}"/>
              </a:ext>
            </a:extLst>
          </p:cNvPr>
          <p:cNvCxnSpPr>
            <a:cxnSpLocks/>
            <a:stCxn id="172" idx="0"/>
            <a:endCxn id="174" idx="2"/>
          </p:cNvCxnSpPr>
          <p:nvPr/>
        </p:nvCxnSpPr>
        <p:spPr>
          <a:xfrm flipH="1" flipV="1">
            <a:off x="4343259" y="5266721"/>
            <a:ext cx="2106975"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411DCFC7-2191-4940-8481-17D1E9FDEB98}"/>
              </a:ext>
            </a:extLst>
          </p:cNvPr>
          <p:cNvCxnSpPr>
            <a:cxnSpLocks/>
            <a:stCxn id="181" idx="0"/>
            <a:endCxn id="188" idx="2"/>
          </p:cNvCxnSpPr>
          <p:nvPr/>
        </p:nvCxnSpPr>
        <p:spPr>
          <a:xfrm flipV="1">
            <a:off x="4343259" y="4359520"/>
            <a:ext cx="0" cy="29489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0" name="文本框 159">
            <a:extLst>
              <a:ext uri="{FF2B5EF4-FFF2-40B4-BE49-F238E27FC236}">
                <a16:creationId xmlns:a16="http://schemas.microsoft.com/office/drawing/2014/main" id="{9A17EBD8-D55A-4CED-9896-D76B7BE51E4A}"/>
              </a:ext>
            </a:extLst>
          </p:cNvPr>
          <p:cNvSpPr txBox="1"/>
          <p:nvPr/>
        </p:nvSpPr>
        <p:spPr>
          <a:xfrm>
            <a:off x="456247" y="2153879"/>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161" name="箭头: 右 160">
            <a:extLst>
              <a:ext uri="{FF2B5EF4-FFF2-40B4-BE49-F238E27FC236}">
                <a16:creationId xmlns:a16="http://schemas.microsoft.com/office/drawing/2014/main" id="{896431C0-9D48-44F2-99F6-626E69A907C8}"/>
              </a:ext>
            </a:extLst>
          </p:cNvPr>
          <p:cNvSpPr/>
          <p:nvPr/>
        </p:nvSpPr>
        <p:spPr>
          <a:xfrm>
            <a:off x="3436514" y="2513655"/>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圆角 161">
            <a:extLst>
              <a:ext uri="{FF2B5EF4-FFF2-40B4-BE49-F238E27FC236}">
                <a16:creationId xmlns:a16="http://schemas.microsoft.com/office/drawing/2014/main" id="{5188A859-A2ED-49A0-BB16-5D536B901000}"/>
              </a:ext>
            </a:extLst>
          </p:cNvPr>
          <p:cNvSpPr/>
          <p:nvPr/>
        </p:nvSpPr>
        <p:spPr>
          <a:xfrm>
            <a:off x="3987246" y="2279583"/>
            <a:ext cx="2819001" cy="619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NMT</a:t>
            </a:r>
            <a:endParaRPr lang="zh-CN" altLang="en-US" dirty="0">
              <a:solidFill>
                <a:schemeClr val="tx1"/>
              </a:solidFill>
              <a:latin typeface="Arial" panose="020B0604020202020204" pitchFamily="34" charset="0"/>
              <a:cs typeface="Arial" panose="020B0604020202020204" pitchFamily="34" charset="0"/>
            </a:endParaRPr>
          </a:p>
        </p:txBody>
      </p:sp>
      <p:cxnSp>
        <p:nvCxnSpPr>
          <p:cNvPr id="163" name="直接箭头连接符 162">
            <a:extLst>
              <a:ext uri="{FF2B5EF4-FFF2-40B4-BE49-F238E27FC236}">
                <a16:creationId xmlns:a16="http://schemas.microsoft.com/office/drawing/2014/main" id="{21C42A9E-5590-4142-ABED-FBCF3A622014}"/>
              </a:ext>
            </a:extLst>
          </p:cNvPr>
          <p:cNvCxnSpPr>
            <a:cxnSpLocks/>
            <a:stCxn id="216" idx="0"/>
            <a:endCxn id="202" idx="2"/>
          </p:cNvCxnSpPr>
          <p:nvPr/>
        </p:nvCxnSpPr>
        <p:spPr>
          <a:xfrm flipV="1">
            <a:off x="4343259" y="1990980"/>
            <a:ext cx="0" cy="29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8F03AF7C-6C44-40D5-8FBF-D828C1C2ABA6}"/>
              </a:ext>
            </a:extLst>
          </p:cNvPr>
          <p:cNvCxnSpPr>
            <a:cxnSpLocks/>
            <a:stCxn id="195" idx="0"/>
            <a:endCxn id="209" idx="2"/>
          </p:cNvCxnSpPr>
          <p:nvPr/>
        </p:nvCxnSpPr>
        <p:spPr>
          <a:xfrm flipV="1">
            <a:off x="4343259" y="2898248"/>
            <a:ext cx="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6" name="组合 165">
            <a:extLst>
              <a:ext uri="{FF2B5EF4-FFF2-40B4-BE49-F238E27FC236}">
                <a16:creationId xmlns:a16="http://schemas.microsoft.com/office/drawing/2014/main" id="{D721E916-83EB-4696-BBD0-E3D4AB729BA9}"/>
              </a:ext>
            </a:extLst>
          </p:cNvPr>
          <p:cNvGrpSpPr/>
          <p:nvPr/>
        </p:nvGrpSpPr>
        <p:grpSpPr>
          <a:xfrm>
            <a:off x="4132886" y="5564824"/>
            <a:ext cx="2527720" cy="404398"/>
            <a:chOff x="7575265" y="5288791"/>
            <a:chExt cx="2162780" cy="346013"/>
          </a:xfrm>
        </p:grpSpPr>
        <p:sp>
          <p:nvSpPr>
            <p:cNvPr id="167" name="矩形 166">
              <a:extLst>
                <a:ext uri="{FF2B5EF4-FFF2-40B4-BE49-F238E27FC236}">
                  <a16:creationId xmlns:a16="http://schemas.microsoft.com/office/drawing/2014/main" id="{07A65D76-29AA-4229-B717-A11E416373EB}"/>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68" name="矩形 167">
              <a:extLst>
                <a:ext uri="{FF2B5EF4-FFF2-40B4-BE49-F238E27FC236}">
                  <a16:creationId xmlns:a16="http://schemas.microsoft.com/office/drawing/2014/main" id="{96F7505A-E2CF-425E-8217-46DAD21BE434}"/>
                </a:ext>
              </a:extLst>
            </p:cNvPr>
            <p:cNvSpPr/>
            <p:nvPr/>
          </p:nvSpPr>
          <p:spPr>
            <a:xfrm>
              <a:off x="7935371" y="5288791"/>
              <a:ext cx="360000" cy="3460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69" name="矩形 168">
              <a:extLst>
                <a:ext uri="{FF2B5EF4-FFF2-40B4-BE49-F238E27FC236}">
                  <a16:creationId xmlns:a16="http://schemas.microsoft.com/office/drawing/2014/main" id="{81D156C2-A707-44A3-B114-4CB767BCE972}"/>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70" name="矩形 169">
              <a:extLst>
                <a:ext uri="{FF2B5EF4-FFF2-40B4-BE49-F238E27FC236}">
                  <a16:creationId xmlns:a16="http://schemas.microsoft.com/office/drawing/2014/main" id="{545698FB-088A-459A-B4D8-CA753D46B392}"/>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71" name="矩形 170">
              <a:extLst>
                <a:ext uri="{FF2B5EF4-FFF2-40B4-BE49-F238E27FC236}">
                  <a16:creationId xmlns:a16="http://schemas.microsoft.com/office/drawing/2014/main" id="{79F0BD83-A5B8-4629-81F7-9436FA470527}"/>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72" name="矩形 171">
              <a:extLst>
                <a:ext uri="{FF2B5EF4-FFF2-40B4-BE49-F238E27FC236}">
                  <a16:creationId xmlns:a16="http://schemas.microsoft.com/office/drawing/2014/main" id="{08F5E904-F773-45F0-A874-1F5788D62125}"/>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73" name="组合 172">
            <a:extLst>
              <a:ext uri="{FF2B5EF4-FFF2-40B4-BE49-F238E27FC236}">
                <a16:creationId xmlns:a16="http://schemas.microsoft.com/office/drawing/2014/main" id="{72111714-FE39-45AD-9B0B-BAB176E62221}"/>
              </a:ext>
            </a:extLst>
          </p:cNvPr>
          <p:cNvGrpSpPr/>
          <p:nvPr/>
        </p:nvGrpSpPr>
        <p:grpSpPr>
          <a:xfrm>
            <a:off x="4132886" y="5187772"/>
            <a:ext cx="2527720" cy="78949"/>
            <a:chOff x="7575265" y="5288791"/>
            <a:chExt cx="2162780" cy="346013"/>
          </a:xfrm>
        </p:grpSpPr>
        <p:sp>
          <p:nvSpPr>
            <p:cNvPr id="174" name="矩形 173">
              <a:extLst>
                <a:ext uri="{FF2B5EF4-FFF2-40B4-BE49-F238E27FC236}">
                  <a16:creationId xmlns:a16="http://schemas.microsoft.com/office/drawing/2014/main" id="{CD89E956-1042-4E58-95E2-B1CF7C388D99}"/>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75" name="矩形 174">
              <a:extLst>
                <a:ext uri="{FF2B5EF4-FFF2-40B4-BE49-F238E27FC236}">
                  <a16:creationId xmlns:a16="http://schemas.microsoft.com/office/drawing/2014/main" id="{9B704A4F-D1D2-4BAA-884D-59C4959BDCA2}"/>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76" name="矩形 175">
              <a:extLst>
                <a:ext uri="{FF2B5EF4-FFF2-40B4-BE49-F238E27FC236}">
                  <a16:creationId xmlns:a16="http://schemas.microsoft.com/office/drawing/2014/main" id="{5AF8BF31-9DEB-4906-849B-F62F63327539}"/>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77" name="矩形 176">
              <a:extLst>
                <a:ext uri="{FF2B5EF4-FFF2-40B4-BE49-F238E27FC236}">
                  <a16:creationId xmlns:a16="http://schemas.microsoft.com/office/drawing/2014/main" id="{2D227DBE-48A0-4823-BA9F-81C98447EF2F}"/>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78" name="矩形 177">
              <a:extLst>
                <a:ext uri="{FF2B5EF4-FFF2-40B4-BE49-F238E27FC236}">
                  <a16:creationId xmlns:a16="http://schemas.microsoft.com/office/drawing/2014/main" id="{10E5EEDB-F103-4CA8-B3CF-D2E493691183}"/>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79" name="矩形 178">
              <a:extLst>
                <a:ext uri="{FF2B5EF4-FFF2-40B4-BE49-F238E27FC236}">
                  <a16:creationId xmlns:a16="http://schemas.microsoft.com/office/drawing/2014/main" id="{8F498D35-F4F0-4F8F-9AC1-F306C07D5AB8}"/>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80" name="组合 179">
            <a:extLst>
              <a:ext uri="{FF2B5EF4-FFF2-40B4-BE49-F238E27FC236}">
                <a16:creationId xmlns:a16="http://schemas.microsoft.com/office/drawing/2014/main" id="{A45892FE-9385-4B77-B305-C382E2335BE4}"/>
              </a:ext>
            </a:extLst>
          </p:cNvPr>
          <p:cNvGrpSpPr/>
          <p:nvPr/>
        </p:nvGrpSpPr>
        <p:grpSpPr>
          <a:xfrm>
            <a:off x="4132886" y="4654413"/>
            <a:ext cx="2527720" cy="78949"/>
            <a:chOff x="7575265" y="5288791"/>
            <a:chExt cx="2162780" cy="346013"/>
          </a:xfrm>
        </p:grpSpPr>
        <p:sp>
          <p:nvSpPr>
            <p:cNvPr id="181" name="矩形 180">
              <a:extLst>
                <a:ext uri="{FF2B5EF4-FFF2-40B4-BE49-F238E27FC236}">
                  <a16:creationId xmlns:a16="http://schemas.microsoft.com/office/drawing/2014/main" id="{4674DCA8-87B6-4058-AB3E-181FB444DB73}"/>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2" name="矩形 181">
              <a:extLst>
                <a:ext uri="{FF2B5EF4-FFF2-40B4-BE49-F238E27FC236}">
                  <a16:creationId xmlns:a16="http://schemas.microsoft.com/office/drawing/2014/main" id="{2A438780-572A-4ECE-BE40-596A2CE95371}"/>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3" name="矩形 182">
              <a:extLst>
                <a:ext uri="{FF2B5EF4-FFF2-40B4-BE49-F238E27FC236}">
                  <a16:creationId xmlns:a16="http://schemas.microsoft.com/office/drawing/2014/main" id="{B39126C3-C41B-4502-83CF-7C74092456F6}"/>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4" name="矩形 183">
              <a:extLst>
                <a:ext uri="{FF2B5EF4-FFF2-40B4-BE49-F238E27FC236}">
                  <a16:creationId xmlns:a16="http://schemas.microsoft.com/office/drawing/2014/main" id="{87F49FEA-5A06-4B22-BBBC-CD8FBDEC8D35}"/>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5" name="矩形 184">
              <a:extLst>
                <a:ext uri="{FF2B5EF4-FFF2-40B4-BE49-F238E27FC236}">
                  <a16:creationId xmlns:a16="http://schemas.microsoft.com/office/drawing/2014/main" id="{C12BD95F-EE5F-4DE6-9901-6EB47010C9B9}"/>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6" name="矩形 185">
              <a:extLst>
                <a:ext uri="{FF2B5EF4-FFF2-40B4-BE49-F238E27FC236}">
                  <a16:creationId xmlns:a16="http://schemas.microsoft.com/office/drawing/2014/main" id="{C0406E54-6414-4A26-8010-48CBB2FBB2D8}"/>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87" name="组合 186">
            <a:extLst>
              <a:ext uri="{FF2B5EF4-FFF2-40B4-BE49-F238E27FC236}">
                <a16:creationId xmlns:a16="http://schemas.microsoft.com/office/drawing/2014/main" id="{EA6D7452-DEB5-4D65-B4D7-ECE7BEFB685E}"/>
              </a:ext>
            </a:extLst>
          </p:cNvPr>
          <p:cNvGrpSpPr/>
          <p:nvPr/>
        </p:nvGrpSpPr>
        <p:grpSpPr>
          <a:xfrm>
            <a:off x="4132886" y="3955122"/>
            <a:ext cx="2525254" cy="404398"/>
            <a:chOff x="4132886" y="3979908"/>
            <a:chExt cx="2525254" cy="404398"/>
          </a:xfrm>
        </p:grpSpPr>
        <p:sp>
          <p:nvSpPr>
            <p:cNvPr id="188" name="矩形 187">
              <a:extLst>
                <a:ext uri="{FF2B5EF4-FFF2-40B4-BE49-F238E27FC236}">
                  <a16:creationId xmlns:a16="http://schemas.microsoft.com/office/drawing/2014/main" id="{377187B2-DF64-4565-B63C-A2EC31C8B707}"/>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89" name="矩形 188">
              <a:extLst>
                <a:ext uri="{FF2B5EF4-FFF2-40B4-BE49-F238E27FC236}">
                  <a16:creationId xmlns:a16="http://schemas.microsoft.com/office/drawing/2014/main" id="{C652F34B-6BD5-4654-90B4-9D36EC17D1ED}"/>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0" name="矩形 189">
              <a:extLst>
                <a:ext uri="{FF2B5EF4-FFF2-40B4-BE49-F238E27FC236}">
                  <a16:creationId xmlns:a16="http://schemas.microsoft.com/office/drawing/2014/main" id="{68740673-3428-45A8-BD63-8B9FCA8386C1}"/>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1" name="矩形 190">
              <a:extLst>
                <a:ext uri="{FF2B5EF4-FFF2-40B4-BE49-F238E27FC236}">
                  <a16:creationId xmlns:a16="http://schemas.microsoft.com/office/drawing/2014/main" id="{B34693F6-9EFB-4C3B-8769-C891B24E4796}"/>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2" name="矩形 191">
              <a:extLst>
                <a:ext uri="{FF2B5EF4-FFF2-40B4-BE49-F238E27FC236}">
                  <a16:creationId xmlns:a16="http://schemas.microsoft.com/office/drawing/2014/main" id="{143F431E-BF8D-49A4-8D8A-7405D9094F5F}"/>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3" name="矩形 192">
              <a:extLst>
                <a:ext uri="{FF2B5EF4-FFF2-40B4-BE49-F238E27FC236}">
                  <a16:creationId xmlns:a16="http://schemas.microsoft.com/office/drawing/2014/main" id="{643E2BCC-2F1F-4893-9C7F-9A36D96C2DEE}"/>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94" name="组合 193">
            <a:extLst>
              <a:ext uri="{FF2B5EF4-FFF2-40B4-BE49-F238E27FC236}">
                <a16:creationId xmlns:a16="http://schemas.microsoft.com/office/drawing/2014/main" id="{815C875D-6B41-425C-9222-F9B87166EB1C}"/>
              </a:ext>
            </a:extLst>
          </p:cNvPr>
          <p:cNvGrpSpPr/>
          <p:nvPr/>
        </p:nvGrpSpPr>
        <p:grpSpPr>
          <a:xfrm>
            <a:off x="4132886" y="3208684"/>
            <a:ext cx="2527720" cy="404398"/>
            <a:chOff x="7575265" y="5288791"/>
            <a:chExt cx="2162780" cy="346013"/>
          </a:xfrm>
        </p:grpSpPr>
        <p:sp>
          <p:nvSpPr>
            <p:cNvPr id="195" name="矩形 194">
              <a:extLst>
                <a:ext uri="{FF2B5EF4-FFF2-40B4-BE49-F238E27FC236}">
                  <a16:creationId xmlns:a16="http://schemas.microsoft.com/office/drawing/2014/main" id="{B3538130-F3E4-46F5-BD82-3FEF3B1FAEBB}"/>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6" name="矩形 195">
              <a:extLst>
                <a:ext uri="{FF2B5EF4-FFF2-40B4-BE49-F238E27FC236}">
                  <a16:creationId xmlns:a16="http://schemas.microsoft.com/office/drawing/2014/main" id="{85BCA8CE-4BDA-4380-8E39-D0C279C11875}"/>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7" name="矩形 196">
              <a:extLst>
                <a:ext uri="{FF2B5EF4-FFF2-40B4-BE49-F238E27FC236}">
                  <a16:creationId xmlns:a16="http://schemas.microsoft.com/office/drawing/2014/main" id="{7164FD80-16BA-4555-AD61-10D9CE1E52CD}"/>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8" name="矩形 197">
              <a:extLst>
                <a:ext uri="{FF2B5EF4-FFF2-40B4-BE49-F238E27FC236}">
                  <a16:creationId xmlns:a16="http://schemas.microsoft.com/office/drawing/2014/main" id="{6B7AD9A8-5F61-4B7A-93BF-9A5314036B28}"/>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9" name="矩形 198">
              <a:extLst>
                <a:ext uri="{FF2B5EF4-FFF2-40B4-BE49-F238E27FC236}">
                  <a16:creationId xmlns:a16="http://schemas.microsoft.com/office/drawing/2014/main" id="{F16CC35B-44A9-4D3D-9722-B981510E7C5E}"/>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00" name="矩形 199">
              <a:extLst>
                <a:ext uri="{FF2B5EF4-FFF2-40B4-BE49-F238E27FC236}">
                  <a16:creationId xmlns:a16="http://schemas.microsoft.com/office/drawing/2014/main" id="{6BEACD92-0F85-4CA3-8294-F225097BF2FA}"/>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201" name="组合 200">
            <a:extLst>
              <a:ext uri="{FF2B5EF4-FFF2-40B4-BE49-F238E27FC236}">
                <a16:creationId xmlns:a16="http://schemas.microsoft.com/office/drawing/2014/main" id="{1BF7FC9C-A20E-469A-ACBF-3E757B7AFD36}"/>
              </a:ext>
            </a:extLst>
          </p:cNvPr>
          <p:cNvGrpSpPr/>
          <p:nvPr/>
        </p:nvGrpSpPr>
        <p:grpSpPr>
          <a:xfrm>
            <a:off x="4132886" y="1586582"/>
            <a:ext cx="2525254" cy="404398"/>
            <a:chOff x="4132886" y="3979908"/>
            <a:chExt cx="2525254" cy="404398"/>
          </a:xfrm>
        </p:grpSpPr>
        <p:sp>
          <p:nvSpPr>
            <p:cNvPr id="202" name="矩形 201">
              <a:extLst>
                <a:ext uri="{FF2B5EF4-FFF2-40B4-BE49-F238E27FC236}">
                  <a16:creationId xmlns:a16="http://schemas.microsoft.com/office/drawing/2014/main" id="{2AE379A0-8EF9-4FF7-89E7-4F19D2405AA6}"/>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203" name="矩形 202">
              <a:extLst>
                <a:ext uri="{FF2B5EF4-FFF2-40B4-BE49-F238E27FC236}">
                  <a16:creationId xmlns:a16="http://schemas.microsoft.com/office/drawing/2014/main" id="{9ECC1885-11AF-4393-BC69-3BF7B760B6FA}"/>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04" name="矩形 203">
              <a:extLst>
                <a:ext uri="{FF2B5EF4-FFF2-40B4-BE49-F238E27FC236}">
                  <a16:creationId xmlns:a16="http://schemas.microsoft.com/office/drawing/2014/main" id="{1CE880A9-3623-4D52-8DF2-790B69E222DA}"/>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05" name="矩形 204">
              <a:extLst>
                <a:ext uri="{FF2B5EF4-FFF2-40B4-BE49-F238E27FC236}">
                  <a16:creationId xmlns:a16="http://schemas.microsoft.com/office/drawing/2014/main" id="{A9697A84-6557-4FC8-B0B7-92A1FD9F8DEB}"/>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06" name="矩形 205">
              <a:extLst>
                <a:ext uri="{FF2B5EF4-FFF2-40B4-BE49-F238E27FC236}">
                  <a16:creationId xmlns:a16="http://schemas.microsoft.com/office/drawing/2014/main" id="{520335F4-CB09-4903-8535-D5FBD2AA926E}"/>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07" name="矩形 206">
              <a:extLst>
                <a:ext uri="{FF2B5EF4-FFF2-40B4-BE49-F238E27FC236}">
                  <a16:creationId xmlns:a16="http://schemas.microsoft.com/office/drawing/2014/main" id="{8AB81C46-0DC2-418F-9719-E1EC7BCCA16F}"/>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208" name="组合 207">
            <a:extLst>
              <a:ext uri="{FF2B5EF4-FFF2-40B4-BE49-F238E27FC236}">
                <a16:creationId xmlns:a16="http://schemas.microsoft.com/office/drawing/2014/main" id="{6EF7B686-4BF4-4935-AD80-F506DB39A037}"/>
              </a:ext>
            </a:extLst>
          </p:cNvPr>
          <p:cNvGrpSpPr/>
          <p:nvPr/>
        </p:nvGrpSpPr>
        <p:grpSpPr>
          <a:xfrm>
            <a:off x="4132886" y="2819299"/>
            <a:ext cx="2527720" cy="78949"/>
            <a:chOff x="7575265" y="5288791"/>
            <a:chExt cx="2162780" cy="346013"/>
          </a:xfrm>
        </p:grpSpPr>
        <p:sp>
          <p:nvSpPr>
            <p:cNvPr id="209" name="矩形 208">
              <a:extLst>
                <a:ext uri="{FF2B5EF4-FFF2-40B4-BE49-F238E27FC236}">
                  <a16:creationId xmlns:a16="http://schemas.microsoft.com/office/drawing/2014/main" id="{CC893C1C-16A8-4D0A-80F3-9E9EC2D4D285}"/>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0" name="矩形 209">
              <a:extLst>
                <a:ext uri="{FF2B5EF4-FFF2-40B4-BE49-F238E27FC236}">
                  <a16:creationId xmlns:a16="http://schemas.microsoft.com/office/drawing/2014/main" id="{261466F9-5509-4215-9C48-6201BAF4D7C3}"/>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1" name="矩形 210">
              <a:extLst>
                <a:ext uri="{FF2B5EF4-FFF2-40B4-BE49-F238E27FC236}">
                  <a16:creationId xmlns:a16="http://schemas.microsoft.com/office/drawing/2014/main" id="{25E6EA86-A94E-4E1D-8F1E-1F31C03674E1}"/>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2" name="矩形 211">
              <a:extLst>
                <a:ext uri="{FF2B5EF4-FFF2-40B4-BE49-F238E27FC236}">
                  <a16:creationId xmlns:a16="http://schemas.microsoft.com/office/drawing/2014/main" id="{5CFE845F-446E-46C7-9E97-735D0F55F8C3}"/>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3" name="矩形 212">
              <a:extLst>
                <a:ext uri="{FF2B5EF4-FFF2-40B4-BE49-F238E27FC236}">
                  <a16:creationId xmlns:a16="http://schemas.microsoft.com/office/drawing/2014/main" id="{CC38B107-0A92-423C-B03E-AE3B1A6D8008}"/>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4" name="矩形 213">
              <a:extLst>
                <a:ext uri="{FF2B5EF4-FFF2-40B4-BE49-F238E27FC236}">
                  <a16:creationId xmlns:a16="http://schemas.microsoft.com/office/drawing/2014/main" id="{5FB673E2-7753-40C1-906E-EFA28DA4C3B1}"/>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215" name="组合 214">
            <a:extLst>
              <a:ext uri="{FF2B5EF4-FFF2-40B4-BE49-F238E27FC236}">
                <a16:creationId xmlns:a16="http://schemas.microsoft.com/office/drawing/2014/main" id="{08E5AF6E-A8A7-4935-A2C5-5A3475EF2B26}"/>
              </a:ext>
            </a:extLst>
          </p:cNvPr>
          <p:cNvGrpSpPr/>
          <p:nvPr/>
        </p:nvGrpSpPr>
        <p:grpSpPr>
          <a:xfrm>
            <a:off x="4132886" y="2285940"/>
            <a:ext cx="2527720" cy="78949"/>
            <a:chOff x="7575265" y="5288791"/>
            <a:chExt cx="2162780" cy="346013"/>
          </a:xfrm>
        </p:grpSpPr>
        <p:sp>
          <p:nvSpPr>
            <p:cNvPr id="216" name="矩形 215">
              <a:extLst>
                <a:ext uri="{FF2B5EF4-FFF2-40B4-BE49-F238E27FC236}">
                  <a16:creationId xmlns:a16="http://schemas.microsoft.com/office/drawing/2014/main" id="{91CD34D5-B398-48A9-96C5-CA99D35A0CF5}"/>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7" name="矩形 216">
              <a:extLst>
                <a:ext uri="{FF2B5EF4-FFF2-40B4-BE49-F238E27FC236}">
                  <a16:creationId xmlns:a16="http://schemas.microsoft.com/office/drawing/2014/main" id="{00302536-463E-4FA1-A42A-3FDBE9AED317}"/>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8" name="矩形 217">
              <a:extLst>
                <a:ext uri="{FF2B5EF4-FFF2-40B4-BE49-F238E27FC236}">
                  <a16:creationId xmlns:a16="http://schemas.microsoft.com/office/drawing/2014/main" id="{2D5107FE-896F-42BF-A023-042A8E6698AA}"/>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9" name="矩形 218">
              <a:extLst>
                <a:ext uri="{FF2B5EF4-FFF2-40B4-BE49-F238E27FC236}">
                  <a16:creationId xmlns:a16="http://schemas.microsoft.com/office/drawing/2014/main" id="{96BD6AA9-D201-43DA-AA8D-3CE3BC421732}"/>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20" name="矩形 219">
              <a:extLst>
                <a:ext uri="{FF2B5EF4-FFF2-40B4-BE49-F238E27FC236}">
                  <a16:creationId xmlns:a16="http://schemas.microsoft.com/office/drawing/2014/main" id="{F7A470DC-C90D-43DE-B40E-20E3B674E5BE}"/>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21" name="矩形 220">
              <a:extLst>
                <a:ext uri="{FF2B5EF4-FFF2-40B4-BE49-F238E27FC236}">
                  <a16:creationId xmlns:a16="http://schemas.microsoft.com/office/drawing/2014/main" id="{A560BBAF-377C-4CBC-8210-E835C5B119D8}"/>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222" name="文本框 221">
            <a:extLst>
              <a:ext uri="{FF2B5EF4-FFF2-40B4-BE49-F238E27FC236}">
                <a16:creationId xmlns:a16="http://schemas.microsoft.com/office/drawing/2014/main" id="{454FC56E-CB0E-4A00-92B2-ED85BBB58920}"/>
              </a:ext>
            </a:extLst>
          </p:cNvPr>
          <p:cNvSpPr txBox="1"/>
          <p:nvPr/>
        </p:nvSpPr>
        <p:spPr>
          <a:xfrm>
            <a:off x="3454137" y="5588639"/>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223" name="文本框 222">
            <a:extLst>
              <a:ext uri="{FF2B5EF4-FFF2-40B4-BE49-F238E27FC236}">
                <a16:creationId xmlns:a16="http://schemas.microsoft.com/office/drawing/2014/main" id="{E993160F-2A99-4E4A-AC5C-63C1E75D978C}"/>
              </a:ext>
            </a:extLst>
          </p:cNvPr>
          <p:cNvSpPr txBox="1"/>
          <p:nvPr/>
        </p:nvSpPr>
        <p:spPr>
          <a:xfrm>
            <a:off x="3454137" y="3243254"/>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224" name="文本框 223">
            <a:extLst>
              <a:ext uri="{FF2B5EF4-FFF2-40B4-BE49-F238E27FC236}">
                <a16:creationId xmlns:a16="http://schemas.microsoft.com/office/drawing/2014/main" id="{C65E1D04-E797-4796-BA65-4A7704192847}"/>
              </a:ext>
            </a:extLst>
          </p:cNvPr>
          <p:cNvSpPr txBox="1"/>
          <p:nvPr/>
        </p:nvSpPr>
        <p:spPr>
          <a:xfrm>
            <a:off x="2449373" y="3968910"/>
            <a:ext cx="1681656"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Redecoding</a:t>
            </a:r>
            <a:r>
              <a:rPr lang="en-US" altLang="zh-CN" dirty="0">
                <a:latin typeface="Times New Roman" panose="02020603050405020304" pitchFamily="18" charset="0"/>
                <a:cs typeface="Times New Roman" panose="02020603050405020304" pitchFamily="18" charset="0"/>
              </a:rPr>
              <a:t> out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225" name="文本框 224">
            <a:extLst>
              <a:ext uri="{FF2B5EF4-FFF2-40B4-BE49-F238E27FC236}">
                <a16:creationId xmlns:a16="http://schemas.microsoft.com/office/drawing/2014/main" id="{E77AE9CA-DE14-467B-99F1-88576372AE88}"/>
              </a:ext>
            </a:extLst>
          </p:cNvPr>
          <p:cNvSpPr txBox="1"/>
          <p:nvPr/>
        </p:nvSpPr>
        <p:spPr>
          <a:xfrm>
            <a:off x="1256502" y="1609218"/>
            <a:ext cx="28754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Autoregressive decoding out</a:t>
            </a:r>
            <a:r>
              <a:rPr lang="zh-CN" altLang="en-US" sz="1800" b="0" dirty="0">
                <a:solidFill>
                  <a:schemeClr val="tx1"/>
                </a:solidFill>
                <a:latin typeface="Times New Roman" panose="02020603050405020304" pitchFamily="18" charset="0"/>
                <a:cs typeface="Times New Roman" panose="02020603050405020304" pitchFamily="18" charset="0"/>
              </a:rPr>
              <a:t>：</a:t>
            </a:r>
            <a:endParaRPr lang="zh-CN" altLang="en-US" dirty="0"/>
          </a:p>
        </p:txBody>
      </p:sp>
      <p:cxnSp>
        <p:nvCxnSpPr>
          <p:cNvPr id="231" name="直接箭头连接符 230">
            <a:extLst>
              <a:ext uri="{FF2B5EF4-FFF2-40B4-BE49-F238E27FC236}">
                <a16:creationId xmlns:a16="http://schemas.microsoft.com/office/drawing/2014/main" id="{F1AD270F-5054-492F-9DF2-2451F781FFBE}"/>
              </a:ext>
            </a:extLst>
          </p:cNvPr>
          <p:cNvCxnSpPr>
            <a:cxnSpLocks/>
            <a:stCxn id="169" idx="0"/>
            <a:endCxn id="174" idx="2"/>
          </p:cNvCxnSpPr>
          <p:nvPr/>
        </p:nvCxnSpPr>
        <p:spPr>
          <a:xfrm flipH="1" flipV="1">
            <a:off x="4343259" y="5266721"/>
            <a:ext cx="842883"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4" name="灯片编号占位符 233">
            <a:extLst>
              <a:ext uri="{FF2B5EF4-FFF2-40B4-BE49-F238E27FC236}">
                <a16:creationId xmlns:a16="http://schemas.microsoft.com/office/drawing/2014/main" id="{2CB4BF14-4CFC-4D1C-BEB9-CCBD21E4220E}"/>
              </a:ext>
            </a:extLst>
          </p:cNvPr>
          <p:cNvSpPr>
            <a:spLocks noGrp="1"/>
          </p:cNvSpPr>
          <p:nvPr>
            <p:ph type="sldNum" sz="quarter" idx="12"/>
          </p:nvPr>
        </p:nvSpPr>
        <p:spPr/>
        <p:txBody>
          <a:bodyPr/>
          <a:lstStyle/>
          <a:p>
            <a:fld id="{102306DB-8BE8-4F77-8F05-A2B626800C50}" type="slidenum">
              <a:rPr lang="zh-CN" altLang="en-US" smtClean="0"/>
              <a:t>16</a:t>
            </a:fld>
            <a:endParaRPr lang="zh-CN" altLang="en-US"/>
          </a:p>
        </p:txBody>
      </p:sp>
      <p:sp>
        <p:nvSpPr>
          <p:cNvPr id="235" name="页脚占位符 234">
            <a:extLst>
              <a:ext uri="{FF2B5EF4-FFF2-40B4-BE49-F238E27FC236}">
                <a16:creationId xmlns:a16="http://schemas.microsoft.com/office/drawing/2014/main" id="{E9F0F738-16BA-479B-87FA-EB41741C8433}"/>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418114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表格 10">
            <a:extLst>
              <a:ext uri="{FF2B5EF4-FFF2-40B4-BE49-F238E27FC236}">
                <a16:creationId xmlns:a16="http://schemas.microsoft.com/office/drawing/2014/main" id="{793B6AB0-DC87-4355-9158-FCC0EFE386C5}"/>
              </a:ext>
            </a:extLst>
          </p:cNvPr>
          <p:cNvGraphicFramePr>
            <a:graphicFrameLocks noGrp="1"/>
          </p:cNvGraphicFramePr>
          <p:nvPr>
            <p:extLst>
              <p:ext uri="{D42A27DB-BD31-4B8C-83A1-F6EECF244321}">
                <p14:modId xmlns:p14="http://schemas.microsoft.com/office/powerpoint/2010/main" val="171362027"/>
              </p:ext>
            </p:extLst>
          </p:nvPr>
        </p:nvGraphicFramePr>
        <p:xfrm>
          <a:off x="7253411" y="3190084"/>
          <a:ext cx="4536558" cy="11887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Source</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He was wearing a hat .</a:t>
                      </a:r>
                      <a:endParaRPr lang="zh-CN" altLang="en-US"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MT</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穿了</a:t>
                      </a:r>
                      <a:endParaRPr lang="en-US" altLang="zh-CN" sz="2000" b="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mn-ea"/>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戴了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70" name="标题 1">
            <a:extLst>
              <a:ext uri="{FF2B5EF4-FFF2-40B4-BE49-F238E27FC236}">
                <a16:creationId xmlns:a16="http://schemas.microsoft.com/office/drawing/2014/main" id="{7EDCDC78-F94A-4F4A-8FA1-70A775A73D4F}"/>
              </a:ext>
            </a:extLst>
          </p:cNvPr>
          <p:cNvSpPr txBox="1">
            <a:spLocks/>
          </p:cNvSpPr>
          <p:nvPr/>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Arial" panose="020B0604020202020204" pitchFamily="34" charset="0"/>
                <a:cs typeface="Arial" panose="020B0604020202020204" pitchFamily="34" charset="0"/>
              </a:rPr>
              <a:t>Bilingual Translation Task</a:t>
            </a:r>
            <a:br>
              <a:rPr lang="en-US" altLang="zh-CN" dirty="0"/>
            </a:br>
            <a:endParaRPr lang="zh-CN" altLang="en-US" dirty="0"/>
          </a:p>
        </p:txBody>
      </p:sp>
      <p:sp>
        <p:nvSpPr>
          <p:cNvPr id="75" name="矩形: 圆角 74">
            <a:extLst>
              <a:ext uri="{FF2B5EF4-FFF2-40B4-BE49-F238E27FC236}">
                <a16:creationId xmlns:a16="http://schemas.microsoft.com/office/drawing/2014/main" id="{B4CEF709-87DD-4BA0-BAD9-757569FB79B2}"/>
              </a:ext>
            </a:extLst>
          </p:cNvPr>
          <p:cNvSpPr/>
          <p:nvPr/>
        </p:nvSpPr>
        <p:spPr>
          <a:xfrm>
            <a:off x="4004869" y="4652128"/>
            <a:ext cx="2819001" cy="61925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Redecoder</a:t>
            </a:r>
            <a:endParaRPr lang="zh-CN" altLang="en-US" dirty="0">
              <a:solidFill>
                <a:schemeClr val="tx1"/>
              </a:solidFill>
              <a:latin typeface="Arial" panose="020B0604020202020204" pitchFamily="34" charset="0"/>
              <a:cs typeface="Arial" panose="020B0604020202020204" pitchFamily="34" charset="0"/>
            </a:endParaRPr>
          </a:p>
        </p:txBody>
      </p:sp>
      <p:sp>
        <p:nvSpPr>
          <p:cNvPr id="76" name="文本框 75">
            <a:extLst>
              <a:ext uri="{FF2B5EF4-FFF2-40B4-BE49-F238E27FC236}">
                <a16:creationId xmlns:a16="http://schemas.microsoft.com/office/drawing/2014/main" id="{4835D7C6-D530-4F2F-B2FF-22C2F0334ED3}"/>
              </a:ext>
            </a:extLst>
          </p:cNvPr>
          <p:cNvSpPr txBox="1"/>
          <p:nvPr/>
        </p:nvSpPr>
        <p:spPr>
          <a:xfrm>
            <a:off x="473870" y="4526594"/>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77" name="箭头: 右 76">
            <a:extLst>
              <a:ext uri="{FF2B5EF4-FFF2-40B4-BE49-F238E27FC236}">
                <a16:creationId xmlns:a16="http://schemas.microsoft.com/office/drawing/2014/main" id="{4D54C723-EFC4-4A62-99C6-C492DE53E0A2}"/>
              </a:ext>
            </a:extLst>
          </p:cNvPr>
          <p:cNvSpPr/>
          <p:nvPr/>
        </p:nvSpPr>
        <p:spPr>
          <a:xfrm>
            <a:off x="3454137" y="4884563"/>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箭头连接符 77">
            <a:extLst>
              <a:ext uri="{FF2B5EF4-FFF2-40B4-BE49-F238E27FC236}">
                <a16:creationId xmlns:a16="http://schemas.microsoft.com/office/drawing/2014/main" id="{5902B882-400D-4395-ADC1-B983D25EDCC1}"/>
              </a:ext>
            </a:extLst>
          </p:cNvPr>
          <p:cNvCxnSpPr>
            <a:cxnSpLocks/>
            <a:stCxn id="99" idx="0"/>
            <a:endCxn id="107" idx="2"/>
          </p:cNvCxnSpPr>
          <p:nvPr/>
        </p:nvCxnSpPr>
        <p:spPr>
          <a:xfrm flipV="1">
            <a:off x="4343259" y="5266721"/>
            <a:ext cx="420869"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C4CCB90A-A83E-49D5-9D5C-2A6212ABB60F}"/>
              </a:ext>
            </a:extLst>
          </p:cNvPr>
          <p:cNvCxnSpPr>
            <a:cxnSpLocks/>
            <a:stCxn id="100" idx="0"/>
            <a:endCxn id="107" idx="2"/>
          </p:cNvCxnSpPr>
          <p:nvPr/>
        </p:nvCxnSpPr>
        <p:spPr>
          <a:xfrm flipV="1">
            <a:off x="4764128" y="5266721"/>
            <a:ext cx="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7C506388-C13D-4153-BE48-7DA24ABCE0B8}"/>
              </a:ext>
            </a:extLst>
          </p:cNvPr>
          <p:cNvCxnSpPr>
            <a:cxnSpLocks/>
            <a:stCxn id="102" idx="0"/>
            <a:endCxn id="107" idx="2"/>
          </p:cNvCxnSpPr>
          <p:nvPr/>
        </p:nvCxnSpPr>
        <p:spPr>
          <a:xfrm flipH="1" flipV="1">
            <a:off x="4764128" y="5266721"/>
            <a:ext cx="844616"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B8760E41-05FA-4390-89F2-9582F87BE854}"/>
              </a:ext>
            </a:extLst>
          </p:cNvPr>
          <p:cNvCxnSpPr>
            <a:cxnSpLocks/>
            <a:stCxn id="103" idx="0"/>
            <a:endCxn id="107" idx="2"/>
          </p:cNvCxnSpPr>
          <p:nvPr/>
        </p:nvCxnSpPr>
        <p:spPr>
          <a:xfrm flipH="1" flipV="1">
            <a:off x="4764128" y="5266721"/>
            <a:ext cx="1265361"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2E193854-961B-48AE-910F-9DB844318167}"/>
              </a:ext>
            </a:extLst>
          </p:cNvPr>
          <p:cNvCxnSpPr>
            <a:cxnSpLocks/>
            <a:stCxn id="104" idx="0"/>
            <a:endCxn id="107" idx="2"/>
          </p:cNvCxnSpPr>
          <p:nvPr/>
        </p:nvCxnSpPr>
        <p:spPr>
          <a:xfrm flipH="1" flipV="1">
            <a:off x="4764128" y="5266721"/>
            <a:ext cx="1686106"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E57D5C6E-BB28-4ACA-BC7D-ED2EBED2093F}"/>
              </a:ext>
            </a:extLst>
          </p:cNvPr>
          <p:cNvCxnSpPr>
            <a:cxnSpLocks/>
            <a:stCxn id="114" idx="0"/>
            <a:endCxn id="121" idx="2"/>
          </p:cNvCxnSpPr>
          <p:nvPr/>
        </p:nvCxnSpPr>
        <p:spPr>
          <a:xfrm flipV="1">
            <a:off x="4764128" y="4359520"/>
            <a:ext cx="0" cy="29489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8B984112-F008-4362-AC9F-A8C838B6CF2A}"/>
              </a:ext>
            </a:extLst>
          </p:cNvPr>
          <p:cNvSpPr txBox="1"/>
          <p:nvPr/>
        </p:nvSpPr>
        <p:spPr>
          <a:xfrm>
            <a:off x="456247" y="2153879"/>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87" name="箭头: 右 86">
            <a:extLst>
              <a:ext uri="{FF2B5EF4-FFF2-40B4-BE49-F238E27FC236}">
                <a16:creationId xmlns:a16="http://schemas.microsoft.com/office/drawing/2014/main" id="{FB5B6E83-5072-446C-8B9B-F7919A8B2554}"/>
              </a:ext>
            </a:extLst>
          </p:cNvPr>
          <p:cNvSpPr/>
          <p:nvPr/>
        </p:nvSpPr>
        <p:spPr>
          <a:xfrm>
            <a:off x="3436514" y="2513655"/>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圆角 87">
            <a:extLst>
              <a:ext uri="{FF2B5EF4-FFF2-40B4-BE49-F238E27FC236}">
                <a16:creationId xmlns:a16="http://schemas.microsoft.com/office/drawing/2014/main" id="{E2CC7A8B-D59D-4061-B1FB-64D65301DD9A}"/>
              </a:ext>
            </a:extLst>
          </p:cNvPr>
          <p:cNvSpPr/>
          <p:nvPr/>
        </p:nvSpPr>
        <p:spPr>
          <a:xfrm>
            <a:off x="3987246" y="2279583"/>
            <a:ext cx="2819001" cy="619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NMT</a:t>
            </a:r>
            <a:endParaRPr lang="zh-CN" altLang="en-US" dirty="0">
              <a:solidFill>
                <a:schemeClr val="tx1"/>
              </a:solidFill>
              <a:latin typeface="Arial" panose="020B0604020202020204" pitchFamily="34" charset="0"/>
              <a:cs typeface="Arial" panose="020B0604020202020204" pitchFamily="34" charset="0"/>
            </a:endParaRPr>
          </a:p>
        </p:txBody>
      </p:sp>
      <p:cxnSp>
        <p:nvCxnSpPr>
          <p:cNvPr id="91" name="直接箭头连接符 90">
            <a:extLst>
              <a:ext uri="{FF2B5EF4-FFF2-40B4-BE49-F238E27FC236}">
                <a16:creationId xmlns:a16="http://schemas.microsoft.com/office/drawing/2014/main" id="{37BB3DDA-AAF7-4D2D-BC6B-84479C8454D5}"/>
              </a:ext>
            </a:extLst>
          </p:cNvPr>
          <p:cNvCxnSpPr>
            <a:cxnSpLocks/>
            <a:stCxn id="149" idx="0"/>
            <a:endCxn id="135" idx="2"/>
          </p:cNvCxnSpPr>
          <p:nvPr/>
        </p:nvCxnSpPr>
        <p:spPr>
          <a:xfrm flipV="1">
            <a:off x="4764128" y="1990980"/>
            <a:ext cx="0" cy="29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94291643-5519-4346-8557-7169EF628C60}"/>
              </a:ext>
            </a:extLst>
          </p:cNvPr>
          <p:cNvCxnSpPr>
            <a:cxnSpLocks/>
            <a:stCxn id="128" idx="0"/>
            <a:endCxn id="142" idx="2"/>
          </p:cNvCxnSpPr>
          <p:nvPr/>
        </p:nvCxnSpPr>
        <p:spPr>
          <a:xfrm flipV="1">
            <a:off x="4764128" y="2898248"/>
            <a:ext cx="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CC733F72-E01A-4E05-9DD7-BA245C6718B7}"/>
              </a:ext>
            </a:extLst>
          </p:cNvPr>
          <p:cNvCxnSpPr>
            <a:cxnSpLocks/>
            <a:stCxn id="127" idx="0"/>
            <a:endCxn id="142" idx="2"/>
          </p:cNvCxnSpPr>
          <p:nvPr/>
        </p:nvCxnSpPr>
        <p:spPr>
          <a:xfrm flipV="1">
            <a:off x="4343259" y="2898248"/>
            <a:ext cx="420869"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8" name="组合 97">
            <a:extLst>
              <a:ext uri="{FF2B5EF4-FFF2-40B4-BE49-F238E27FC236}">
                <a16:creationId xmlns:a16="http://schemas.microsoft.com/office/drawing/2014/main" id="{4BA20124-A9B5-413A-BCF2-80D45F1231A8}"/>
              </a:ext>
            </a:extLst>
          </p:cNvPr>
          <p:cNvGrpSpPr/>
          <p:nvPr/>
        </p:nvGrpSpPr>
        <p:grpSpPr>
          <a:xfrm>
            <a:off x="4132886" y="5564824"/>
            <a:ext cx="2527720" cy="404398"/>
            <a:chOff x="7575265" y="5288791"/>
            <a:chExt cx="2162780" cy="346013"/>
          </a:xfrm>
        </p:grpSpPr>
        <p:sp>
          <p:nvSpPr>
            <p:cNvPr id="99" name="矩形 98">
              <a:extLst>
                <a:ext uri="{FF2B5EF4-FFF2-40B4-BE49-F238E27FC236}">
                  <a16:creationId xmlns:a16="http://schemas.microsoft.com/office/drawing/2014/main" id="{A57A910C-0499-4952-8D79-20E5C92329A9}"/>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0" name="矩形 99">
              <a:extLst>
                <a:ext uri="{FF2B5EF4-FFF2-40B4-BE49-F238E27FC236}">
                  <a16:creationId xmlns:a16="http://schemas.microsoft.com/office/drawing/2014/main" id="{AC609B7C-332F-4B4E-8B42-D756FEBFC740}"/>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01" name="矩形 100">
              <a:extLst>
                <a:ext uri="{FF2B5EF4-FFF2-40B4-BE49-F238E27FC236}">
                  <a16:creationId xmlns:a16="http://schemas.microsoft.com/office/drawing/2014/main" id="{0E1B6B78-F2DC-4416-8F33-C1CDE85F15EF}"/>
                </a:ext>
              </a:extLst>
            </p:cNvPr>
            <p:cNvSpPr/>
            <p:nvPr/>
          </p:nvSpPr>
          <p:spPr>
            <a:xfrm>
              <a:off x="8296457" y="5288791"/>
              <a:ext cx="360000" cy="3460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2" name="矩形 101">
              <a:extLst>
                <a:ext uri="{FF2B5EF4-FFF2-40B4-BE49-F238E27FC236}">
                  <a16:creationId xmlns:a16="http://schemas.microsoft.com/office/drawing/2014/main" id="{12B6BED2-47B0-45E3-80EC-17965A5A31B1}"/>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03" name="矩形 102">
              <a:extLst>
                <a:ext uri="{FF2B5EF4-FFF2-40B4-BE49-F238E27FC236}">
                  <a16:creationId xmlns:a16="http://schemas.microsoft.com/office/drawing/2014/main" id="{C419BB28-2FB4-495E-92E4-3DF8737D610A}"/>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04" name="矩形 103">
              <a:extLst>
                <a:ext uri="{FF2B5EF4-FFF2-40B4-BE49-F238E27FC236}">
                  <a16:creationId xmlns:a16="http://schemas.microsoft.com/office/drawing/2014/main" id="{D9ACD7F4-8473-46CF-9B52-52762C04097E}"/>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05" name="组合 104">
            <a:extLst>
              <a:ext uri="{FF2B5EF4-FFF2-40B4-BE49-F238E27FC236}">
                <a16:creationId xmlns:a16="http://schemas.microsoft.com/office/drawing/2014/main" id="{C9EEB07F-2584-4D75-8AC8-2591AED0C980}"/>
              </a:ext>
            </a:extLst>
          </p:cNvPr>
          <p:cNvGrpSpPr/>
          <p:nvPr/>
        </p:nvGrpSpPr>
        <p:grpSpPr>
          <a:xfrm>
            <a:off x="4132886" y="5187772"/>
            <a:ext cx="2527720" cy="78949"/>
            <a:chOff x="7575265" y="5288791"/>
            <a:chExt cx="2162780" cy="346013"/>
          </a:xfrm>
        </p:grpSpPr>
        <p:sp>
          <p:nvSpPr>
            <p:cNvPr id="106" name="矩形 105">
              <a:extLst>
                <a:ext uri="{FF2B5EF4-FFF2-40B4-BE49-F238E27FC236}">
                  <a16:creationId xmlns:a16="http://schemas.microsoft.com/office/drawing/2014/main" id="{E9BD4F48-2F89-4E50-8128-94C7228C68CC}"/>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7" name="矩形 106">
              <a:extLst>
                <a:ext uri="{FF2B5EF4-FFF2-40B4-BE49-F238E27FC236}">
                  <a16:creationId xmlns:a16="http://schemas.microsoft.com/office/drawing/2014/main" id="{3B9334EF-AB48-400F-A1EB-6A3B7E57F42A}"/>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8" name="矩形 107">
              <a:extLst>
                <a:ext uri="{FF2B5EF4-FFF2-40B4-BE49-F238E27FC236}">
                  <a16:creationId xmlns:a16="http://schemas.microsoft.com/office/drawing/2014/main" id="{60CCD25A-199C-4778-9B94-2DBEEF7200CA}"/>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9" name="矩形 108">
              <a:extLst>
                <a:ext uri="{FF2B5EF4-FFF2-40B4-BE49-F238E27FC236}">
                  <a16:creationId xmlns:a16="http://schemas.microsoft.com/office/drawing/2014/main" id="{6D38732D-5B8E-4F1C-8FB2-3C518E5D48E7}"/>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0" name="矩形 109">
              <a:extLst>
                <a:ext uri="{FF2B5EF4-FFF2-40B4-BE49-F238E27FC236}">
                  <a16:creationId xmlns:a16="http://schemas.microsoft.com/office/drawing/2014/main" id="{86FE3E28-481B-4DDA-A978-AE3B91570E82}"/>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1" name="矩形 110">
              <a:extLst>
                <a:ext uri="{FF2B5EF4-FFF2-40B4-BE49-F238E27FC236}">
                  <a16:creationId xmlns:a16="http://schemas.microsoft.com/office/drawing/2014/main" id="{43AB843A-423B-40D9-9B5F-D72783F6AE59}"/>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2" name="组合 111">
            <a:extLst>
              <a:ext uri="{FF2B5EF4-FFF2-40B4-BE49-F238E27FC236}">
                <a16:creationId xmlns:a16="http://schemas.microsoft.com/office/drawing/2014/main" id="{1093C559-3D03-45FF-B8E8-986EF3C20094}"/>
              </a:ext>
            </a:extLst>
          </p:cNvPr>
          <p:cNvGrpSpPr/>
          <p:nvPr/>
        </p:nvGrpSpPr>
        <p:grpSpPr>
          <a:xfrm>
            <a:off x="4132886" y="4654413"/>
            <a:ext cx="2527720" cy="78949"/>
            <a:chOff x="7575265" y="5288791"/>
            <a:chExt cx="2162780" cy="346013"/>
          </a:xfrm>
        </p:grpSpPr>
        <p:sp>
          <p:nvSpPr>
            <p:cNvPr id="113" name="矩形 112">
              <a:extLst>
                <a:ext uri="{FF2B5EF4-FFF2-40B4-BE49-F238E27FC236}">
                  <a16:creationId xmlns:a16="http://schemas.microsoft.com/office/drawing/2014/main" id="{6DA3B108-EBE9-4410-8C31-19957D017540}"/>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4" name="矩形 113">
              <a:extLst>
                <a:ext uri="{FF2B5EF4-FFF2-40B4-BE49-F238E27FC236}">
                  <a16:creationId xmlns:a16="http://schemas.microsoft.com/office/drawing/2014/main" id="{42DF1B95-F35C-4530-8D20-CE7BC17AE2A4}"/>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5" name="矩形 114">
              <a:extLst>
                <a:ext uri="{FF2B5EF4-FFF2-40B4-BE49-F238E27FC236}">
                  <a16:creationId xmlns:a16="http://schemas.microsoft.com/office/drawing/2014/main" id="{76192D38-22D3-4ECC-8B4B-F88126233F43}"/>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FCB7D76D-9460-4D3A-B109-D5BA580D4DC5}"/>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7" name="矩形 116">
              <a:extLst>
                <a:ext uri="{FF2B5EF4-FFF2-40B4-BE49-F238E27FC236}">
                  <a16:creationId xmlns:a16="http://schemas.microsoft.com/office/drawing/2014/main" id="{5A20E0D8-A397-480A-957C-DCBA760C4859}"/>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8" name="矩形 117">
              <a:extLst>
                <a:ext uri="{FF2B5EF4-FFF2-40B4-BE49-F238E27FC236}">
                  <a16:creationId xmlns:a16="http://schemas.microsoft.com/office/drawing/2014/main" id="{D57DD84C-6348-405E-9F70-637FDAF2D824}"/>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9" name="组合 118">
            <a:extLst>
              <a:ext uri="{FF2B5EF4-FFF2-40B4-BE49-F238E27FC236}">
                <a16:creationId xmlns:a16="http://schemas.microsoft.com/office/drawing/2014/main" id="{417B86DA-1E2D-4087-83FD-CA16CAC6DB17}"/>
              </a:ext>
            </a:extLst>
          </p:cNvPr>
          <p:cNvGrpSpPr/>
          <p:nvPr/>
        </p:nvGrpSpPr>
        <p:grpSpPr>
          <a:xfrm>
            <a:off x="4132886" y="3955122"/>
            <a:ext cx="2525254" cy="404398"/>
            <a:chOff x="4132886" y="3979908"/>
            <a:chExt cx="2525254" cy="404398"/>
          </a:xfrm>
        </p:grpSpPr>
        <p:sp>
          <p:nvSpPr>
            <p:cNvPr id="120" name="矩形 119">
              <a:extLst>
                <a:ext uri="{FF2B5EF4-FFF2-40B4-BE49-F238E27FC236}">
                  <a16:creationId xmlns:a16="http://schemas.microsoft.com/office/drawing/2014/main" id="{1CD0F6EF-F5D6-406A-8E25-D4730EA786A6}"/>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1" name="矩形 120">
              <a:extLst>
                <a:ext uri="{FF2B5EF4-FFF2-40B4-BE49-F238E27FC236}">
                  <a16:creationId xmlns:a16="http://schemas.microsoft.com/office/drawing/2014/main" id="{01C1241C-8683-42DE-8594-F6965ADE6D2D}"/>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戴了</a:t>
              </a:r>
            </a:p>
          </p:txBody>
        </p:sp>
        <p:sp>
          <p:nvSpPr>
            <p:cNvPr id="122" name="矩形 121">
              <a:extLst>
                <a:ext uri="{FF2B5EF4-FFF2-40B4-BE49-F238E27FC236}">
                  <a16:creationId xmlns:a16="http://schemas.microsoft.com/office/drawing/2014/main" id="{3972DEBA-7287-4B1D-8CB5-3255D49A8C49}"/>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3" name="矩形 122">
              <a:extLst>
                <a:ext uri="{FF2B5EF4-FFF2-40B4-BE49-F238E27FC236}">
                  <a16:creationId xmlns:a16="http://schemas.microsoft.com/office/drawing/2014/main" id="{2D9BEAA4-35F5-46A4-82DE-B49C77F64929}"/>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4" name="矩形 123">
              <a:extLst>
                <a:ext uri="{FF2B5EF4-FFF2-40B4-BE49-F238E27FC236}">
                  <a16:creationId xmlns:a16="http://schemas.microsoft.com/office/drawing/2014/main" id="{AC19A4B0-EB0D-4B98-80C5-E371453D989A}"/>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5" name="矩形 124">
              <a:extLst>
                <a:ext uri="{FF2B5EF4-FFF2-40B4-BE49-F238E27FC236}">
                  <a16:creationId xmlns:a16="http://schemas.microsoft.com/office/drawing/2014/main" id="{60051FBE-A505-4BE7-9B7E-C262C2F4ADA2}"/>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26" name="组合 125">
            <a:extLst>
              <a:ext uri="{FF2B5EF4-FFF2-40B4-BE49-F238E27FC236}">
                <a16:creationId xmlns:a16="http://schemas.microsoft.com/office/drawing/2014/main" id="{FC65910A-1514-4C9F-92AD-D92D78F6AE9C}"/>
              </a:ext>
            </a:extLst>
          </p:cNvPr>
          <p:cNvGrpSpPr/>
          <p:nvPr/>
        </p:nvGrpSpPr>
        <p:grpSpPr>
          <a:xfrm>
            <a:off x="4132886" y="3208684"/>
            <a:ext cx="2527720" cy="404398"/>
            <a:chOff x="7575265" y="5288791"/>
            <a:chExt cx="2162780" cy="346013"/>
          </a:xfrm>
        </p:grpSpPr>
        <p:sp>
          <p:nvSpPr>
            <p:cNvPr id="127" name="矩形 126">
              <a:extLst>
                <a:ext uri="{FF2B5EF4-FFF2-40B4-BE49-F238E27FC236}">
                  <a16:creationId xmlns:a16="http://schemas.microsoft.com/office/drawing/2014/main" id="{605D4133-6AD1-49BA-A15C-354CF7BC58E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8" name="矩形 127">
              <a:extLst>
                <a:ext uri="{FF2B5EF4-FFF2-40B4-BE49-F238E27FC236}">
                  <a16:creationId xmlns:a16="http://schemas.microsoft.com/office/drawing/2014/main" id="{4E148028-EADC-4842-A6AE-A7B9C1C017BF}"/>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9" name="矩形 128">
              <a:extLst>
                <a:ext uri="{FF2B5EF4-FFF2-40B4-BE49-F238E27FC236}">
                  <a16:creationId xmlns:a16="http://schemas.microsoft.com/office/drawing/2014/main" id="{C680BAE7-F421-4C89-BE10-EC540DB07BF0}"/>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0" name="矩形 129">
              <a:extLst>
                <a:ext uri="{FF2B5EF4-FFF2-40B4-BE49-F238E27FC236}">
                  <a16:creationId xmlns:a16="http://schemas.microsoft.com/office/drawing/2014/main" id="{300FEE63-EB5A-4C89-9D16-47DB09E8D5F2}"/>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1" name="矩形 130">
              <a:extLst>
                <a:ext uri="{FF2B5EF4-FFF2-40B4-BE49-F238E27FC236}">
                  <a16:creationId xmlns:a16="http://schemas.microsoft.com/office/drawing/2014/main" id="{8C79DB18-FE97-4A57-9592-8D7405A2E764}"/>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2" name="矩形 131">
              <a:extLst>
                <a:ext uri="{FF2B5EF4-FFF2-40B4-BE49-F238E27FC236}">
                  <a16:creationId xmlns:a16="http://schemas.microsoft.com/office/drawing/2014/main" id="{5D0B2479-5684-4D06-805C-EC95E88DECE8}"/>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33" name="组合 132">
            <a:extLst>
              <a:ext uri="{FF2B5EF4-FFF2-40B4-BE49-F238E27FC236}">
                <a16:creationId xmlns:a16="http://schemas.microsoft.com/office/drawing/2014/main" id="{97EF55CD-BF39-4F80-9B55-B80B2E5E479E}"/>
              </a:ext>
            </a:extLst>
          </p:cNvPr>
          <p:cNvGrpSpPr/>
          <p:nvPr/>
        </p:nvGrpSpPr>
        <p:grpSpPr>
          <a:xfrm>
            <a:off x="4132886" y="1586582"/>
            <a:ext cx="2525254" cy="404398"/>
            <a:chOff x="4132886" y="3979908"/>
            <a:chExt cx="2525254" cy="404398"/>
          </a:xfrm>
        </p:grpSpPr>
        <p:sp>
          <p:nvSpPr>
            <p:cNvPr id="134" name="矩形 133">
              <a:extLst>
                <a:ext uri="{FF2B5EF4-FFF2-40B4-BE49-F238E27FC236}">
                  <a16:creationId xmlns:a16="http://schemas.microsoft.com/office/drawing/2014/main" id="{4B6644F9-D045-46B6-993B-2F5A6A297A7B}"/>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35" name="矩形 134">
              <a:extLst>
                <a:ext uri="{FF2B5EF4-FFF2-40B4-BE49-F238E27FC236}">
                  <a16:creationId xmlns:a16="http://schemas.microsoft.com/office/drawing/2014/main" id="{862F1AE7-EA7D-4F1D-BD0B-7F88181FAE82}"/>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36" name="矩形 135">
              <a:extLst>
                <a:ext uri="{FF2B5EF4-FFF2-40B4-BE49-F238E27FC236}">
                  <a16:creationId xmlns:a16="http://schemas.microsoft.com/office/drawing/2014/main" id="{57103BF2-ABF4-411D-AFAD-5ED669E2CFF2}"/>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7" name="矩形 136">
              <a:extLst>
                <a:ext uri="{FF2B5EF4-FFF2-40B4-BE49-F238E27FC236}">
                  <a16:creationId xmlns:a16="http://schemas.microsoft.com/office/drawing/2014/main" id="{8708CDF0-777F-4CE6-98BB-A5F6417622C7}"/>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8" name="矩形 137">
              <a:extLst>
                <a:ext uri="{FF2B5EF4-FFF2-40B4-BE49-F238E27FC236}">
                  <a16:creationId xmlns:a16="http://schemas.microsoft.com/office/drawing/2014/main" id="{934AD30E-B43D-43B6-B975-F063045DD949}"/>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9" name="矩形 138">
              <a:extLst>
                <a:ext uri="{FF2B5EF4-FFF2-40B4-BE49-F238E27FC236}">
                  <a16:creationId xmlns:a16="http://schemas.microsoft.com/office/drawing/2014/main" id="{AEA810CC-BCBF-4C89-8421-332D5AD09654}"/>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0" name="组合 139">
            <a:extLst>
              <a:ext uri="{FF2B5EF4-FFF2-40B4-BE49-F238E27FC236}">
                <a16:creationId xmlns:a16="http://schemas.microsoft.com/office/drawing/2014/main" id="{3EAE9C44-75FF-4A00-9FA4-8226B91B2210}"/>
              </a:ext>
            </a:extLst>
          </p:cNvPr>
          <p:cNvGrpSpPr/>
          <p:nvPr/>
        </p:nvGrpSpPr>
        <p:grpSpPr>
          <a:xfrm>
            <a:off x="4132886" y="2819299"/>
            <a:ext cx="2527720" cy="78949"/>
            <a:chOff x="7575265" y="5288791"/>
            <a:chExt cx="2162780" cy="346013"/>
          </a:xfrm>
        </p:grpSpPr>
        <p:sp>
          <p:nvSpPr>
            <p:cNvPr id="141" name="矩形 140">
              <a:extLst>
                <a:ext uri="{FF2B5EF4-FFF2-40B4-BE49-F238E27FC236}">
                  <a16:creationId xmlns:a16="http://schemas.microsoft.com/office/drawing/2014/main" id="{24A1F1FB-FFED-4BFF-AF54-3E71909AD20B}"/>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2" name="矩形 141">
              <a:extLst>
                <a:ext uri="{FF2B5EF4-FFF2-40B4-BE49-F238E27FC236}">
                  <a16:creationId xmlns:a16="http://schemas.microsoft.com/office/drawing/2014/main" id="{DC5FAA44-8E0D-47B4-9DEB-C120F1EE8258}"/>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3" name="矩形 142">
              <a:extLst>
                <a:ext uri="{FF2B5EF4-FFF2-40B4-BE49-F238E27FC236}">
                  <a16:creationId xmlns:a16="http://schemas.microsoft.com/office/drawing/2014/main" id="{D784E806-2DF1-4813-9888-857F130327E9}"/>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4" name="矩形 143">
              <a:extLst>
                <a:ext uri="{FF2B5EF4-FFF2-40B4-BE49-F238E27FC236}">
                  <a16:creationId xmlns:a16="http://schemas.microsoft.com/office/drawing/2014/main" id="{0472D77A-CE1D-4646-B68E-A94879D6E5D5}"/>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5" name="矩形 144">
              <a:extLst>
                <a:ext uri="{FF2B5EF4-FFF2-40B4-BE49-F238E27FC236}">
                  <a16:creationId xmlns:a16="http://schemas.microsoft.com/office/drawing/2014/main" id="{AD832BDA-BC2B-4119-A4C6-059585B3F1C0}"/>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6" name="矩形 145">
              <a:extLst>
                <a:ext uri="{FF2B5EF4-FFF2-40B4-BE49-F238E27FC236}">
                  <a16:creationId xmlns:a16="http://schemas.microsoft.com/office/drawing/2014/main" id="{20FAD528-3955-44A9-8B43-ABD9B70EA68C}"/>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7" name="组合 146">
            <a:extLst>
              <a:ext uri="{FF2B5EF4-FFF2-40B4-BE49-F238E27FC236}">
                <a16:creationId xmlns:a16="http://schemas.microsoft.com/office/drawing/2014/main" id="{FC59A176-F4A5-4F3D-A487-EF304E477A00}"/>
              </a:ext>
            </a:extLst>
          </p:cNvPr>
          <p:cNvGrpSpPr/>
          <p:nvPr/>
        </p:nvGrpSpPr>
        <p:grpSpPr>
          <a:xfrm>
            <a:off x="4132886" y="2285940"/>
            <a:ext cx="2527720" cy="78949"/>
            <a:chOff x="7575265" y="5288791"/>
            <a:chExt cx="2162780" cy="346013"/>
          </a:xfrm>
        </p:grpSpPr>
        <p:sp>
          <p:nvSpPr>
            <p:cNvPr id="148" name="矩形 147">
              <a:extLst>
                <a:ext uri="{FF2B5EF4-FFF2-40B4-BE49-F238E27FC236}">
                  <a16:creationId xmlns:a16="http://schemas.microsoft.com/office/drawing/2014/main" id="{9DA0BB43-0CD6-4B5C-88BA-770DA1B864ED}"/>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9" name="矩形 148">
              <a:extLst>
                <a:ext uri="{FF2B5EF4-FFF2-40B4-BE49-F238E27FC236}">
                  <a16:creationId xmlns:a16="http://schemas.microsoft.com/office/drawing/2014/main" id="{200EF2BE-9001-4BDC-8CEF-B9719D50A6D4}"/>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0" name="矩形 149">
              <a:extLst>
                <a:ext uri="{FF2B5EF4-FFF2-40B4-BE49-F238E27FC236}">
                  <a16:creationId xmlns:a16="http://schemas.microsoft.com/office/drawing/2014/main" id="{AC6A1122-26A5-475A-9B8F-FF5408F00C56}"/>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1" name="矩形 150">
              <a:extLst>
                <a:ext uri="{FF2B5EF4-FFF2-40B4-BE49-F238E27FC236}">
                  <a16:creationId xmlns:a16="http://schemas.microsoft.com/office/drawing/2014/main" id="{FB8F00D7-A752-454D-A25C-907AE3B2F809}"/>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2" name="矩形 151">
              <a:extLst>
                <a:ext uri="{FF2B5EF4-FFF2-40B4-BE49-F238E27FC236}">
                  <a16:creationId xmlns:a16="http://schemas.microsoft.com/office/drawing/2014/main" id="{A4752EDB-09CD-4FA9-A1C8-69350488D485}"/>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3" name="矩形 152">
              <a:extLst>
                <a:ext uri="{FF2B5EF4-FFF2-40B4-BE49-F238E27FC236}">
                  <a16:creationId xmlns:a16="http://schemas.microsoft.com/office/drawing/2014/main" id="{56DBE7BA-6463-408C-A90A-2E4F618073C0}"/>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54" name="文本框 153">
            <a:extLst>
              <a:ext uri="{FF2B5EF4-FFF2-40B4-BE49-F238E27FC236}">
                <a16:creationId xmlns:a16="http://schemas.microsoft.com/office/drawing/2014/main" id="{15E95047-A210-4551-BD68-A754E55A9698}"/>
              </a:ext>
            </a:extLst>
          </p:cNvPr>
          <p:cNvSpPr txBox="1"/>
          <p:nvPr/>
        </p:nvSpPr>
        <p:spPr>
          <a:xfrm>
            <a:off x="3454137" y="5588639"/>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5" name="文本框 154">
            <a:extLst>
              <a:ext uri="{FF2B5EF4-FFF2-40B4-BE49-F238E27FC236}">
                <a16:creationId xmlns:a16="http://schemas.microsoft.com/office/drawing/2014/main" id="{FDF6B9EC-0C1D-400A-BA5B-BA96E883E8AA}"/>
              </a:ext>
            </a:extLst>
          </p:cNvPr>
          <p:cNvSpPr txBox="1"/>
          <p:nvPr/>
        </p:nvSpPr>
        <p:spPr>
          <a:xfrm>
            <a:off x="3454137" y="3243254"/>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6" name="文本框 155">
            <a:extLst>
              <a:ext uri="{FF2B5EF4-FFF2-40B4-BE49-F238E27FC236}">
                <a16:creationId xmlns:a16="http://schemas.microsoft.com/office/drawing/2014/main" id="{ED7976BD-8452-42B1-9311-5592B530973F}"/>
              </a:ext>
            </a:extLst>
          </p:cNvPr>
          <p:cNvSpPr txBox="1"/>
          <p:nvPr/>
        </p:nvSpPr>
        <p:spPr>
          <a:xfrm>
            <a:off x="2449373" y="3968910"/>
            <a:ext cx="1681656"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Redecoding</a:t>
            </a:r>
            <a:r>
              <a:rPr lang="en-US" altLang="zh-CN" dirty="0">
                <a:latin typeface="Times New Roman" panose="02020603050405020304" pitchFamily="18" charset="0"/>
                <a:cs typeface="Times New Roman" panose="02020603050405020304" pitchFamily="18" charset="0"/>
              </a:rPr>
              <a:t> out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7" name="文本框 156">
            <a:extLst>
              <a:ext uri="{FF2B5EF4-FFF2-40B4-BE49-F238E27FC236}">
                <a16:creationId xmlns:a16="http://schemas.microsoft.com/office/drawing/2014/main" id="{FDEB284D-8F6B-4687-B474-B816AA1DBE3D}"/>
              </a:ext>
            </a:extLst>
          </p:cNvPr>
          <p:cNvSpPr txBox="1"/>
          <p:nvPr/>
        </p:nvSpPr>
        <p:spPr>
          <a:xfrm>
            <a:off x="1256502" y="1609218"/>
            <a:ext cx="28754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Autoregressive decoding out</a:t>
            </a:r>
            <a:r>
              <a:rPr lang="zh-CN" altLang="en-US" sz="1800" b="0" dirty="0">
                <a:solidFill>
                  <a:schemeClr val="tx1"/>
                </a:solidFill>
                <a:latin typeface="Times New Roman" panose="02020603050405020304" pitchFamily="18" charset="0"/>
                <a:cs typeface="Times New Roman" panose="02020603050405020304" pitchFamily="18" charset="0"/>
              </a:rPr>
              <a:t>：</a:t>
            </a:r>
            <a:endParaRPr lang="zh-CN" altLang="en-US" dirty="0"/>
          </a:p>
        </p:txBody>
      </p:sp>
      <p:sp>
        <p:nvSpPr>
          <p:cNvPr id="164" name="灯片编号占位符 163">
            <a:extLst>
              <a:ext uri="{FF2B5EF4-FFF2-40B4-BE49-F238E27FC236}">
                <a16:creationId xmlns:a16="http://schemas.microsoft.com/office/drawing/2014/main" id="{D78BDDCC-C0A4-49B7-BCAD-DD7411FD1A42}"/>
              </a:ext>
            </a:extLst>
          </p:cNvPr>
          <p:cNvSpPr>
            <a:spLocks noGrp="1"/>
          </p:cNvSpPr>
          <p:nvPr>
            <p:ph type="sldNum" sz="quarter" idx="12"/>
          </p:nvPr>
        </p:nvSpPr>
        <p:spPr/>
        <p:txBody>
          <a:bodyPr/>
          <a:lstStyle/>
          <a:p>
            <a:fld id="{102306DB-8BE8-4F77-8F05-A2B626800C50}" type="slidenum">
              <a:rPr lang="zh-CN" altLang="en-US" smtClean="0"/>
              <a:t>17</a:t>
            </a:fld>
            <a:endParaRPr lang="zh-CN" altLang="en-US"/>
          </a:p>
        </p:txBody>
      </p:sp>
      <p:sp>
        <p:nvSpPr>
          <p:cNvPr id="165" name="页脚占位符 164">
            <a:extLst>
              <a:ext uri="{FF2B5EF4-FFF2-40B4-BE49-F238E27FC236}">
                <a16:creationId xmlns:a16="http://schemas.microsoft.com/office/drawing/2014/main" id="{7E82604E-9BF8-4BFC-A548-666679B034DB}"/>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27611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表格 10">
            <a:extLst>
              <a:ext uri="{FF2B5EF4-FFF2-40B4-BE49-F238E27FC236}">
                <a16:creationId xmlns:a16="http://schemas.microsoft.com/office/drawing/2014/main" id="{793B6AB0-DC87-4355-9158-FCC0EFE386C5}"/>
              </a:ext>
            </a:extLst>
          </p:cNvPr>
          <p:cNvGraphicFramePr>
            <a:graphicFrameLocks noGrp="1"/>
          </p:cNvGraphicFramePr>
          <p:nvPr>
            <p:extLst>
              <p:ext uri="{D42A27DB-BD31-4B8C-83A1-F6EECF244321}">
                <p14:modId xmlns:p14="http://schemas.microsoft.com/office/powerpoint/2010/main" val="4138028407"/>
              </p:ext>
            </p:extLst>
          </p:nvPr>
        </p:nvGraphicFramePr>
        <p:xfrm>
          <a:off x="7253411" y="3190084"/>
          <a:ext cx="4536558" cy="11887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Source</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He was wearing a hat .</a:t>
                      </a:r>
                      <a:endParaRPr lang="zh-CN" altLang="en-US"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MT</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穿了 一个</a:t>
                      </a:r>
                      <a:endParaRPr lang="en-US" altLang="zh-CN" sz="2000" b="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mn-ea"/>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戴了 一个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75" name="标题 1">
            <a:extLst>
              <a:ext uri="{FF2B5EF4-FFF2-40B4-BE49-F238E27FC236}">
                <a16:creationId xmlns:a16="http://schemas.microsoft.com/office/drawing/2014/main" id="{70E660CB-94D9-4EDB-864E-F9185F7015C2}"/>
              </a:ext>
            </a:extLst>
          </p:cNvPr>
          <p:cNvSpPr txBox="1">
            <a:spLocks/>
          </p:cNvSpPr>
          <p:nvPr/>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Arial" panose="020B0604020202020204" pitchFamily="34" charset="0"/>
                <a:cs typeface="Arial" panose="020B0604020202020204" pitchFamily="34" charset="0"/>
              </a:rPr>
              <a:t>Bilingual Translation Task</a:t>
            </a:r>
            <a:br>
              <a:rPr lang="en-US" altLang="zh-CN" dirty="0"/>
            </a:br>
            <a:endParaRPr lang="zh-CN" altLang="en-US" dirty="0"/>
          </a:p>
        </p:txBody>
      </p:sp>
      <p:sp>
        <p:nvSpPr>
          <p:cNvPr id="76" name="矩形: 圆角 75">
            <a:extLst>
              <a:ext uri="{FF2B5EF4-FFF2-40B4-BE49-F238E27FC236}">
                <a16:creationId xmlns:a16="http://schemas.microsoft.com/office/drawing/2014/main" id="{3539934D-D3E5-4EC2-A560-C19249D48D91}"/>
              </a:ext>
            </a:extLst>
          </p:cNvPr>
          <p:cNvSpPr/>
          <p:nvPr/>
        </p:nvSpPr>
        <p:spPr>
          <a:xfrm>
            <a:off x="4004869" y="4652128"/>
            <a:ext cx="2819001" cy="61925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Redecoder</a:t>
            </a:r>
            <a:endParaRPr lang="zh-CN" altLang="en-US" dirty="0">
              <a:solidFill>
                <a:schemeClr val="tx1"/>
              </a:solidFill>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06F4C5D7-6AEA-4C9D-AF5A-E052B01C52C7}"/>
              </a:ext>
            </a:extLst>
          </p:cNvPr>
          <p:cNvSpPr txBox="1"/>
          <p:nvPr/>
        </p:nvSpPr>
        <p:spPr>
          <a:xfrm>
            <a:off x="473870" y="4526594"/>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78" name="箭头: 右 77">
            <a:extLst>
              <a:ext uri="{FF2B5EF4-FFF2-40B4-BE49-F238E27FC236}">
                <a16:creationId xmlns:a16="http://schemas.microsoft.com/office/drawing/2014/main" id="{888FC4AE-5566-4D50-85D1-C7932D6CC5D4}"/>
              </a:ext>
            </a:extLst>
          </p:cNvPr>
          <p:cNvSpPr/>
          <p:nvPr/>
        </p:nvSpPr>
        <p:spPr>
          <a:xfrm>
            <a:off x="3454137" y="4884563"/>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箭头连接符 78">
            <a:extLst>
              <a:ext uri="{FF2B5EF4-FFF2-40B4-BE49-F238E27FC236}">
                <a16:creationId xmlns:a16="http://schemas.microsoft.com/office/drawing/2014/main" id="{AEB65711-27A4-4308-BABB-8F204A2769E9}"/>
              </a:ext>
            </a:extLst>
          </p:cNvPr>
          <p:cNvCxnSpPr>
            <a:cxnSpLocks/>
            <a:stCxn id="100" idx="0"/>
            <a:endCxn id="109" idx="2"/>
          </p:cNvCxnSpPr>
          <p:nvPr/>
        </p:nvCxnSpPr>
        <p:spPr>
          <a:xfrm flipV="1">
            <a:off x="4343259" y="5266721"/>
            <a:ext cx="842883"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C45EB6CF-00A3-4D94-99B7-0EFC1F74B3D2}"/>
              </a:ext>
            </a:extLst>
          </p:cNvPr>
          <p:cNvCxnSpPr>
            <a:cxnSpLocks/>
            <a:stCxn id="101" idx="0"/>
            <a:endCxn id="109" idx="2"/>
          </p:cNvCxnSpPr>
          <p:nvPr/>
        </p:nvCxnSpPr>
        <p:spPr>
          <a:xfrm flipV="1">
            <a:off x="4764128" y="5266721"/>
            <a:ext cx="422014"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A04CB2EB-020A-4663-851C-0E8B70791C3B}"/>
              </a:ext>
            </a:extLst>
          </p:cNvPr>
          <p:cNvCxnSpPr>
            <a:cxnSpLocks/>
            <a:stCxn id="102" idx="0"/>
            <a:endCxn id="109" idx="2"/>
          </p:cNvCxnSpPr>
          <p:nvPr/>
        </p:nvCxnSpPr>
        <p:spPr>
          <a:xfrm flipV="1">
            <a:off x="5186142" y="5266721"/>
            <a:ext cx="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8FE7F9AC-1B60-4DD8-AA94-B83EA1C9C624}"/>
              </a:ext>
            </a:extLst>
          </p:cNvPr>
          <p:cNvCxnSpPr>
            <a:cxnSpLocks/>
            <a:stCxn id="104" idx="0"/>
            <a:endCxn id="109" idx="2"/>
          </p:cNvCxnSpPr>
          <p:nvPr/>
        </p:nvCxnSpPr>
        <p:spPr>
          <a:xfrm flipH="1" flipV="1">
            <a:off x="5186142" y="5266721"/>
            <a:ext cx="843347"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406152E8-6AA4-4524-82D5-F00CE3C48043}"/>
              </a:ext>
            </a:extLst>
          </p:cNvPr>
          <p:cNvCxnSpPr>
            <a:cxnSpLocks/>
            <a:stCxn id="105" idx="0"/>
            <a:endCxn id="109" idx="2"/>
          </p:cNvCxnSpPr>
          <p:nvPr/>
        </p:nvCxnSpPr>
        <p:spPr>
          <a:xfrm flipH="1" flipV="1">
            <a:off x="5186142" y="5266721"/>
            <a:ext cx="1264092"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6D63D176-FD26-48BF-ADD6-1893391597FF}"/>
              </a:ext>
            </a:extLst>
          </p:cNvPr>
          <p:cNvCxnSpPr>
            <a:cxnSpLocks/>
            <a:stCxn id="116" idx="0"/>
            <a:endCxn id="123" idx="2"/>
          </p:cNvCxnSpPr>
          <p:nvPr/>
        </p:nvCxnSpPr>
        <p:spPr>
          <a:xfrm flipV="1">
            <a:off x="5186142" y="4359520"/>
            <a:ext cx="0" cy="29489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7" name="文本框 86">
            <a:extLst>
              <a:ext uri="{FF2B5EF4-FFF2-40B4-BE49-F238E27FC236}">
                <a16:creationId xmlns:a16="http://schemas.microsoft.com/office/drawing/2014/main" id="{453ED037-952B-4005-87D4-AFF717B97BEF}"/>
              </a:ext>
            </a:extLst>
          </p:cNvPr>
          <p:cNvSpPr txBox="1"/>
          <p:nvPr/>
        </p:nvSpPr>
        <p:spPr>
          <a:xfrm>
            <a:off x="456247" y="2153879"/>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88" name="箭头: 右 87">
            <a:extLst>
              <a:ext uri="{FF2B5EF4-FFF2-40B4-BE49-F238E27FC236}">
                <a16:creationId xmlns:a16="http://schemas.microsoft.com/office/drawing/2014/main" id="{3625649D-71D6-4144-9825-C2F96A3EF069}"/>
              </a:ext>
            </a:extLst>
          </p:cNvPr>
          <p:cNvSpPr/>
          <p:nvPr/>
        </p:nvSpPr>
        <p:spPr>
          <a:xfrm>
            <a:off x="3436514" y="2513655"/>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圆角 88">
            <a:extLst>
              <a:ext uri="{FF2B5EF4-FFF2-40B4-BE49-F238E27FC236}">
                <a16:creationId xmlns:a16="http://schemas.microsoft.com/office/drawing/2014/main" id="{79BEC911-269A-4346-91E3-7F70EAF1AAB7}"/>
              </a:ext>
            </a:extLst>
          </p:cNvPr>
          <p:cNvSpPr/>
          <p:nvPr/>
        </p:nvSpPr>
        <p:spPr>
          <a:xfrm>
            <a:off x="3987246" y="2279583"/>
            <a:ext cx="2819001" cy="619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NMT</a:t>
            </a:r>
            <a:endParaRPr lang="zh-CN" altLang="en-US" dirty="0">
              <a:solidFill>
                <a:schemeClr val="tx1"/>
              </a:solidFill>
              <a:latin typeface="Arial" panose="020B0604020202020204" pitchFamily="34" charset="0"/>
              <a:cs typeface="Arial" panose="020B0604020202020204" pitchFamily="34" charset="0"/>
            </a:endParaRPr>
          </a:p>
        </p:txBody>
      </p:sp>
      <p:cxnSp>
        <p:nvCxnSpPr>
          <p:cNvPr id="91" name="直接箭头连接符 90">
            <a:extLst>
              <a:ext uri="{FF2B5EF4-FFF2-40B4-BE49-F238E27FC236}">
                <a16:creationId xmlns:a16="http://schemas.microsoft.com/office/drawing/2014/main" id="{6720DF45-915C-4986-8F5A-C198C3029091}"/>
              </a:ext>
            </a:extLst>
          </p:cNvPr>
          <p:cNvCxnSpPr>
            <a:cxnSpLocks/>
            <a:stCxn id="151" idx="0"/>
            <a:endCxn id="137" idx="2"/>
          </p:cNvCxnSpPr>
          <p:nvPr/>
        </p:nvCxnSpPr>
        <p:spPr>
          <a:xfrm flipV="1">
            <a:off x="5186142" y="1990980"/>
            <a:ext cx="0" cy="29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DBE50B50-3678-4682-AA1E-84AE13D6B7D8}"/>
              </a:ext>
            </a:extLst>
          </p:cNvPr>
          <p:cNvCxnSpPr>
            <a:cxnSpLocks/>
            <a:stCxn id="130" idx="0"/>
            <a:endCxn id="144" idx="2"/>
          </p:cNvCxnSpPr>
          <p:nvPr/>
        </p:nvCxnSpPr>
        <p:spPr>
          <a:xfrm flipV="1">
            <a:off x="5186142" y="2898248"/>
            <a:ext cx="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F0AA79C2-755A-4F88-BD3B-D8D0184306C4}"/>
              </a:ext>
            </a:extLst>
          </p:cNvPr>
          <p:cNvCxnSpPr>
            <a:cxnSpLocks/>
            <a:stCxn id="129" idx="0"/>
            <a:endCxn id="144" idx="2"/>
          </p:cNvCxnSpPr>
          <p:nvPr/>
        </p:nvCxnSpPr>
        <p:spPr>
          <a:xfrm flipV="1">
            <a:off x="4764128" y="2898248"/>
            <a:ext cx="422014"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4EA89B7A-F69D-48A5-9C47-F8549911458D}"/>
              </a:ext>
            </a:extLst>
          </p:cNvPr>
          <p:cNvCxnSpPr>
            <a:cxnSpLocks/>
            <a:stCxn id="128" idx="0"/>
            <a:endCxn id="144" idx="2"/>
          </p:cNvCxnSpPr>
          <p:nvPr/>
        </p:nvCxnSpPr>
        <p:spPr>
          <a:xfrm flipV="1">
            <a:off x="4343259" y="2898248"/>
            <a:ext cx="842883"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9" name="组合 98">
            <a:extLst>
              <a:ext uri="{FF2B5EF4-FFF2-40B4-BE49-F238E27FC236}">
                <a16:creationId xmlns:a16="http://schemas.microsoft.com/office/drawing/2014/main" id="{1FE31FF3-5E01-45B6-8BE9-FDA7EC8C899E}"/>
              </a:ext>
            </a:extLst>
          </p:cNvPr>
          <p:cNvGrpSpPr/>
          <p:nvPr/>
        </p:nvGrpSpPr>
        <p:grpSpPr>
          <a:xfrm>
            <a:off x="4132886" y="5564824"/>
            <a:ext cx="2527720" cy="404398"/>
            <a:chOff x="7575265" y="5288791"/>
            <a:chExt cx="2162780" cy="346013"/>
          </a:xfrm>
        </p:grpSpPr>
        <p:sp>
          <p:nvSpPr>
            <p:cNvPr id="100" name="矩形 99">
              <a:extLst>
                <a:ext uri="{FF2B5EF4-FFF2-40B4-BE49-F238E27FC236}">
                  <a16:creationId xmlns:a16="http://schemas.microsoft.com/office/drawing/2014/main" id="{CC871273-2848-42EC-BC96-91E2DBDCEA5D}"/>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1" name="矩形 100">
              <a:extLst>
                <a:ext uri="{FF2B5EF4-FFF2-40B4-BE49-F238E27FC236}">
                  <a16:creationId xmlns:a16="http://schemas.microsoft.com/office/drawing/2014/main" id="{E7DFED22-990E-46AA-9CF9-C12C7CCC206D}"/>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02" name="矩形 101">
              <a:extLst>
                <a:ext uri="{FF2B5EF4-FFF2-40B4-BE49-F238E27FC236}">
                  <a16:creationId xmlns:a16="http://schemas.microsoft.com/office/drawing/2014/main" id="{C08AF9DC-4A25-4054-B773-AF20E16C7F99}"/>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03" name="矩形 102">
              <a:extLst>
                <a:ext uri="{FF2B5EF4-FFF2-40B4-BE49-F238E27FC236}">
                  <a16:creationId xmlns:a16="http://schemas.microsoft.com/office/drawing/2014/main" id="{19030745-5B08-4AD7-A0E1-E21659E5B502}"/>
                </a:ext>
              </a:extLst>
            </p:cNvPr>
            <p:cNvSpPr/>
            <p:nvPr/>
          </p:nvSpPr>
          <p:spPr>
            <a:xfrm>
              <a:off x="8658045" y="5288791"/>
              <a:ext cx="360000" cy="3460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4" name="矩形 103">
              <a:extLst>
                <a:ext uri="{FF2B5EF4-FFF2-40B4-BE49-F238E27FC236}">
                  <a16:creationId xmlns:a16="http://schemas.microsoft.com/office/drawing/2014/main" id="{DE958733-2680-4394-808F-59A34ABE87E2}"/>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05" name="矩形 104">
              <a:extLst>
                <a:ext uri="{FF2B5EF4-FFF2-40B4-BE49-F238E27FC236}">
                  <a16:creationId xmlns:a16="http://schemas.microsoft.com/office/drawing/2014/main" id="{CE354989-0061-4118-84E5-35B84746E3D0}"/>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06" name="组合 105">
            <a:extLst>
              <a:ext uri="{FF2B5EF4-FFF2-40B4-BE49-F238E27FC236}">
                <a16:creationId xmlns:a16="http://schemas.microsoft.com/office/drawing/2014/main" id="{3EA658DC-0E5F-4363-8A01-F957476A8A06}"/>
              </a:ext>
            </a:extLst>
          </p:cNvPr>
          <p:cNvGrpSpPr/>
          <p:nvPr/>
        </p:nvGrpSpPr>
        <p:grpSpPr>
          <a:xfrm>
            <a:off x="4132886" y="5187772"/>
            <a:ext cx="2527720" cy="78949"/>
            <a:chOff x="7575265" y="5288791"/>
            <a:chExt cx="2162780" cy="346013"/>
          </a:xfrm>
        </p:grpSpPr>
        <p:sp>
          <p:nvSpPr>
            <p:cNvPr id="107" name="矩形 106">
              <a:extLst>
                <a:ext uri="{FF2B5EF4-FFF2-40B4-BE49-F238E27FC236}">
                  <a16:creationId xmlns:a16="http://schemas.microsoft.com/office/drawing/2014/main" id="{4C17B73B-52A8-44FF-97CF-AAACEFD2C7B2}"/>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8" name="矩形 107">
              <a:extLst>
                <a:ext uri="{FF2B5EF4-FFF2-40B4-BE49-F238E27FC236}">
                  <a16:creationId xmlns:a16="http://schemas.microsoft.com/office/drawing/2014/main" id="{974FEAE4-612E-4E4F-BFD1-D8AF516C1C53}"/>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9" name="矩形 108">
              <a:extLst>
                <a:ext uri="{FF2B5EF4-FFF2-40B4-BE49-F238E27FC236}">
                  <a16:creationId xmlns:a16="http://schemas.microsoft.com/office/drawing/2014/main" id="{AA37161F-CD31-4D54-BAFA-68AD435920B5}"/>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0" name="矩形 109">
              <a:extLst>
                <a:ext uri="{FF2B5EF4-FFF2-40B4-BE49-F238E27FC236}">
                  <a16:creationId xmlns:a16="http://schemas.microsoft.com/office/drawing/2014/main" id="{2E4E4AC0-EBC3-4BA1-8E19-5A379FA933B6}"/>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1" name="矩形 110">
              <a:extLst>
                <a:ext uri="{FF2B5EF4-FFF2-40B4-BE49-F238E27FC236}">
                  <a16:creationId xmlns:a16="http://schemas.microsoft.com/office/drawing/2014/main" id="{EE3451A4-B529-4DCA-8201-AD481FA549FA}"/>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2" name="矩形 111">
              <a:extLst>
                <a:ext uri="{FF2B5EF4-FFF2-40B4-BE49-F238E27FC236}">
                  <a16:creationId xmlns:a16="http://schemas.microsoft.com/office/drawing/2014/main" id="{50A58C82-B432-4CBA-9272-C1381A33DF8F}"/>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3" name="组合 112">
            <a:extLst>
              <a:ext uri="{FF2B5EF4-FFF2-40B4-BE49-F238E27FC236}">
                <a16:creationId xmlns:a16="http://schemas.microsoft.com/office/drawing/2014/main" id="{7EB673DE-B2F7-48BE-ABA9-F8A5F07D4DE1}"/>
              </a:ext>
            </a:extLst>
          </p:cNvPr>
          <p:cNvGrpSpPr/>
          <p:nvPr/>
        </p:nvGrpSpPr>
        <p:grpSpPr>
          <a:xfrm>
            <a:off x="4132886" y="4654413"/>
            <a:ext cx="2527720" cy="78949"/>
            <a:chOff x="7575265" y="5288791"/>
            <a:chExt cx="2162780" cy="346013"/>
          </a:xfrm>
        </p:grpSpPr>
        <p:sp>
          <p:nvSpPr>
            <p:cNvPr id="114" name="矩形 113">
              <a:extLst>
                <a:ext uri="{FF2B5EF4-FFF2-40B4-BE49-F238E27FC236}">
                  <a16:creationId xmlns:a16="http://schemas.microsoft.com/office/drawing/2014/main" id="{BD8E72D1-767A-451D-9012-CEC65F252E62}"/>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5" name="矩形 114">
              <a:extLst>
                <a:ext uri="{FF2B5EF4-FFF2-40B4-BE49-F238E27FC236}">
                  <a16:creationId xmlns:a16="http://schemas.microsoft.com/office/drawing/2014/main" id="{4AE4C5B4-C273-4638-B492-466512117ACF}"/>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73AB814B-69F3-4161-8710-9D4F0E27D2CA}"/>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7" name="矩形 116">
              <a:extLst>
                <a:ext uri="{FF2B5EF4-FFF2-40B4-BE49-F238E27FC236}">
                  <a16:creationId xmlns:a16="http://schemas.microsoft.com/office/drawing/2014/main" id="{E02D2459-31F0-48C2-A445-56176425E83A}"/>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8" name="矩形 117">
              <a:extLst>
                <a:ext uri="{FF2B5EF4-FFF2-40B4-BE49-F238E27FC236}">
                  <a16:creationId xmlns:a16="http://schemas.microsoft.com/office/drawing/2014/main" id="{7CCF45AB-CB0D-4D12-9B27-29E90F6C09AD}"/>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9" name="矩形 118">
              <a:extLst>
                <a:ext uri="{FF2B5EF4-FFF2-40B4-BE49-F238E27FC236}">
                  <a16:creationId xmlns:a16="http://schemas.microsoft.com/office/drawing/2014/main" id="{64CF1640-07F3-419A-B305-D02062E4C702}"/>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20" name="组合 119">
            <a:extLst>
              <a:ext uri="{FF2B5EF4-FFF2-40B4-BE49-F238E27FC236}">
                <a16:creationId xmlns:a16="http://schemas.microsoft.com/office/drawing/2014/main" id="{D0CE97B7-4F94-4F0F-9F12-BC77E2DB76A9}"/>
              </a:ext>
            </a:extLst>
          </p:cNvPr>
          <p:cNvGrpSpPr/>
          <p:nvPr/>
        </p:nvGrpSpPr>
        <p:grpSpPr>
          <a:xfrm>
            <a:off x="4132886" y="3955122"/>
            <a:ext cx="2525254" cy="404398"/>
            <a:chOff x="4132886" y="3979908"/>
            <a:chExt cx="2525254" cy="404398"/>
          </a:xfrm>
        </p:grpSpPr>
        <p:sp>
          <p:nvSpPr>
            <p:cNvPr id="121" name="矩形 120">
              <a:extLst>
                <a:ext uri="{FF2B5EF4-FFF2-40B4-BE49-F238E27FC236}">
                  <a16:creationId xmlns:a16="http://schemas.microsoft.com/office/drawing/2014/main" id="{4D70492A-22D2-4C1C-B930-FB276A676613}"/>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2" name="矩形 121">
              <a:extLst>
                <a:ext uri="{FF2B5EF4-FFF2-40B4-BE49-F238E27FC236}">
                  <a16:creationId xmlns:a16="http://schemas.microsoft.com/office/drawing/2014/main" id="{0ED2CB66-9194-4177-BE2C-2766516228AC}"/>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戴了</a:t>
              </a:r>
            </a:p>
          </p:txBody>
        </p:sp>
        <p:sp>
          <p:nvSpPr>
            <p:cNvPr id="123" name="矩形 122">
              <a:extLst>
                <a:ext uri="{FF2B5EF4-FFF2-40B4-BE49-F238E27FC236}">
                  <a16:creationId xmlns:a16="http://schemas.microsoft.com/office/drawing/2014/main" id="{7FFF673F-D7D3-4979-9718-08FC12296FBD}"/>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24" name="矩形 123">
              <a:extLst>
                <a:ext uri="{FF2B5EF4-FFF2-40B4-BE49-F238E27FC236}">
                  <a16:creationId xmlns:a16="http://schemas.microsoft.com/office/drawing/2014/main" id="{D31F61B6-8865-4277-AE99-DA24AEBBFA66}"/>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5" name="矩形 124">
              <a:extLst>
                <a:ext uri="{FF2B5EF4-FFF2-40B4-BE49-F238E27FC236}">
                  <a16:creationId xmlns:a16="http://schemas.microsoft.com/office/drawing/2014/main" id="{79760A1A-9FA4-4EA9-882A-BAB94C79A124}"/>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6" name="矩形 125">
              <a:extLst>
                <a:ext uri="{FF2B5EF4-FFF2-40B4-BE49-F238E27FC236}">
                  <a16:creationId xmlns:a16="http://schemas.microsoft.com/office/drawing/2014/main" id="{7FD9B96A-62B1-4CAF-8D06-9CBDA6FCC10E}"/>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27" name="组合 126">
            <a:extLst>
              <a:ext uri="{FF2B5EF4-FFF2-40B4-BE49-F238E27FC236}">
                <a16:creationId xmlns:a16="http://schemas.microsoft.com/office/drawing/2014/main" id="{7BB3CC0D-959A-4EF7-9FD8-75C0CED7D543}"/>
              </a:ext>
            </a:extLst>
          </p:cNvPr>
          <p:cNvGrpSpPr/>
          <p:nvPr/>
        </p:nvGrpSpPr>
        <p:grpSpPr>
          <a:xfrm>
            <a:off x="4132886" y="3208684"/>
            <a:ext cx="2527720" cy="404398"/>
            <a:chOff x="7575265" y="5288791"/>
            <a:chExt cx="2162780" cy="346013"/>
          </a:xfrm>
        </p:grpSpPr>
        <p:sp>
          <p:nvSpPr>
            <p:cNvPr id="128" name="矩形 127">
              <a:extLst>
                <a:ext uri="{FF2B5EF4-FFF2-40B4-BE49-F238E27FC236}">
                  <a16:creationId xmlns:a16="http://schemas.microsoft.com/office/drawing/2014/main" id="{78641AC5-528D-4AF9-934E-A03BCA5CBF23}"/>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9" name="矩形 128">
              <a:extLst>
                <a:ext uri="{FF2B5EF4-FFF2-40B4-BE49-F238E27FC236}">
                  <a16:creationId xmlns:a16="http://schemas.microsoft.com/office/drawing/2014/main" id="{C221C222-C2F0-4DD6-8E58-A23331BD414F}"/>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30" name="矩形 129">
              <a:extLst>
                <a:ext uri="{FF2B5EF4-FFF2-40B4-BE49-F238E27FC236}">
                  <a16:creationId xmlns:a16="http://schemas.microsoft.com/office/drawing/2014/main" id="{CE995DDA-C292-4FB0-A4A8-06ACC1620A86}"/>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31" name="矩形 130">
              <a:extLst>
                <a:ext uri="{FF2B5EF4-FFF2-40B4-BE49-F238E27FC236}">
                  <a16:creationId xmlns:a16="http://schemas.microsoft.com/office/drawing/2014/main" id="{720A1E94-70AF-46F9-A768-24BEDEB357CC}"/>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2" name="矩形 131">
              <a:extLst>
                <a:ext uri="{FF2B5EF4-FFF2-40B4-BE49-F238E27FC236}">
                  <a16:creationId xmlns:a16="http://schemas.microsoft.com/office/drawing/2014/main" id="{57132F22-F886-4332-AC0A-B7C5185263B9}"/>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3" name="矩形 132">
              <a:extLst>
                <a:ext uri="{FF2B5EF4-FFF2-40B4-BE49-F238E27FC236}">
                  <a16:creationId xmlns:a16="http://schemas.microsoft.com/office/drawing/2014/main" id="{B4773F94-8C17-4878-B5F7-473FF04851F6}"/>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34" name="组合 133">
            <a:extLst>
              <a:ext uri="{FF2B5EF4-FFF2-40B4-BE49-F238E27FC236}">
                <a16:creationId xmlns:a16="http://schemas.microsoft.com/office/drawing/2014/main" id="{B3D4F5DC-7A7F-4B91-AABE-80FCA4A70187}"/>
              </a:ext>
            </a:extLst>
          </p:cNvPr>
          <p:cNvGrpSpPr/>
          <p:nvPr/>
        </p:nvGrpSpPr>
        <p:grpSpPr>
          <a:xfrm>
            <a:off x="4132886" y="1586582"/>
            <a:ext cx="2525254" cy="404398"/>
            <a:chOff x="4132886" y="3979908"/>
            <a:chExt cx="2525254" cy="404398"/>
          </a:xfrm>
        </p:grpSpPr>
        <p:sp>
          <p:nvSpPr>
            <p:cNvPr id="135" name="矩形 134">
              <a:extLst>
                <a:ext uri="{FF2B5EF4-FFF2-40B4-BE49-F238E27FC236}">
                  <a16:creationId xmlns:a16="http://schemas.microsoft.com/office/drawing/2014/main" id="{F565725E-D367-4380-82BA-A3439CF2343A}"/>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36" name="矩形 135">
              <a:extLst>
                <a:ext uri="{FF2B5EF4-FFF2-40B4-BE49-F238E27FC236}">
                  <a16:creationId xmlns:a16="http://schemas.microsoft.com/office/drawing/2014/main" id="{E75DB864-B507-49B4-AD04-E7904B701529}"/>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37" name="矩形 136">
              <a:extLst>
                <a:ext uri="{FF2B5EF4-FFF2-40B4-BE49-F238E27FC236}">
                  <a16:creationId xmlns:a16="http://schemas.microsoft.com/office/drawing/2014/main" id="{2CA6BA23-AB4F-46E3-8660-6D54BCE847A7}"/>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38" name="矩形 137">
              <a:extLst>
                <a:ext uri="{FF2B5EF4-FFF2-40B4-BE49-F238E27FC236}">
                  <a16:creationId xmlns:a16="http://schemas.microsoft.com/office/drawing/2014/main" id="{9271B4FB-FB5C-4836-9F64-573461A0E750}"/>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9" name="矩形 138">
              <a:extLst>
                <a:ext uri="{FF2B5EF4-FFF2-40B4-BE49-F238E27FC236}">
                  <a16:creationId xmlns:a16="http://schemas.microsoft.com/office/drawing/2014/main" id="{1E771E8F-C7E3-411E-9A58-DAED8891B6AB}"/>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0" name="矩形 139">
              <a:extLst>
                <a:ext uri="{FF2B5EF4-FFF2-40B4-BE49-F238E27FC236}">
                  <a16:creationId xmlns:a16="http://schemas.microsoft.com/office/drawing/2014/main" id="{14CEEE72-F7A1-4E1C-97C7-BB0EA5ABBAB9}"/>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1" name="组合 140">
            <a:extLst>
              <a:ext uri="{FF2B5EF4-FFF2-40B4-BE49-F238E27FC236}">
                <a16:creationId xmlns:a16="http://schemas.microsoft.com/office/drawing/2014/main" id="{EAD847BB-33EE-4D0F-891C-59929013E3D4}"/>
              </a:ext>
            </a:extLst>
          </p:cNvPr>
          <p:cNvGrpSpPr/>
          <p:nvPr/>
        </p:nvGrpSpPr>
        <p:grpSpPr>
          <a:xfrm>
            <a:off x="4132886" y="2819299"/>
            <a:ext cx="2527720" cy="78949"/>
            <a:chOff x="7575265" y="5288791"/>
            <a:chExt cx="2162780" cy="346013"/>
          </a:xfrm>
        </p:grpSpPr>
        <p:sp>
          <p:nvSpPr>
            <p:cNvPr id="142" name="矩形 141">
              <a:extLst>
                <a:ext uri="{FF2B5EF4-FFF2-40B4-BE49-F238E27FC236}">
                  <a16:creationId xmlns:a16="http://schemas.microsoft.com/office/drawing/2014/main" id="{6FE861E3-ECC4-4696-A41C-5CF950AE009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3" name="矩形 142">
              <a:extLst>
                <a:ext uri="{FF2B5EF4-FFF2-40B4-BE49-F238E27FC236}">
                  <a16:creationId xmlns:a16="http://schemas.microsoft.com/office/drawing/2014/main" id="{025C4C15-7E03-4D63-AA13-1E465F77E373}"/>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4" name="矩形 143">
              <a:extLst>
                <a:ext uri="{FF2B5EF4-FFF2-40B4-BE49-F238E27FC236}">
                  <a16:creationId xmlns:a16="http://schemas.microsoft.com/office/drawing/2014/main" id="{AFA19619-638C-4C95-B428-F5E3863F2CF4}"/>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5" name="矩形 144">
              <a:extLst>
                <a:ext uri="{FF2B5EF4-FFF2-40B4-BE49-F238E27FC236}">
                  <a16:creationId xmlns:a16="http://schemas.microsoft.com/office/drawing/2014/main" id="{48CF9129-5BF8-4254-A1F3-F65F0322465A}"/>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6" name="矩形 145">
              <a:extLst>
                <a:ext uri="{FF2B5EF4-FFF2-40B4-BE49-F238E27FC236}">
                  <a16:creationId xmlns:a16="http://schemas.microsoft.com/office/drawing/2014/main" id="{67A71F3E-92AA-4CFE-A776-08B7DF11A86D}"/>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7" name="矩形 146">
              <a:extLst>
                <a:ext uri="{FF2B5EF4-FFF2-40B4-BE49-F238E27FC236}">
                  <a16:creationId xmlns:a16="http://schemas.microsoft.com/office/drawing/2014/main" id="{5EA5A712-9F2C-4830-B8A2-7822EEFFE9D9}"/>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8" name="组合 147">
            <a:extLst>
              <a:ext uri="{FF2B5EF4-FFF2-40B4-BE49-F238E27FC236}">
                <a16:creationId xmlns:a16="http://schemas.microsoft.com/office/drawing/2014/main" id="{A12B784E-09E1-4BF8-B02B-312089DD5478}"/>
              </a:ext>
            </a:extLst>
          </p:cNvPr>
          <p:cNvGrpSpPr/>
          <p:nvPr/>
        </p:nvGrpSpPr>
        <p:grpSpPr>
          <a:xfrm>
            <a:off x="4132886" y="2285940"/>
            <a:ext cx="2527720" cy="78949"/>
            <a:chOff x="7575265" y="5288791"/>
            <a:chExt cx="2162780" cy="346013"/>
          </a:xfrm>
        </p:grpSpPr>
        <p:sp>
          <p:nvSpPr>
            <p:cNvPr id="149" name="矩形 148">
              <a:extLst>
                <a:ext uri="{FF2B5EF4-FFF2-40B4-BE49-F238E27FC236}">
                  <a16:creationId xmlns:a16="http://schemas.microsoft.com/office/drawing/2014/main" id="{2F5DF1EE-2B76-4681-B6AE-B4D056BC9E8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0" name="矩形 149">
              <a:extLst>
                <a:ext uri="{FF2B5EF4-FFF2-40B4-BE49-F238E27FC236}">
                  <a16:creationId xmlns:a16="http://schemas.microsoft.com/office/drawing/2014/main" id="{608DAAB4-657F-440D-B779-D300FF5D603B}"/>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1" name="矩形 150">
              <a:extLst>
                <a:ext uri="{FF2B5EF4-FFF2-40B4-BE49-F238E27FC236}">
                  <a16:creationId xmlns:a16="http://schemas.microsoft.com/office/drawing/2014/main" id="{B21A02A8-C951-46FE-8AA4-8182E7F2FECB}"/>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2" name="矩形 151">
              <a:extLst>
                <a:ext uri="{FF2B5EF4-FFF2-40B4-BE49-F238E27FC236}">
                  <a16:creationId xmlns:a16="http://schemas.microsoft.com/office/drawing/2014/main" id="{D04C4532-F013-4A0B-A1F4-0B47A9C6C2F4}"/>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3" name="矩形 152">
              <a:extLst>
                <a:ext uri="{FF2B5EF4-FFF2-40B4-BE49-F238E27FC236}">
                  <a16:creationId xmlns:a16="http://schemas.microsoft.com/office/drawing/2014/main" id="{936967D7-E61B-4B0E-BD40-0F67F31734EC}"/>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4" name="矩形 153">
              <a:extLst>
                <a:ext uri="{FF2B5EF4-FFF2-40B4-BE49-F238E27FC236}">
                  <a16:creationId xmlns:a16="http://schemas.microsoft.com/office/drawing/2014/main" id="{64506642-CEB1-4C88-B647-B45F3DA82388}"/>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55" name="文本框 154">
            <a:extLst>
              <a:ext uri="{FF2B5EF4-FFF2-40B4-BE49-F238E27FC236}">
                <a16:creationId xmlns:a16="http://schemas.microsoft.com/office/drawing/2014/main" id="{9687533B-473E-450B-A27C-684317DC5804}"/>
              </a:ext>
            </a:extLst>
          </p:cNvPr>
          <p:cNvSpPr txBox="1"/>
          <p:nvPr/>
        </p:nvSpPr>
        <p:spPr>
          <a:xfrm>
            <a:off x="3454137" y="5588639"/>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6" name="文本框 155">
            <a:extLst>
              <a:ext uri="{FF2B5EF4-FFF2-40B4-BE49-F238E27FC236}">
                <a16:creationId xmlns:a16="http://schemas.microsoft.com/office/drawing/2014/main" id="{BEA7D7C7-CCED-455E-8F6E-8D3DA25D939A}"/>
              </a:ext>
            </a:extLst>
          </p:cNvPr>
          <p:cNvSpPr txBox="1"/>
          <p:nvPr/>
        </p:nvSpPr>
        <p:spPr>
          <a:xfrm>
            <a:off x="3454137" y="3243254"/>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7" name="文本框 156">
            <a:extLst>
              <a:ext uri="{FF2B5EF4-FFF2-40B4-BE49-F238E27FC236}">
                <a16:creationId xmlns:a16="http://schemas.microsoft.com/office/drawing/2014/main" id="{72700926-7754-4DA5-977F-AAC91BAC9934}"/>
              </a:ext>
            </a:extLst>
          </p:cNvPr>
          <p:cNvSpPr txBox="1"/>
          <p:nvPr/>
        </p:nvSpPr>
        <p:spPr>
          <a:xfrm>
            <a:off x="2449373" y="3968910"/>
            <a:ext cx="1681656"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Redecoding</a:t>
            </a:r>
            <a:r>
              <a:rPr lang="en-US" altLang="zh-CN" dirty="0">
                <a:latin typeface="Times New Roman" panose="02020603050405020304" pitchFamily="18" charset="0"/>
                <a:cs typeface="Times New Roman" panose="02020603050405020304" pitchFamily="18" charset="0"/>
              </a:rPr>
              <a:t> out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8" name="文本框 157">
            <a:extLst>
              <a:ext uri="{FF2B5EF4-FFF2-40B4-BE49-F238E27FC236}">
                <a16:creationId xmlns:a16="http://schemas.microsoft.com/office/drawing/2014/main" id="{C38CA7B4-4CFB-40F0-BDBB-D8E7EB0CD4FB}"/>
              </a:ext>
            </a:extLst>
          </p:cNvPr>
          <p:cNvSpPr txBox="1"/>
          <p:nvPr/>
        </p:nvSpPr>
        <p:spPr>
          <a:xfrm>
            <a:off x="1256502" y="1609218"/>
            <a:ext cx="28754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Autoregressive decoding out</a:t>
            </a:r>
            <a:r>
              <a:rPr lang="zh-CN" altLang="en-US" sz="1800" b="0" dirty="0">
                <a:solidFill>
                  <a:schemeClr val="tx1"/>
                </a:solidFill>
                <a:latin typeface="Times New Roman" panose="02020603050405020304" pitchFamily="18" charset="0"/>
                <a:cs typeface="Times New Roman" panose="02020603050405020304" pitchFamily="18" charset="0"/>
              </a:rPr>
              <a:t>：</a:t>
            </a:r>
            <a:endParaRPr lang="zh-CN" altLang="en-US" dirty="0"/>
          </a:p>
        </p:txBody>
      </p:sp>
      <p:sp>
        <p:nvSpPr>
          <p:cNvPr id="165" name="灯片编号占位符 164">
            <a:extLst>
              <a:ext uri="{FF2B5EF4-FFF2-40B4-BE49-F238E27FC236}">
                <a16:creationId xmlns:a16="http://schemas.microsoft.com/office/drawing/2014/main" id="{60EF3DF1-D1A4-4E0E-AB15-DDE4274EFBA1}"/>
              </a:ext>
            </a:extLst>
          </p:cNvPr>
          <p:cNvSpPr>
            <a:spLocks noGrp="1"/>
          </p:cNvSpPr>
          <p:nvPr>
            <p:ph type="sldNum" sz="quarter" idx="12"/>
          </p:nvPr>
        </p:nvSpPr>
        <p:spPr/>
        <p:txBody>
          <a:bodyPr/>
          <a:lstStyle/>
          <a:p>
            <a:fld id="{102306DB-8BE8-4F77-8F05-A2B626800C50}" type="slidenum">
              <a:rPr lang="zh-CN" altLang="en-US" smtClean="0"/>
              <a:t>18</a:t>
            </a:fld>
            <a:endParaRPr lang="zh-CN" altLang="en-US"/>
          </a:p>
        </p:txBody>
      </p:sp>
      <p:sp>
        <p:nvSpPr>
          <p:cNvPr id="166" name="页脚占位符 165">
            <a:extLst>
              <a:ext uri="{FF2B5EF4-FFF2-40B4-BE49-F238E27FC236}">
                <a16:creationId xmlns:a16="http://schemas.microsoft.com/office/drawing/2014/main" id="{03722CDD-A3A2-4B0C-AAE7-79E0D5E21210}"/>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04873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表格 10">
            <a:extLst>
              <a:ext uri="{FF2B5EF4-FFF2-40B4-BE49-F238E27FC236}">
                <a16:creationId xmlns:a16="http://schemas.microsoft.com/office/drawing/2014/main" id="{793B6AB0-DC87-4355-9158-FCC0EFE386C5}"/>
              </a:ext>
            </a:extLst>
          </p:cNvPr>
          <p:cNvGraphicFramePr>
            <a:graphicFrameLocks noGrp="1"/>
          </p:cNvGraphicFramePr>
          <p:nvPr>
            <p:extLst>
              <p:ext uri="{D42A27DB-BD31-4B8C-83A1-F6EECF244321}">
                <p14:modId xmlns:p14="http://schemas.microsoft.com/office/powerpoint/2010/main" val="2952840903"/>
              </p:ext>
            </p:extLst>
          </p:nvPr>
        </p:nvGraphicFramePr>
        <p:xfrm>
          <a:off x="7253411" y="3190084"/>
          <a:ext cx="4536558" cy="11887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algn="ctr"/>
                      <a:r>
                        <a:rPr lang="en-US" altLang="zh-CN" sz="2000" b="0" dirty="0">
                          <a:solidFill>
                            <a:schemeClr val="tx1"/>
                          </a:solidFill>
                          <a:latin typeface="Times New Roman" panose="02020603050405020304" pitchFamily="18" charset="0"/>
                          <a:cs typeface="Times New Roman" panose="02020603050405020304" pitchFamily="18" charset="0"/>
                        </a:rPr>
                        <a:t>Source</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He was wearing a hat .</a:t>
                      </a:r>
                      <a:endParaRPr lang="zh-CN" altLang="en-US" sz="2000" b="0"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algn="ctr"/>
                      <a:r>
                        <a:rPr lang="en-US" altLang="zh-CN" sz="2000" b="0" dirty="0">
                          <a:solidFill>
                            <a:schemeClr val="tx1"/>
                          </a:solidFill>
                          <a:latin typeface="Times New Roman" panose="02020603050405020304" pitchFamily="18" charset="0"/>
                          <a:cs typeface="Times New Roman" panose="02020603050405020304" pitchFamily="18" charset="0"/>
                        </a:rPr>
                        <a:t>MT</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穿了 一个 帽子</a:t>
                      </a:r>
                      <a:endParaRPr lang="en-US" altLang="zh-CN" sz="2000" b="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mn-ea"/>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戴了 一个 帽子</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75" name="标题 1">
            <a:extLst>
              <a:ext uri="{FF2B5EF4-FFF2-40B4-BE49-F238E27FC236}">
                <a16:creationId xmlns:a16="http://schemas.microsoft.com/office/drawing/2014/main" id="{9AED85E6-CA3D-4AB7-B020-B6BA8D88FAD5}"/>
              </a:ext>
            </a:extLst>
          </p:cNvPr>
          <p:cNvSpPr txBox="1">
            <a:spLocks/>
          </p:cNvSpPr>
          <p:nvPr/>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Arial" panose="020B0604020202020204" pitchFamily="34" charset="0"/>
                <a:cs typeface="Arial" panose="020B0604020202020204" pitchFamily="34" charset="0"/>
              </a:rPr>
              <a:t>Bilingual Translation Task</a:t>
            </a:r>
            <a:br>
              <a:rPr lang="en-US" altLang="zh-CN" dirty="0"/>
            </a:br>
            <a:endParaRPr lang="zh-CN" altLang="en-US" dirty="0"/>
          </a:p>
        </p:txBody>
      </p:sp>
      <p:sp>
        <p:nvSpPr>
          <p:cNvPr id="76" name="矩形: 圆角 75">
            <a:extLst>
              <a:ext uri="{FF2B5EF4-FFF2-40B4-BE49-F238E27FC236}">
                <a16:creationId xmlns:a16="http://schemas.microsoft.com/office/drawing/2014/main" id="{F64FD568-6CE6-4154-ACFB-802CF6A892B9}"/>
              </a:ext>
            </a:extLst>
          </p:cNvPr>
          <p:cNvSpPr/>
          <p:nvPr/>
        </p:nvSpPr>
        <p:spPr>
          <a:xfrm>
            <a:off x="4004869" y="4652128"/>
            <a:ext cx="2819001" cy="61925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Redecoder</a:t>
            </a:r>
            <a:endParaRPr lang="zh-CN" altLang="en-US" dirty="0">
              <a:solidFill>
                <a:schemeClr val="tx1"/>
              </a:solidFill>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050DC399-AD53-4A0B-BE3F-8D07A096A52B}"/>
              </a:ext>
            </a:extLst>
          </p:cNvPr>
          <p:cNvSpPr txBox="1"/>
          <p:nvPr/>
        </p:nvSpPr>
        <p:spPr>
          <a:xfrm>
            <a:off x="473870" y="4526594"/>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78" name="箭头: 右 77">
            <a:extLst>
              <a:ext uri="{FF2B5EF4-FFF2-40B4-BE49-F238E27FC236}">
                <a16:creationId xmlns:a16="http://schemas.microsoft.com/office/drawing/2014/main" id="{37CE643D-02A7-463C-8CEB-BE1D04407EE9}"/>
              </a:ext>
            </a:extLst>
          </p:cNvPr>
          <p:cNvSpPr/>
          <p:nvPr/>
        </p:nvSpPr>
        <p:spPr>
          <a:xfrm>
            <a:off x="3454137" y="4884563"/>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箭头连接符 78">
            <a:extLst>
              <a:ext uri="{FF2B5EF4-FFF2-40B4-BE49-F238E27FC236}">
                <a16:creationId xmlns:a16="http://schemas.microsoft.com/office/drawing/2014/main" id="{68863985-2DAD-4466-BA3D-225557A041FC}"/>
              </a:ext>
            </a:extLst>
          </p:cNvPr>
          <p:cNvCxnSpPr>
            <a:cxnSpLocks/>
            <a:stCxn id="99" idx="0"/>
            <a:endCxn id="110" idx="2"/>
          </p:cNvCxnSpPr>
          <p:nvPr/>
        </p:nvCxnSpPr>
        <p:spPr>
          <a:xfrm flipV="1">
            <a:off x="4343259" y="5266721"/>
            <a:ext cx="1265485"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8C9A209A-7774-4D13-85C8-257F2F92A4FB}"/>
              </a:ext>
            </a:extLst>
          </p:cNvPr>
          <p:cNvCxnSpPr>
            <a:cxnSpLocks/>
            <a:stCxn id="100" idx="0"/>
            <a:endCxn id="110" idx="2"/>
          </p:cNvCxnSpPr>
          <p:nvPr/>
        </p:nvCxnSpPr>
        <p:spPr>
          <a:xfrm flipV="1">
            <a:off x="4764128" y="5266721"/>
            <a:ext cx="844616"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69788B81-BDCB-41BE-8ACA-7AE868107290}"/>
              </a:ext>
            </a:extLst>
          </p:cNvPr>
          <p:cNvCxnSpPr>
            <a:cxnSpLocks/>
            <a:stCxn id="101" idx="0"/>
            <a:endCxn id="110" idx="2"/>
          </p:cNvCxnSpPr>
          <p:nvPr/>
        </p:nvCxnSpPr>
        <p:spPr>
          <a:xfrm flipV="1">
            <a:off x="5186142" y="5266721"/>
            <a:ext cx="422602"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75D2235F-0182-4A6C-A90B-DC25056DC531}"/>
              </a:ext>
            </a:extLst>
          </p:cNvPr>
          <p:cNvCxnSpPr>
            <a:cxnSpLocks/>
            <a:stCxn id="102" idx="0"/>
            <a:endCxn id="110" idx="2"/>
          </p:cNvCxnSpPr>
          <p:nvPr/>
        </p:nvCxnSpPr>
        <p:spPr>
          <a:xfrm flipV="1">
            <a:off x="5608744" y="5266721"/>
            <a:ext cx="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BFDB8F21-01BC-4E1D-90AD-62C39ED35557}"/>
              </a:ext>
            </a:extLst>
          </p:cNvPr>
          <p:cNvCxnSpPr>
            <a:cxnSpLocks/>
            <a:stCxn id="104" idx="0"/>
            <a:endCxn id="110" idx="2"/>
          </p:cNvCxnSpPr>
          <p:nvPr/>
        </p:nvCxnSpPr>
        <p:spPr>
          <a:xfrm flipH="1" flipV="1">
            <a:off x="5608744" y="5266721"/>
            <a:ext cx="84149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21754E7A-E54A-40A9-A680-3E65FFD89D8B}"/>
              </a:ext>
            </a:extLst>
          </p:cNvPr>
          <p:cNvCxnSpPr>
            <a:cxnSpLocks/>
            <a:stCxn id="118" idx="0"/>
            <a:endCxn id="125" idx="2"/>
          </p:cNvCxnSpPr>
          <p:nvPr/>
        </p:nvCxnSpPr>
        <p:spPr>
          <a:xfrm flipV="1">
            <a:off x="5608744" y="4359520"/>
            <a:ext cx="0" cy="29489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2FD6EEFE-B210-492E-B1ED-91E39D3B5FDA}"/>
              </a:ext>
            </a:extLst>
          </p:cNvPr>
          <p:cNvSpPr txBox="1"/>
          <p:nvPr/>
        </p:nvSpPr>
        <p:spPr>
          <a:xfrm>
            <a:off x="456247" y="2153879"/>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89" name="箭头: 右 88">
            <a:extLst>
              <a:ext uri="{FF2B5EF4-FFF2-40B4-BE49-F238E27FC236}">
                <a16:creationId xmlns:a16="http://schemas.microsoft.com/office/drawing/2014/main" id="{3003B174-3556-4926-8BC8-03F2A30748F6}"/>
              </a:ext>
            </a:extLst>
          </p:cNvPr>
          <p:cNvSpPr/>
          <p:nvPr/>
        </p:nvSpPr>
        <p:spPr>
          <a:xfrm>
            <a:off x="3436514" y="2513655"/>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圆角 89">
            <a:extLst>
              <a:ext uri="{FF2B5EF4-FFF2-40B4-BE49-F238E27FC236}">
                <a16:creationId xmlns:a16="http://schemas.microsoft.com/office/drawing/2014/main" id="{EACAAEBF-D1B6-4868-BFB6-3ED71CC6E887}"/>
              </a:ext>
            </a:extLst>
          </p:cNvPr>
          <p:cNvSpPr/>
          <p:nvPr/>
        </p:nvSpPr>
        <p:spPr>
          <a:xfrm>
            <a:off x="3987246" y="2279583"/>
            <a:ext cx="2819001" cy="619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NMT</a:t>
            </a:r>
            <a:endParaRPr lang="zh-CN" altLang="en-US" dirty="0">
              <a:solidFill>
                <a:schemeClr val="tx1"/>
              </a:solidFill>
              <a:latin typeface="Arial" panose="020B0604020202020204" pitchFamily="34" charset="0"/>
              <a:cs typeface="Arial" panose="020B0604020202020204" pitchFamily="34" charset="0"/>
            </a:endParaRPr>
          </a:p>
        </p:txBody>
      </p:sp>
      <p:cxnSp>
        <p:nvCxnSpPr>
          <p:cNvPr id="92" name="直接箭头连接符 91">
            <a:extLst>
              <a:ext uri="{FF2B5EF4-FFF2-40B4-BE49-F238E27FC236}">
                <a16:creationId xmlns:a16="http://schemas.microsoft.com/office/drawing/2014/main" id="{87D9C25B-D8A4-4552-A145-33BF566B8E8C}"/>
              </a:ext>
            </a:extLst>
          </p:cNvPr>
          <p:cNvCxnSpPr>
            <a:cxnSpLocks/>
            <a:stCxn id="153" idx="0"/>
            <a:endCxn id="139" idx="2"/>
          </p:cNvCxnSpPr>
          <p:nvPr/>
        </p:nvCxnSpPr>
        <p:spPr>
          <a:xfrm flipV="1">
            <a:off x="5608744" y="1990980"/>
            <a:ext cx="0" cy="29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99EF3FEC-9011-4E49-BA76-0DC2D8704A55}"/>
              </a:ext>
            </a:extLst>
          </p:cNvPr>
          <p:cNvCxnSpPr>
            <a:cxnSpLocks/>
            <a:stCxn id="132" idx="0"/>
            <a:endCxn id="146" idx="2"/>
          </p:cNvCxnSpPr>
          <p:nvPr/>
        </p:nvCxnSpPr>
        <p:spPr>
          <a:xfrm flipV="1">
            <a:off x="5608744" y="2898248"/>
            <a:ext cx="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B7D9CF51-8158-4B19-9D18-56637E2CD692}"/>
              </a:ext>
            </a:extLst>
          </p:cNvPr>
          <p:cNvCxnSpPr>
            <a:cxnSpLocks/>
            <a:stCxn id="131" idx="0"/>
            <a:endCxn id="146" idx="2"/>
          </p:cNvCxnSpPr>
          <p:nvPr/>
        </p:nvCxnSpPr>
        <p:spPr>
          <a:xfrm flipV="1">
            <a:off x="5186142" y="2898248"/>
            <a:ext cx="422602"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1AE2F446-E84C-47F9-9374-618CC3D14F4C}"/>
              </a:ext>
            </a:extLst>
          </p:cNvPr>
          <p:cNvCxnSpPr>
            <a:cxnSpLocks/>
            <a:stCxn id="130" idx="0"/>
            <a:endCxn id="146" idx="2"/>
          </p:cNvCxnSpPr>
          <p:nvPr/>
        </p:nvCxnSpPr>
        <p:spPr>
          <a:xfrm flipV="1">
            <a:off x="4764128" y="2898248"/>
            <a:ext cx="844616"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B2978213-66CD-4071-AB7D-48DC68525BC2}"/>
              </a:ext>
            </a:extLst>
          </p:cNvPr>
          <p:cNvCxnSpPr>
            <a:cxnSpLocks/>
            <a:stCxn id="129" idx="0"/>
            <a:endCxn id="146" idx="2"/>
          </p:cNvCxnSpPr>
          <p:nvPr/>
        </p:nvCxnSpPr>
        <p:spPr>
          <a:xfrm flipV="1">
            <a:off x="4343259" y="2898248"/>
            <a:ext cx="1265485"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8" name="组合 97">
            <a:extLst>
              <a:ext uri="{FF2B5EF4-FFF2-40B4-BE49-F238E27FC236}">
                <a16:creationId xmlns:a16="http://schemas.microsoft.com/office/drawing/2014/main" id="{4461342A-0FB4-4724-B7CC-19A124EC4AF9}"/>
              </a:ext>
            </a:extLst>
          </p:cNvPr>
          <p:cNvGrpSpPr/>
          <p:nvPr/>
        </p:nvGrpSpPr>
        <p:grpSpPr>
          <a:xfrm>
            <a:off x="4132886" y="5564824"/>
            <a:ext cx="2527720" cy="404398"/>
            <a:chOff x="7575265" y="5288791"/>
            <a:chExt cx="2162780" cy="346013"/>
          </a:xfrm>
        </p:grpSpPr>
        <p:sp>
          <p:nvSpPr>
            <p:cNvPr id="99" name="矩形 98">
              <a:extLst>
                <a:ext uri="{FF2B5EF4-FFF2-40B4-BE49-F238E27FC236}">
                  <a16:creationId xmlns:a16="http://schemas.microsoft.com/office/drawing/2014/main" id="{19DD871C-75F8-4DAF-A1A1-676F6E141174}"/>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0" name="矩形 99">
              <a:extLst>
                <a:ext uri="{FF2B5EF4-FFF2-40B4-BE49-F238E27FC236}">
                  <a16:creationId xmlns:a16="http://schemas.microsoft.com/office/drawing/2014/main" id="{6DBA753B-DE88-4BC6-806B-B20BE24E8842}"/>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01" name="矩形 100">
              <a:extLst>
                <a:ext uri="{FF2B5EF4-FFF2-40B4-BE49-F238E27FC236}">
                  <a16:creationId xmlns:a16="http://schemas.microsoft.com/office/drawing/2014/main" id="{AEA16C37-958A-4967-BF67-78C1114D658B}"/>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02" name="矩形 101">
              <a:extLst>
                <a:ext uri="{FF2B5EF4-FFF2-40B4-BE49-F238E27FC236}">
                  <a16:creationId xmlns:a16="http://schemas.microsoft.com/office/drawing/2014/main" id="{D86BA475-0E0E-4382-B0BE-16D7264A4D08}"/>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03" name="矩形 102">
              <a:extLst>
                <a:ext uri="{FF2B5EF4-FFF2-40B4-BE49-F238E27FC236}">
                  <a16:creationId xmlns:a16="http://schemas.microsoft.com/office/drawing/2014/main" id="{FE15B621-BD8E-4C63-8C22-9B48C4EC8400}"/>
                </a:ext>
              </a:extLst>
            </p:cNvPr>
            <p:cNvSpPr/>
            <p:nvPr/>
          </p:nvSpPr>
          <p:spPr>
            <a:xfrm>
              <a:off x="9018045" y="5288791"/>
              <a:ext cx="360000" cy="3460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4" name="矩形 103">
              <a:extLst>
                <a:ext uri="{FF2B5EF4-FFF2-40B4-BE49-F238E27FC236}">
                  <a16:creationId xmlns:a16="http://schemas.microsoft.com/office/drawing/2014/main" id="{D7B55FB9-E60C-4022-A72B-0C8E7B952750}"/>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05" name="组合 104">
            <a:extLst>
              <a:ext uri="{FF2B5EF4-FFF2-40B4-BE49-F238E27FC236}">
                <a16:creationId xmlns:a16="http://schemas.microsoft.com/office/drawing/2014/main" id="{D26A1DE5-EC86-4443-9FEE-FA517C43FB79}"/>
              </a:ext>
            </a:extLst>
          </p:cNvPr>
          <p:cNvGrpSpPr/>
          <p:nvPr/>
        </p:nvGrpSpPr>
        <p:grpSpPr>
          <a:xfrm>
            <a:off x="4132886" y="5187772"/>
            <a:ext cx="2527720" cy="78949"/>
            <a:chOff x="7575265" y="5288791"/>
            <a:chExt cx="2162780" cy="346013"/>
          </a:xfrm>
        </p:grpSpPr>
        <p:sp>
          <p:nvSpPr>
            <p:cNvPr id="106" name="矩形 105">
              <a:extLst>
                <a:ext uri="{FF2B5EF4-FFF2-40B4-BE49-F238E27FC236}">
                  <a16:creationId xmlns:a16="http://schemas.microsoft.com/office/drawing/2014/main" id="{DF2FF3BC-9234-4FA3-96E7-1060375964E4}"/>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7" name="矩形 106">
              <a:extLst>
                <a:ext uri="{FF2B5EF4-FFF2-40B4-BE49-F238E27FC236}">
                  <a16:creationId xmlns:a16="http://schemas.microsoft.com/office/drawing/2014/main" id="{C6E0843D-3D21-4BB6-8BC3-48F94E43FA10}"/>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8" name="矩形 107">
              <a:extLst>
                <a:ext uri="{FF2B5EF4-FFF2-40B4-BE49-F238E27FC236}">
                  <a16:creationId xmlns:a16="http://schemas.microsoft.com/office/drawing/2014/main" id="{B802C398-8D56-4C57-A085-2009F1E010C1}"/>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0" name="矩形 109">
              <a:extLst>
                <a:ext uri="{FF2B5EF4-FFF2-40B4-BE49-F238E27FC236}">
                  <a16:creationId xmlns:a16="http://schemas.microsoft.com/office/drawing/2014/main" id="{4DF3FC97-F6CE-4E39-A0DB-B055CB23AF67}"/>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2" name="矩形 111">
              <a:extLst>
                <a:ext uri="{FF2B5EF4-FFF2-40B4-BE49-F238E27FC236}">
                  <a16:creationId xmlns:a16="http://schemas.microsoft.com/office/drawing/2014/main" id="{54DBAC49-A7AD-4E40-BDB9-7D5BB855B61C}"/>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3" name="矩形 112">
              <a:extLst>
                <a:ext uri="{FF2B5EF4-FFF2-40B4-BE49-F238E27FC236}">
                  <a16:creationId xmlns:a16="http://schemas.microsoft.com/office/drawing/2014/main" id="{0357F7AC-BA7E-490E-AE83-7D7CFFD1F13F}"/>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4" name="组合 113">
            <a:extLst>
              <a:ext uri="{FF2B5EF4-FFF2-40B4-BE49-F238E27FC236}">
                <a16:creationId xmlns:a16="http://schemas.microsoft.com/office/drawing/2014/main" id="{BCE24835-F6F5-457D-B389-7B5A34523F22}"/>
              </a:ext>
            </a:extLst>
          </p:cNvPr>
          <p:cNvGrpSpPr/>
          <p:nvPr/>
        </p:nvGrpSpPr>
        <p:grpSpPr>
          <a:xfrm>
            <a:off x="4132886" y="4654413"/>
            <a:ext cx="2527720" cy="78949"/>
            <a:chOff x="7575265" y="5288791"/>
            <a:chExt cx="2162780" cy="346013"/>
          </a:xfrm>
        </p:grpSpPr>
        <p:sp>
          <p:nvSpPr>
            <p:cNvPr id="115" name="矩形 114">
              <a:extLst>
                <a:ext uri="{FF2B5EF4-FFF2-40B4-BE49-F238E27FC236}">
                  <a16:creationId xmlns:a16="http://schemas.microsoft.com/office/drawing/2014/main" id="{8A0278AE-9C9C-4F99-9D49-AAED5D7976F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DAC0BF2E-6F51-4ACD-821C-84DF4918CD2C}"/>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7" name="矩形 116">
              <a:extLst>
                <a:ext uri="{FF2B5EF4-FFF2-40B4-BE49-F238E27FC236}">
                  <a16:creationId xmlns:a16="http://schemas.microsoft.com/office/drawing/2014/main" id="{76215FCB-81CC-4F78-9FA2-3B468B14F125}"/>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8" name="矩形 117">
              <a:extLst>
                <a:ext uri="{FF2B5EF4-FFF2-40B4-BE49-F238E27FC236}">
                  <a16:creationId xmlns:a16="http://schemas.microsoft.com/office/drawing/2014/main" id="{6B1AC939-1BC5-462A-90DB-3B709C582DFE}"/>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9" name="矩形 118">
              <a:extLst>
                <a:ext uri="{FF2B5EF4-FFF2-40B4-BE49-F238E27FC236}">
                  <a16:creationId xmlns:a16="http://schemas.microsoft.com/office/drawing/2014/main" id="{B2559ACC-F2B4-4C26-AB4E-7EE686018A28}"/>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0" name="矩形 119">
              <a:extLst>
                <a:ext uri="{FF2B5EF4-FFF2-40B4-BE49-F238E27FC236}">
                  <a16:creationId xmlns:a16="http://schemas.microsoft.com/office/drawing/2014/main" id="{EE20587B-DE21-4A43-81F5-682F60D9E577}"/>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21" name="组合 120">
            <a:extLst>
              <a:ext uri="{FF2B5EF4-FFF2-40B4-BE49-F238E27FC236}">
                <a16:creationId xmlns:a16="http://schemas.microsoft.com/office/drawing/2014/main" id="{5FD00B7B-36C0-40C4-A0D7-39444BE00EF6}"/>
              </a:ext>
            </a:extLst>
          </p:cNvPr>
          <p:cNvGrpSpPr/>
          <p:nvPr/>
        </p:nvGrpSpPr>
        <p:grpSpPr>
          <a:xfrm>
            <a:off x="4132886" y="3955122"/>
            <a:ext cx="2525254" cy="404398"/>
            <a:chOff x="4132886" y="3979908"/>
            <a:chExt cx="2525254" cy="404398"/>
          </a:xfrm>
        </p:grpSpPr>
        <p:sp>
          <p:nvSpPr>
            <p:cNvPr id="122" name="矩形 121">
              <a:extLst>
                <a:ext uri="{FF2B5EF4-FFF2-40B4-BE49-F238E27FC236}">
                  <a16:creationId xmlns:a16="http://schemas.microsoft.com/office/drawing/2014/main" id="{86FF0450-C154-49E5-962D-C0A3748EBE18}"/>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3" name="矩形 122">
              <a:extLst>
                <a:ext uri="{FF2B5EF4-FFF2-40B4-BE49-F238E27FC236}">
                  <a16:creationId xmlns:a16="http://schemas.microsoft.com/office/drawing/2014/main" id="{0F28F825-B37E-4585-888B-ED8BC353F520}"/>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戴了</a:t>
              </a:r>
            </a:p>
          </p:txBody>
        </p:sp>
        <p:sp>
          <p:nvSpPr>
            <p:cNvPr id="124" name="矩形 123">
              <a:extLst>
                <a:ext uri="{FF2B5EF4-FFF2-40B4-BE49-F238E27FC236}">
                  <a16:creationId xmlns:a16="http://schemas.microsoft.com/office/drawing/2014/main" id="{D353C1A4-0515-4E45-A549-1878E27336D4}"/>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25" name="矩形 124">
              <a:extLst>
                <a:ext uri="{FF2B5EF4-FFF2-40B4-BE49-F238E27FC236}">
                  <a16:creationId xmlns:a16="http://schemas.microsoft.com/office/drawing/2014/main" id="{4BCEBC62-0EA0-4814-91DD-EC18CB945211}"/>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26" name="矩形 125">
              <a:extLst>
                <a:ext uri="{FF2B5EF4-FFF2-40B4-BE49-F238E27FC236}">
                  <a16:creationId xmlns:a16="http://schemas.microsoft.com/office/drawing/2014/main" id="{BC17ECAA-1045-46BD-8BB2-C8CC9B93EE1A}"/>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7" name="矩形 126">
              <a:extLst>
                <a:ext uri="{FF2B5EF4-FFF2-40B4-BE49-F238E27FC236}">
                  <a16:creationId xmlns:a16="http://schemas.microsoft.com/office/drawing/2014/main" id="{EEE6651F-D12C-40A2-A856-F95887EB56A1}"/>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28" name="组合 127">
            <a:extLst>
              <a:ext uri="{FF2B5EF4-FFF2-40B4-BE49-F238E27FC236}">
                <a16:creationId xmlns:a16="http://schemas.microsoft.com/office/drawing/2014/main" id="{76C42749-D788-42E1-983B-C4FE81FDB886}"/>
              </a:ext>
            </a:extLst>
          </p:cNvPr>
          <p:cNvGrpSpPr/>
          <p:nvPr/>
        </p:nvGrpSpPr>
        <p:grpSpPr>
          <a:xfrm>
            <a:off x="4132886" y="3208684"/>
            <a:ext cx="2527720" cy="404398"/>
            <a:chOff x="7575265" y="5288791"/>
            <a:chExt cx="2162780" cy="346013"/>
          </a:xfrm>
        </p:grpSpPr>
        <p:sp>
          <p:nvSpPr>
            <p:cNvPr id="129" name="矩形 128">
              <a:extLst>
                <a:ext uri="{FF2B5EF4-FFF2-40B4-BE49-F238E27FC236}">
                  <a16:creationId xmlns:a16="http://schemas.microsoft.com/office/drawing/2014/main" id="{61DA65D4-748E-4975-8F7A-F1C46250FFCF}"/>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0" name="矩形 129">
              <a:extLst>
                <a:ext uri="{FF2B5EF4-FFF2-40B4-BE49-F238E27FC236}">
                  <a16:creationId xmlns:a16="http://schemas.microsoft.com/office/drawing/2014/main" id="{0A19C312-0303-4927-AF3F-1CCDC5A77178}"/>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31" name="矩形 130">
              <a:extLst>
                <a:ext uri="{FF2B5EF4-FFF2-40B4-BE49-F238E27FC236}">
                  <a16:creationId xmlns:a16="http://schemas.microsoft.com/office/drawing/2014/main" id="{C7BABFE1-36C8-4ED8-B2FE-09F3C9DEC368}"/>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32" name="矩形 131">
              <a:extLst>
                <a:ext uri="{FF2B5EF4-FFF2-40B4-BE49-F238E27FC236}">
                  <a16:creationId xmlns:a16="http://schemas.microsoft.com/office/drawing/2014/main" id="{16545936-DDE4-48B0-B8EC-363F00F2F476}"/>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33" name="矩形 132">
              <a:extLst>
                <a:ext uri="{FF2B5EF4-FFF2-40B4-BE49-F238E27FC236}">
                  <a16:creationId xmlns:a16="http://schemas.microsoft.com/office/drawing/2014/main" id="{DA66D746-BA9A-45CD-8ECD-7E8374332941}"/>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4" name="矩形 133">
              <a:extLst>
                <a:ext uri="{FF2B5EF4-FFF2-40B4-BE49-F238E27FC236}">
                  <a16:creationId xmlns:a16="http://schemas.microsoft.com/office/drawing/2014/main" id="{A0B03C1D-9C59-4BE2-9A8A-D03100E62FFB}"/>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35" name="组合 134">
            <a:extLst>
              <a:ext uri="{FF2B5EF4-FFF2-40B4-BE49-F238E27FC236}">
                <a16:creationId xmlns:a16="http://schemas.microsoft.com/office/drawing/2014/main" id="{B28BC296-840F-4003-8DF0-5FEB3E833C4B}"/>
              </a:ext>
            </a:extLst>
          </p:cNvPr>
          <p:cNvGrpSpPr/>
          <p:nvPr/>
        </p:nvGrpSpPr>
        <p:grpSpPr>
          <a:xfrm>
            <a:off x="4132886" y="1586582"/>
            <a:ext cx="2525254" cy="404398"/>
            <a:chOff x="4132886" y="3979908"/>
            <a:chExt cx="2525254" cy="404398"/>
          </a:xfrm>
        </p:grpSpPr>
        <p:sp>
          <p:nvSpPr>
            <p:cNvPr id="136" name="矩形 135">
              <a:extLst>
                <a:ext uri="{FF2B5EF4-FFF2-40B4-BE49-F238E27FC236}">
                  <a16:creationId xmlns:a16="http://schemas.microsoft.com/office/drawing/2014/main" id="{E153F98C-6C8F-480A-9630-AF08D5C662D8}"/>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37" name="矩形 136">
              <a:extLst>
                <a:ext uri="{FF2B5EF4-FFF2-40B4-BE49-F238E27FC236}">
                  <a16:creationId xmlns:a16="http://schemas.microsoft.com/office/drawing/2014/main" id="{B79B79D8-D61F-4B8A-9FF7-F120AA537ACB}"/>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38" name="矩形 137">
              <a:extLst>
                <a:ext uri="{FF2B5EF4-FFF2-40B4-BE49-F238E27FC236}">
                  <a16:creationId xmlns:a16="http://schemas.microsoft.com/office/drawing/2014/main" id="{66CF9444-B111-4A9C-A63E-0AB6A065559F}"/>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39" name="矩形 138">
              <a:extLst>
                <a:ext uri="{FF2B5EF4-FFF2-40B4-BE49-F238E27FC236}">
                  <a16:creationId xmlns:a16="http://schemas.microsoft.com/office/drawing/2014/main" id="{E477DA5A-A1B9-4469-8E8D-BCA16AFDA8B1}"/>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40" name="矩形 139">
              <a:extLst>
                <a:ext uri="{FF2B5EF4-FFF2-40B4-BE49-F238E27FC236}">
                  <a16:creationId xmlns:a16="http://schemas.microsoft.com/office/drawing/2014/main" id="{54AC48EC-1AF9-4540-8242-8DF2A86054FA}"/>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1" name="矩形 140">
              <a:extLst>
                <a:ext uri="{FF2B5EF4-FFF2-40B4-BE49-F238E27FC236}">
                  <a16:creationId xmlns:a16="http://schemas.microsoft.com/office/drawing/2014/main" id="{F420874C-9E37-41D0-BE54-EB8AF0BC4C61}"/>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2" name="组合 141">
            <a:extLst>
              <a:ext uri="{FF2B5EF4-FFF2-40B4-BE49-F238E27FC236}">
                <a16:creationId xmlns:a16="http://schemas.microsoft.com/office/drawing/2014/main" id="{7406B2DC-42AF-4D20-A121-9E74D3D63913}"/>
              </a:ext>
            </a:extLst>
          </p:cNvPr>
          <p:cNvGrpSpPr/>
          <p:nvPr/>
        </p:nvGrpSpPr>
        <p:grpSpPr>
          <a:xfrm>
            <a:off x="4132886" y="2819299"/>
            <a:ext cx="2527720" cy="78949"/>
            <a:chOff x="7575265" y="5288791"/>
            <a:chExt cx="2162780" cy="346013"/>
          </a:xfrm>
        </p:grpSpPr>
        <p:sp>
          <p:nvSpPr>
            <p:cNvPr id="143" name="矩形 142">
              <a:extLst>
                <a:ext uri="{FF2B5EF4-FFF2-40B4-BE49-F238E27FC236}">
                  <a16:creationId xmlns:a16="http://schemas.microsoft.com/office/drawing/2014/main" id="{DE146D0B-56C3-4F89-BB7A-979D63072D63}"/>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4" name="矩形 143">
              <a:extLst>
                <a:ext uri="{FF2B5EF4-FFF2-40B4-BE49-F238E27FC236}">
                  <a16:creationId xmlns:a16="http://schemas.microsoft.com/office/drawing/2014/main" id="{318D5AED-4E5E-46F7-80DF-E7A6FEC39F83}"/>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5" name="矩形 144">
              <a:extLst>
                <a:ext uri="{FF2B5EF4-FFF2-40B4-BE49-F238E27FC236}">
                  <a16:creationId xmlns:a16="http://schemas.microsoft.com/office/drawing/2014/main" id="{2051320D-344A-4370-A50A-5D9D3DF3CC77}"/>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6" name="矩形 145">
              <a:extLst>
                <a:ext uri="{FF2B5EF4-FFF2-40B4-BE49-F238E27FC236}">
                  <a16:creationId xmlns:a16="http://schemas.microsoft.com/office/drawing/2014/main" id="{16D11213-7F16-44FF-BDFB-BAEF2F81A4FC}"/>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7" name="矩形 146">
              <a:extLst>
                <a:ext uri="{FF2B5EF4-FFF2-40B4-BE49-F238E27FC236}">
                  <a16:creationId xmlns:a16="http://schemas.microsoft.com/office/drawing/2014/main" id="{DA5448AC-7594-43CE-9504-EB0B72AEADC6}"/>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8" name="矩形 147">
              <a:extLst>
                <a:ext uri="{FF2B5EF4-FFF2-40B4-BE49-F238E27FC236}">
                  <a16:creationId xmlns:a16="http://schemas.microsoft.com/office/drawing/2014/main" id="{2A99E375-B026-4240-847D-4E4FDD1760A0}"/>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9" name="组合 148">
            <a:extLst>
              <a:ext uri="{FF2B5EF4-FFF2-40B4-BE49-F238E27FC236}">
                <a16:creationId xmlns:a16="http://schemas.microsoft.com/office/drawing/2014/main" id="{B1BA3944-1E0E-4712-9F8E-B2F433116CC0}"/>
              </a:ext>
            </a:extLst>
          </p:cNvPr>
          <p:cNvGrpSpPr/>
          <p:nvPr/>
        </p:nvGrpSpPr>
        <p:grpSpPr>
          <a:xfrm>
            <a:off x="4132886" y="2285940"/>
            <a:ext cx="2527720" cy="78949"/>
            <a:chOff x="7575265" y="5288791"/>
            <a:chExt cx="2162780" cy="346013"/>
          </a:xfrm>
        </p:grpSpPr>
        <p:sp>
          <p:nvSpPr>
            <p:cNvPr id="150" name="矩形 149">
              <a:extLst>
                <a:ext uri="{FF2B5EF4-FFF2-40B4-BE49-F238E27FC236}">
                  <a16:creationId xmlns:a16="http://schemas.microsoft.com/office/drawing/2014/main" id="{C63AC471-E123-4502-8542-830B3B502FE2}"/>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1" name="矩形 150">
              <a:extLst>
                <a:ext uri="{FF2B5EF4-FFF2-40B4-BE49-F238E27FC236}">
                  <a16:creationId xmlns:a16="http://schemas.microsoft.com/office/drawing/2014/main" id="{1DB4BCAE-0B6B-4C87-8444-DFE65C348C8C}"/>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2" name="矩形 151">
              <a:extLst>
                <a:ext uri="{FF2B5EF4-FFF2-40B4-BE49-F238E27FC236}">
                  <a16:creationId xmlns:a16="http://schemas.microsoft.com/office/drawing/2014/main" id="{4EDBB29A-2389-4B19-B44A-F1FA1446441E}"/>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3" name="矩形 152">
              <a:extLst>
                <a:ext uri="{FF2B5EF4-FFF2-40B4-BE49-F238E27FC236}">
                  <a16:creationId xmlns:a16="http://schemas.microsoft.com/office/drawing/2014/main" id="{FC2AFE79-4408-4382-8248-084C424C7677}"/>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4" name="矩形 153">
              <a:extLst>
                <a:ext uri="{FF2B5EF4-FFF2-40B4-BE49-F238E27FC236}">
                  <a16:creationId xmlns:a16="http://schemas.microsoft.com/office/drawing/2014/main" id="{6C919481-E35A-4494-A0A8-75153D62F0E6}"/>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5" name="矩形 154">
              <a:extLst>
                <a:ext uri="{FF2B5EF4-FFF2-40B4-BE49-F238E27FC236}">
                  <a16:creationId xmlns:a16="http://schemas.microsoft.com/office/drawing/2014/main" id="{750A5AAE-EDB6-44D7-BA01-FA9775E13702}"/>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56" name="文本框 155">
            <a:extLst>
              <a:ext uri="{FF2B5EF4-FFF2-40B4-BE49-F238E27FC236}">
                <a16:creationId xmlns:a16="http://schemas.microsoft.com/office/drawing/2014/main" id="{E43902EC-6B42-42DD-888B-EB1187A9CC8B}"/>
              </a:ext>
            </a:extLst>
          </p:cNvPr>
          <p:cNvSpPr txBox="1"/>
          <p:nvPr/>
        </p:nvSpPr>
        <p:spPr>
          <a:xfrm>
            <a:off x="3454137" y="5588639"/>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7" name="文本框 156">
            <a:extLst>
              <a:ext uri="{FF2B5EF4-FFF2-40B4-BE49-F238E27FC236}">
                <a16:creationId xmlns:a16="http://schemas.microsoft.com/office/drawing/2014/main" id="{D292C31C-3101-49AC-8C96-09F16ADCDD09}"/>
              </a:ext>
            </a:extLst>
          </p:cNvPr>
          <p:cNvSpPr txBox="1"/>
          <p:nvPr/>
        </p:nvSpPr>
        <p:spPr>
          <a:xfrm>
            <a:off x="3454137" y="3243254"/>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8" name="文本框 157">
            <a:extLst>
              <a:ext uri="{FF2B5EF4-FFF2-40B4-BE49-F238E27FC236}">
                <a16:creationId xmlns:a16="http://schemas.microsoft.com/office/drawing/2014/main" id="{C1C2D203-5E35-421C-BBCF-5CC014E86E3E}"/>
              </a:ext>
            </a:extLst>
          </p:cNvPr>
          <p:cNvSpPr txBox="1"/>
          <p:nvPr/>
        </p:nvSpPr>
        <p:spPr>
          <a:xfrm>
            <a:off x="2449373" y="3968910"/>
            <a:ext cx="1681656"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Redecoding</a:t>
            </a:r>
            <a:r>
              <a:rPr lang="en-US" altLang="zh-CN" dirty="0">
                <a:latin typeface="Times New Roman" panose="02020603050405020304" pitchFamily="18" charset="0"/>
                <a:cs typeface="Times New Roman" panose="02020603050405020304" pitchFamily="18" charset="0"/>
              </a:rPr>
              <a:t> out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9" name="文本框 158">
            <a:extLst>
              <a:ext uri="{FF2B5EF4-FFF2-40B4-BE49-F238E27FC236}">
                <a16:creationId xmlns:a16="http://schemas.microsoft.com/office/drawing/2014/main" id="{C9CBCF0F-A491-40A1-9FFE-2F3DD76020B5}"/>
              </a:ext>
            </a:extLst>
          </p:cNvPr>
          <p:cNvSpPr txBox="1"/>
          <p:nvPr/>
        </p:nvSpPr>
        <p:spPr>
          <a:xfrm>
            <a:off x="1256502" y="1609218"/>
            <a:ext cx="28754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Autoregressive decoding out</a:t>
            </a:r>
            <a:r>
              <a:rPr lang="zh-CN" altLang="en-US" sz="1800" b="0" dirty="0">
                <a:solidFill>
                  <a:schemeClr val="tx1"/>
                </a:solidFill>
                <a:latin typeface="Times New Roman" panose="02020603050405020304" pitchFamily="18" charset="0"/>
                <a:cs typeface="Times New Roman" panose="02020603050405020304" pitchFamily="18" charset="0"/>
              </a:rPr>
              <a:t>：</a:t>
            </a:r>
            <a:endParaRPr lang="zh-CN" altLang="en-US" dirty="0"/>
          </a:p>
        </p:txBody>
      </p:sp>
      <p:sp>
        <p:nvSpPr>
          <p:cNvPr id="168" name="灯片编号占位符 167">
            <a:extLst>
              <a:ext uri="{FF2B5EF4-FFF2-40B4-BE49-F238E27FC236}">
                <a16:creationId xmlns:a16="http://schemas.microsoft.com/office/drawing/2014/main" id="{AAF42325-0A83-4C6A-9A14-DD8FAF4E38D7}"/>
              </a:ext>
            </a:extLst>
          </p:cNvPr>
          <p:cNvSpPr>
            <a:spLocks noGrp="1"/>
          </p:cNvSpPr>
          <p:nvPr>
            <p:ph type="sldNum" sz="quarter" idx="12"/>
          </p:nvPr>
        </p:nvSpPr>
        <p:spPr/>
        <p:txBody>
          <a:bodyPr/>
          <a:lstStyle/>
          <a:p>
            <a:fld id="{102306DB-8BE8-4F77-8F05-A2B626800C50}" type="slidenum">
              <a:rPr lang="zh-CN" altLang="en-US" smtClean="0"/>
              <a:t>19</a:t>
            </a:fld>
            <a:endParaRPr lang="zh-CN" altLang="en-US"/>
          </a:p>
        </p:txBody>
      </p:sp>
      <p:sp>
        <p:nvSpPr>
          <p:cNvPr id="169" name="页脚占位符 168">
            <a:extLst>
              <a:ext uri="{FF2B5EF4-FFF2-40B4-BE49-F238E27FC236}">
                <a16:creationId xmlns:a16="http://schemas.microsoft.com/office/drawing/2014/main" id="{BB8534C1-7861-457B-9D9F-75E5302D9201}"/>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77021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498B6-328D-4ED4-8E6B-8E6FC4499242}"/>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Outline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6C56F32B-AB55-420D-9247-79B12295B8C3}"/>
              </a:ext>
            </a:extLst>
          </p:cNvPr>
          <p:cNvSpPr>
            <a:spLocks noGrp="1"/>
          </p:cNvSpPr>
          <p:nvPr>
            <p:ph idx="1"/>
          </p:nvPr>
        </p:nvSpPr>
        <p:spPr/>
        <p:txBody>
          <a:bodyPr>
            <a:normAutofit/>
          </a:bodyPr>
          <a:lstStyle/>
          <a:p>
            <a:pPr>
              <a:lnSpc>
                <a:spcPct val="150000"/>
              </a:lnSpc>
            </a:pPr>
            <a:r>
              <a:rPr lang="en-US" altLang="zh-CN" dirty="0">
                <a:latin typeface="Arial" panose="020B0604020202020204" pitchFamily="34" charset="0"/>
                <a:cs typeface="Arial" panose="020B0604020202020204" pitchFamily="34" charset="0"/>
              </a:rPr>
              <a:t>Quality Estimation Task</a:t>
            </a:r>
          </a:p>
          <a:p>
            <a:pPr lvl="1">
              <a:lnSpc>
                <a:spcPct val="150000"/>
              </a:lnSpc>
            </a:pPr>
            <a:r>
              <a:rPr lang="en-US" altLang="zh-CN" noProof="1">
                <a:latin typeface="Arial" panose="020B0604020202020204" pitchFamily="34" charset="0"/>
                <a:cs typeface="Arial" panose="020B0604020202020204" pitchFamily="34" charset="0"/>
              </a:rPr>
              <a:t>Architecture</a:t>
            </a:r>
          </a:p>
          <a:p>
            <a:pPr lvl="1">
              <a:lnSpc>
                <a:spcPct val="150000"/>
              </a:lnSpc>
            </a:pPr>
            <a:r>
              <a:rPr lang="en-US" altLang="zh-CN" sz="2200" noProof="1">
                <a:latin typeface="Arial" panose="020B0604020202020204" pitchFamily="34" charset="0"/>
                <a:cs typeface="Arial" panose="020B0604020202020204" pitchFamily="34" charset="0"/>
              </a:rPr>
              <a:t>Training</a:t>
            </a:r>
            <a:r>
              <a:rPr lang="en-US" altLang="zh-CN" noProof="1">
                <a:latin typeface="Arial" panose="020B0604020202020204" pitchFamily="34" charset="0"/>
                <a:cs typeface="Arial" panose="020B0604020202020204" pitchFamily="34" charset="0"/>
              </a:rPr>
              <a:t> detail</a:t>
            </a:r>
            <a:endParaRPr lang="en-US" altLang="zh-CN" dirty="0">
              <a:latin typeface="Arial" panose="020B0604020202020204" pitchFamily="34" charset="0"/>
              <a:cs typeface="Arial" panose="020B0604020202020204" pitchFamily="34" charset="0"/>
            </a:endParaRPr>
          </a:p>
          <a:p>
            <a:pPr fontAlgn="auto">
              <a:lnSpc>
                <a:spcPct val="150000"/>
              </a:lnSpc>
            </a:pPr>
            <a:r>
              <a:rPr lang="en-US" altLang="zh-CN" dirty="0">
                <a:latin typeface="Arial" panose="020B0604020202020204" pitchFamily="34" charset="0"/>
                <a:cs typeface="Arial" panose="020B0604020202020204" pitchFamily="34" charset="0"/>
              </a:rPr>
              <a:t>Bilingual Translation Task</a:t>
            </a:r>
          </a:p>
          <a:p>
            <a:pPr lvl="1">
              <a:lnSpc>
                <a:spcPct val="150000"/>
              </a:lnSpc>
            </a:pPr>
            <a:r>
              <a:rPr lang="en-US" altLang="zh-CN" sz="2200" noProof="1">
                <a:latin typeface="Arial" panose="020B0604020202020204" pitchFamily="34" charset="0"/>
                <a:cs typeface="Arial" panose="020B0604020202020204" pitchFamily="34" charset="0"/>
              </a:rPr>
              <a:t>Architecture</a:t>
            </a:r>
          </a:p>
          <a:p>
            <a:pPr lvl="1">
              <a:lnSpc>
                <a:spcPct val="150000"/>
              </a:lnSpc>
            </a:pPr>
            <a:r>
              <a:rPr lang="en-US" altLang="zh-CN" sz="2200" noProof="1">
                <a:latin typeface="Arial" panose="020B0604020202020204" pitchFamily="34" charset="0"/>
                <a:cs typeface="Arial" panose="020B0604020202020204" pitchFamily="34" charset="0"/>
              </a:rPr>
              <a:t>Training detail</a:t>
            </a:r>
            <a:endParaRPr lang="en-US" altLang="zh-CN" sz="2200" dirty="0">
              <a:latin typeface="Arial" panose="020B0604020202020204" pitchFamily="34" charset="0"/>
              <a:cs typeface="Arial" panose="020B0604020202020204" pitchFamily="34" charset="0"/>
            </a:endParaRPr>
          </a:p>
          <a:p>
            <a:endParaRPr lang="zh-CN" altLang="en-US" dirty="0"/>
          </a:p>
        </p:txBody>
      </p:sp>
      <p:sp>
        <p:nvSpPr>
          <p:cNvPr id="4" name="灯片编号占位符 3">
            <a:extLst>
              <a:ext uri="{FF2B5EF4-FFF2-40B4-BE49-F238E27FC236}">
                <a16:creationId xmlns:a16="http://schemas.microsoft.com/office/drawing/2014/main" id="{9F6F51E1-2A19-4C26-9131-3B64F1CB8AAE}"/>
              </a:ext>
            </a:extLst>
          </p:cNvPr>
          <p:cNvSpPr>
            <a:spLocks noGrp="1"/>
          </p:cNvSpPr>
          <p:nvPr>
            <p:ph type="sldNum" sz="quarter" idx="12"/>
          </p:nvPr>
        </p:nvSpPr>
        <p:spPr/>
        <p:txBody>
          <a:bodyPr/>
          <a:lstStyle/>
          <a:p>
            <a:fld id="{102306DB-8BE8-4F77-8F05-A2B626800C50}" type="slidenum">
              <a:rPr lang="zh-CN" altLang="en-US" smtClean="0"/>
              <a:t>2</a:t>
            </a:fld>
            <a:endParaRPr lang="zh-CN" altLang="en-US" dirty="0"/>
          </a:p>
        </p:txBody>
      </p:sp>
      <p:sp>
        <p:nvSpPr>
          <p:cNvPr id="5" name="页脚占位符 4">
            <a:extLst>
              <a:ext uri="{FF2B5EF4-FFF2-40B4-BE49-F238E27FC236}">
                <a16:creationId xmlns:a16="http://schemas.microsoft.com/office/drawing/2014/main" id="{5274FA3A-B421-4887-B274-DC89CB2EDFE1}"/>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236605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表格 10">
            <a:extLst>
              <a:ext uri="{FF2B5EF4-FFF2-40B4-BE49-F238E27FC236}">
                <a16:creationId xmlns:a16="http://schemas.microsoft.com/office/drawing/2014/main" id="{793B6AB0-DC87-4355-9158-FCC0EFE386C5}"/>
              </a:ext>
            </a:extLst>
          </p:cNvPr>
          <p:cNvGraphicFramePr>
            <a:graphicFrameLocks noGrp="1"/>
          </p:cNvGraphicFramePr>
          <p:nvPr>
            <p:extLst>
              <p:ext uri="{D42A27DB-BD31-4B8C-83A1-F6EECF244321}">
                <p14:modId xmlns:p14="http://schemas.microsoft.com/office/powerpoint/2010/main" val="1058886828"/>
              </p:ext>
            </p:extLst>
          </p:nvPr>
        </p:nvGraphicFramePr>
        <p:xfrm>
          <a:off x="7253411" y="3190084"/>
          <a:ext cx="4536558" cy="11887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Source</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latin typeface="Times New Roman" panose="02020603050405020304" pitchFamily="18" charset="0"/>
                          <a:cs typeface="Times New Roman" panose="02020603050405020304" pitchFamily="18" charset="0"/>
                        </a:rPr>
                        <a:t>He was wearing a hat .</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MT</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穿了 一个 帽子 。</a:t>
                      </a:r>
                      <a:endParaRPr lang="en-US" altLang="zh-CN" sz="2000" b="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mn-ea"/>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戴了 一个 帽子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75" name="标题 1">
            <a:extLst>
              <a:ext uri="{FF2B5EF4-FFF2-40B4-BE49-F238E27FC236}">
                <a16:creationId xmlns:a16="http://schemas.microsoft.com/office/drawing/2014/main" id="{A6545370-1486-432F-89E9-6A66E5306419}"/>
              </a:ext>
            </a:extLst>
          </p:cNvPr>
          <p:cNvSpPr txBox="1">
            <a:spLocks/>
          </p:cNvSpPr>
          <p:nvPr/>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Arial" panose="020B0604020202020204" pitchFamily="34" charset="0"/>
                <a:cs typeface="Arial" panose="020B0604020202020204" pitchFamily="34" charset="0"/>
              </a:rPr>
              <a:t>Bilingual Translation Task</a:t>
            </a:r>
            <a:br>
              <a:rPr lang="en-US" altLang="zh-CN" dirty="0"/>
            </a:br>
            <a:endParaRPr lang="zh-CN" altLang="en-US" dirty="0"/>
          </a:p>
        </p:txBody>
      </p:sp>
      <p:sp>
        <p:nvSpPr>
          <p:cNvPr id="76" name="矩形: 圆角 75">
            <a:extLst>
              <a:ext uri="{FF2B5EF4-FFF2-40B4-BE49-F238E27FC236}">
                <a16:creationId xmlns:a16="http://schemas.microsoft.com/office/drawing/2014/main" id="{1FEFB0EF-60BD-4DB1-BAD4-1C07F4E6818B}"/>
              </a:ext>
            </a:extLst>
          </p:cNvPr>
          <p:cNvSpPr/>
          <p:nvPr/>
        </p:nvSpPr>
        <p:spPr>
          <a:xfrm>
            <a:off x="4004869" y="4652128"/>
            <a:ext cx="2819001" cy="61925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Redecoder</a:t>
            </a:r>
            <a:endParaRPr lang="zh-CN" altLang="en-US" dirty="0">
              <a:solidFill>
                <a:schemeClr val="tx1"/>
              </a:solidFill>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C3B9AB2E-E84F-4E8A-9D29-F7BE8FC09D8A}"/>
              </a:ext>
            </a:extLst>
          </p:cNvPr>
          <p:cNvSpPr txBox="1"/>
          <p:nvPr/>
        </p:nvSpPr>
        <p:spPr>
          <a:xfrm>
            <a:off x="473870" y="4526594"/>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78" name="箭头: 右 77">
            <a:extLst>
              <a:ext uri="{FF2B5EF4-FFF2-40B4-BE49-F238E27FC236}">
                <a16:creationId xmlns:a16="http://schemas.microsoft.com/office/drawing/2014/main" id="{658B11C7-7986-4F94-938E-5B9911F9E6C0}"/>
              </a:ext>
            </a:extLst>
          </p:cNvPr>
          <p:cNvSpPr/>
          <p:nvPr/>
        </p:nvSpPr>
        <p:spPr>
          <a:xfrm>
            <a:off x="3454137" y="4884563"/>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箭头连接符 78">
            <a:extLst>
              <a:ext uri="{FF2B5EF4-FFF2-40B4-BE49-F238E27FC236}">
                <a16:creationId xmlns:a16="http://schemas.microsoft.com/office/drawing/2014/main" id="{7711A94B-B768-4B23-AE5B-9D6325727927}"/>
              </a:ext>
            </a:extLst>
          </p:cNvPr>
          <p:cNvCxnSpPr>
            <a:cxnSpLocks/>
            <a:stCxn id="98" idx="0"/>
            <a:endCxn id="109" idx="2"/>
          </p:cNvCxnSpPr>
          <p:nvPr/>
        </p:nvCxnSpPr>
        <p:spPr>
          <a:xfrm flipV="1">
            <a:off x="4343259" y="5266721"/>
            <a:ext cx="168623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8C59A4BE-1F21-481A-B6D1-A0A375B6BAFE}"/>
              </a:ext>
            </a:extLst>
          </p:cNvPr>
          <p:cNvCxnSpPr>
            <a:cxnSpLocks/>
            <a:stCxn id="99" idx="0"/>
            <a:endCxn id="109" idx="2"/>
          </p:cNvCxnSpPr>
          <p:nvPr/>
        </p:nvCxnSpPr>
        <p:spPr>
          <a:xfrm flipV="1">
            <a:off x="4764128" y="5266721"/>
            <a:ext cx="1265361"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9CA46326-8625-4CCA-94E0-86836BB41931}"/>
              </a:ext>
            </a:extLst>
          </p:cNvPr>
          <p:cNvCxnSpPr>
            <a:cxnSpLocks/>
            <a:stCxn id="100" idx="0"/>
            <a:endCxn id="109" idx="2"/>
          </p:cNvCxnSpPr>
          <p:nvPr/>
        </p:nvCxnSpPr>
        <p:spPr>
          <a:xfrm flipV="1">
            <a:off x="5186142" y="5266721"/>
            <a:ext cx="843347"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64A6D70F-17B2-4408-A90A-6AB89ECF862A}"/>
              </a:ext>
            </a:extLst>
          </p:cNvPr>
          <p:cNvCxnSpPr>
            <a:cxnSpLocks/>
            <a:stCxn id="101" idx="0"/>
            <a:endCxn id="109" idx="2"/>
          </p:cNvCxnSpPr>
          <p:nvPr/>
        </p:nvCxnSpPr>
        <p:spPr>
          <a:xfrm flipV="1">
            <a:off x="5608744" y="5266721"/>
            <a:ext cx="420745"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A9B8164D-72B7-4030-9B41-3521098F3581}"/>
              </a:ext>
            </a:extLst>
          </p:cNvPr>
          <p:cNvCxnSpPr>
            <a:cxnSpLocks/>
            <a:stCxn id="102" idx="0"/>
            <a:endCxn id="109" idx="2"/>
          </p:cNvCxnSpPr>
          <p:nvPr/>
        </p:nvCxnSpPr>
        <p:spPr>
          <a:xfrm flipV="1">
            <a:off x="6029489" y="5266721"/>
            <a:ext cx="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A470A414-C066-4413-B43A-6EE902984585}"/>
              </a:ext>
            </a:extLst>
          </p:cNvPr>
          <p:cNvCxnSpPr>
            <a:cxnSpLocks/>
            <a:stCxn id="116" idx="0"/>
            <a:endCxn id="124" idx="2"/>
          </p:cNvCxnSpPr>
          <p:nvPr/>
        </p:nvCxnSpPr>
        <p:spPr>
          <a:xfrm flipH="1" flipV="1">
            <a:off x="6028538" y="4359520"/>
            <a:ext cx="951" cy="29489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7" name="文本框 86">
            <a:extLst>
              <a:ext uri="{FF2B5EF4-FFF2-40B4-BE49-F238E27FC236}">
                <a16:creationId xmlns:a16="http://schemas.microsoft.com/office/drawing/2014/main" id="{F44ADCFF-B615-4D64-8D09-65AB64070C35}"/>
              </a:ext>
            </a:extLst>
          </p:cNvPr>
          <p:cNvSpPr txBox="1"/>
          <p:nvPr/>
        </p:nvSpPr>
        <p:spPr>
          <a:xfrm>
            <a:off x="456247" y="2153879"/>
            <a:ext cx="2980267" cy="646331"/>
          </a:xfrm>
          <a:prstGeom prst="rect">
            <a:avLst/>
          </a:prstGeom>
          <a:noFill/>
        </p:spPr>
        <p:txBody>
          <a:bodyPr wrap="square">
            <a:spAutoFit/>
          </a:bodyPr>
          <a:lstStyle/>
          <a:p>
            <a:r>
              <a:rPr lang="en-US" altLang="zh-CN" sz="1800" b="0" dirty="0">
                <a:solidFill>
                  <a:schemeClr val="tx1"/>
                </a:solidFill>
                <a:latin typeface="Times New Roman" panose="02020603050405020304" pitchFamily="18" charset="0"/>
                <a:cs typeface="Times New Roman" panose="02020603050405020304" pitchFamily="18" charset="0"/>
              </a:rPr>
              <a:t>Source: </a:t>
            </a:r>
          </a:p>
          <a:p>
            <a:r>
              <a:rPr lang="en-US" altLang="zh-CN" sz="1800" b="0" dirty="0">
                <a:solidFill>
                  <a:schemeClr val="tx1"/>
                </a:solidFill>
                <a:latin typeface="Times New Roman" panose="02020603050405020304" pitchFamily="18" charset="0"/>
                <a:cs typeface="Times New Roman" panose="02020603050405020304" pitchFamily="18" charset="0"/>
              </a:rPr>
              <a:t>He was wearing a hat . [/s]</a:t>
            </a:r>
            <a:endParaRPr lang="zh-CN" altLang="en-US" sz="1800" b="0" dirty="0">
              <a:solidFill>
                <a:schemeClr val="tx1"/>
              </a:solidFill>
              <a:latin typeface="Times New Roman" panose="02020603050405020304" pitchFamily="18" charset="0"/>
              <a:cs typeface="Times New Roman" panose="02020603050405020304" pitchFamily="18" charset="0"/>
            </a:endParaRPr>
          </a:p>
        </p:txBody>
      </p:sp>
      <p:sp>
        <p:nvSpPr>
          <p:cNvPr id="88" name="箭头: 右 87">
            <a:extLst>
              <a:ext uri="{FF2B5EF4-FFF2-40B4-BE49-F238E27FC236}">
                <a16:creationId xmlns:a16="http://schemas.microsoft.com/office/drawing/2014/main" id="{6E4A7503-1BDC-42B0-8345-5970B6E875D1}"/>
              </a:ext>
            </a:extLst>
          </p:cNvPr>
          <p:cNvSpPr/>
          <p:nvPr/>
        </p:nvSpPr>
        <p:spPr>
          <a:xfrm>
            <a:off x="3436514" y="2513655"/>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圆角 88">
            <a:extLst>
              <a:ext uri="{FF2B5EF4-FFF2-40B4-BE49-F238E27FC236}">
                <a16:creationId xmlns:a16="http://schemas.microsoft.com/office/drawing/2014/main" id="{86A5657A-FB92-432C-A829-759124449941}"/>
              </a:ext>
            </a:extLst>
          </p:cNvPr>
          <p:cNvSpPr/>
          <p:nvPr/>
        </p:nvSpPr>
        <p:spPr>
          <a:xfrm>
            <a:off x="3987246" y="2279583"/>
            <a:ext cx="2819001" cy="619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NMT</a:t>
            </a:r>
            <a:endParaRPr lang="zh-CN" altLang="en-US" dirty="0">
              <a:solidFill>
                <a:schemeClr val="tx1"/>
              </a:solidFill>
              <a:latin typeface="Arial" panose="020B0604020202020204" pitchFamily="34" charset="0"/>
              <a:cs typeface="Arial" panose="020B0604020202020204" pitchFamily="34" charset="0"/>
            </a:endParaRPr>
          </a:p>
        </p:txBody>
      </p:sp>
      <p:cxnSp>
        <p:nvCxnSpPr>
          <p:cNvPr id="91" name="直接箭头连接符 90">
            <a:extLst>
              <a:ext uri="{FF2B5EF4-FFF2-40B4-BE49-F238E27FC236}">
                <a16:creationId xmlns:a16="http://schemas.microsoft.com/office/drawing/2014/main" id="{F527FAB1-BD8C-46C1-B21F-35367E417229}"/>
              </a:ext>
            </a:extLst>
          </p:cNvPr>
          <p:cNvCxnSpPr>
            <a:cxnSpLocks/>
            <a:stCxn id="151" idx="0"/>
            <a:endCxn id="138" idx="2"/>
          </p:cNvCxnSpPr>
          <p:nvPr/>
        </p:nvCxnSpPr>
        <p:spPr>
          <a:xfrm flipH="1" flipV="1">
            <a:off x="6028538" y="1990980"/>
            <a:ext cx="951" cy="29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305F33C5-2EB8-49D3-8236-F153D06A0625}"/>
              </a:ext>
            </a:extLst>
          </p:cNvPr>
          <p:cNvCxnSpPr>
            <a:cxnSpLocks/>
            <a:stCxn id="130" idx="0"/>
            <a:endCxn id="144" idx="2"/>
          </p:cNvCxnSpPr>
          <p:nvPr/>
        </p:nvCxnSpPr>
        <p:spPr>
          <a:xfrm flipV="1">
            <a:off x="6029489" y="2898248"/>
            <a:ext cx="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6D634A84-4519-499F-BA67-5975C33AB85A}"/>
              </a:ext>
            </a:extLst>
          </p:cNvPr>
          <p:cNvCxnSpPr>
            <a:cxnSpLocks/>
            <a:stCxn id="129" idx="0"/>
            <a:endCxn id="144" idx="2"/>
          </p:cNvCxnSpPr>
          <p:nvPr/>
        </p:nvCxnSpPr>
        <p:spPr>
          <a:xfrm flipV="1">
            <a:off x="5608744" y="2898248"/>
            <a:ext cx="420745"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CD26E045-B1C3-4458-8E94-416DC47454F1}"/>
              </a:ext>
            </a:extLst>
          </p:cNvPr>
          <p:cNvCxnSpPr>
            <a:cxnSpLocks/>
            <a:stCxn id="128" idx="0"/>
            <a:endCxn id="144" idx="2"/>
          </p:cNvCxnSpPr>
          <p:nvPr/>
        </p:nvCxnSpPr>
        <p:spPr>
          <a:xfrm flipV="1">
            <a:off x="5186142" y="2898248"/>
            <a:ext cx="843347"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0FC4B661-0B7C-48E6-AF3B-79A36AF598D1}"/>
              </a:ext>
            </a:extLst>
          </p:cNvPr>
          <p:cNvCxnSpPr>
            <a:cxnSpLocks/>
            <a:stCxn id="127" idx="0"/>
            <a:endCxn id="144" idx="2"/>
          </p:cNvCxnSpPr>
          <p:nvPr/>
        </p:nvCxnSpPr>
        <p:spPr>
          <a:xfrm flipV="1">
            <a:off x="4764128" y="2898248"/>
            <a:ext cx="1265361"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7C2AA76E-8078-487E-B159-D0F57D7DA2C3}"/>
              </a:ext>
            </a:extLst>
          </p:cNvPr>
          <p:cNvCxnSpPr>
            <a:cxnSpLocks/>
            <a:stCxn id="126" idx="0"/>
            <a:endCxn id="144" idx="2"/>
          </p:cNvCxnSpPr>
          <p:nvPr/>
        </p:nvCxnSpPr>
        <p:spPr>
          <a:xfrm flipV="1">
            <a:off x="4343259" y="2898248"/>
            <a:ext cx="168623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F69AC1B8-8EC9-4C8D-BCEE-5215F8F5D83F}"/>
              </a:ext>
            </a:extLst>
          </p:cNvPr>
          <p:cNvGrpSpPr/>
          <p:nvPr/>
        </p:nvGrpSpPr>
        <p:grpSpPr>
          <a:xfrm>
            <a:off x="4132886" y="5564824"/>
            <a:ext cx="2527720" cy="404398"/>
            <a:chOff x="7575265" y="5288791"/>
            <a:chExt cx="2162780" cy="346013"/>
          </a:xfrm>
        </p:grpSpPr>
        <p:sp>
          <p:nvSpPr>
            <p:cNvPr id="98" name="矩形 97">
              <a:extLst>
                <a:ext uri="{FF2B5EF4-FFF2-40B4-BE49-F238E27FC236}">
                  <a16:creationId xmlns:a16="http://schemas.microsoft.com/office/drawing/2014/main" id="{7E777BD8-76EC-49EB-9242-3DA2F0F6C20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9" name="矩形 98">
              <a:extLst>
                <a:ext uri="{FF2B5EF4-FFF2-40B4-BE49-F238E27FC236}">
                  <a16:creationId xmlns:a16="http://schemas.microsoft.com/office/drawing/2014/main" id="{35BFBA03-EA50-450C-A85E-D4A15525B79E}"/>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00" name="矩形 99">
              <a:extLst>
                <a:ext uri="{FF2B5EF4-FFF2-40B4-BE49-F238E27FC236}">
                  <a16:creationId xmlns:a16="http://schemas.microsoft.com/office/drawing/2014/main" id="{A8B48741-3AA5-470E-8396-0F081E51E05A}"/>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01" name="矩形 100">
              <a:extLst>
                <a:ext uri="{FF2B5EF4-FFF2-40B4-BE49-F238E27FC236}">
                  <a16:creationId xmlns:a16="http://schemas.microsoft.com/office/drawing/2014/main" id="{1D7F836F-151B-43BD-A553-7A3A49DC8689}"/>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02" name="矩形 101">
              <a:extLst>
                <a:ext uri="{FF2B5EF4-FFF2-40B4-BE49-F238E27FC236}">
                  <a16:creationId xmlns:a16="http://schemas.microsoft.com/office/drawing/2014/main" id="{9AD16711-3EF1-40FE-A3B4-D77B85F6EA17}"/>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03" name="矩形 102">
              <a:extLst>
                <a:ext uri="{FF2B5EF4-FFF2-40B4-BE49-F238E27FC236}">
                  <a16:creationId xmlns:a16="http://schemas.microsoft.com/office/drawing/2014/main" id="{1099CEAD-602D-4ECF-A910-D4A245C46345}"/>
                </a:ext>
              </a:extLst>
            </p:cNvPr>
            <p:cNvSpPr/>
            <p:nvPr/>
          </p:nvSpPr>
          <p:spPr>
            <a:xfrm>
              <a:off x="9378045" y="5288791"/>
              <a:ext cx="360000" cy="3460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04" name="组合 103">
            <a:extLst>
              <a:ext uri="{FF2B5EF4-FFF2-40B4-BE49-F238E27FC236}">
                <a16:creationId xmlns:a16="http://schemas.microsoft.com/office/drawing/2014/main" id="{3D7E6713-AE98-42BF-95FE-19ACA84FE1D5}"/>
              </a:ext>
            </a:extLst>
          </p:cNvPr>
          <p:cNvGrpSpPr/>
          <p:nvPr/>
        </p:nvGrpSpPr>
        <p:grpSpPr>
          <a:xfrm>
            <a:off x="4132886" y="5187772"/>
            <a:ext cx="2527720" cy="78949"/>
            <a:chOff x="7575265" y="5288791"/>
            <a:chExt cx="2162780" cy="346013"/>
          </a:xfrm>
        </p:grpSpPr>
        <p:sp>
          <p:nvSpPr>
            <p:cNvPr id="105" name="矩形 104">
              <a:extLst>
                <a:ext uri="{FF2B5EF4-FFF2-40B4-BE49-F238E27FC236}">
                  <a16:creationId xmlns:a16="http://schemas.microsoft.com/office/drawing/2014/main" id="{F15FD5ED-44DF-4380-9D71-37B476C84F75}"/>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6" name="矩形 105">
              <a:extLst>
                <a:ext uri="{FF2B5EF4-FFF2-40B4-BE49-F238E27FC236}">
                  <a16:creationId xmlns:a16="http://schemas.microsoft.com/office/drawing/2014/main" id="{118E1AF9-EC31-4A34-ADC7-E45662F987F3}"/>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7" name="矩形 106">
              <a:extLst>
                <a:ext uri="{FF2B5EF4-FFF2-40B4-BE49-F238E27FC236}">
                  <a16:creationId xmlns:a16="http://schemas.microsoft.com/office/drawing/2014/main" id="{F625ABF6-F3AB-459D-98FB-435894068F65}"/>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8" name="矩形 107">
              <a:extLst>
                <a:ext uri="{FF2B5EF4-FFF2-40B4-BE49-F238E27FC236}">
                  <a16:creationId xmlns:a16="http://schemas.microsoft.com/office/drawing/2014/main" id="{DBC36547-F3E9-4442-B5AB-E485E87FADFB}"/>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9" name="矩形 108">
              <a:extLst>
                <a:ext uri="{FF2B5EF4-FFF2-40B4-BE49-F238E27FC236}">
                  <a16:creationId xmlns:a16="http://schemas.microsoft.com/office/drawing/2014/main" id="{B58A5A85-E429-4916-99D2-E0244D2CF414}"/>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0" name="矩形 109">
              <a:extLst>
                <a:ext uri="{FF2B5EF4-FFF2-40B4-BE49-F238E27FC236}">
                  <a16:creationId xmlns:a16="http://schemas.microsoft.com/office/drawing/2014/main" id="{3BD0D3F6-570A-4106-82B1-E86CB2FC74D6}"/>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1" name="组合 110">
            <a:extLst>
              <a:ext uri="{FF2B5EF4-FFF2-40B4-BE49-F238E27FC236}">
                <a16:creationId xmlns:a16="http://schemas.microsoft.com/office/drawing/2014/main" id="{3B0E38DA-632F-474C-94BE-69AF3AA64E6C}"/>
              </a:ext>
            </a:extLst>
          </p:cNvPr>
          <p:cNvGrpSpPr/>
          <p:nvPr/>
        </p:nvGrpSpPr>
        <p:grpSpPr>
          <a:xfrm>
            <a:off x="4132886" y="4654413"/>
            <a:ext cx="2527720" cy="78949"/>
            <a:chOff x="7575265" y="5288791"/>
            <a:chExt cx="2162780" cy="346013"/>
          </a:xfrm>
        </p:grpSpPr>
        <p:sp>
          <p:nvSpPr>
            <p:cNvPr id="112" name="矩形 111">
              <a:extLst>
                <a:ext uri="{FF2B5EF4-FFF2-40B4-BE49-F238E27FC236}">
                  <a16:creationId xmlns:a16="http://schemas.microsoft.com/office/drawing/2014/main" id="{C8B1914F-A185-4592-9E7A-3DD2300CBFE9}"/>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3" name="矩形 112">
              <a:extLst>
                <a:ext uri="{FF2B5EF4-FFF2-40B4-BE49-F238E27FC236}">
                  <a16:creationId xmlns:a16="http://schemas.microsoft.com/office/drawing/2014/main" id="{1FE499CD-388B-4003-B2D9-0130DB74D00F}"/>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4" name="矩形 113">
              <a:extLst>
                <a:ext uri="{FF2B5EF4-FFF2-40B4-BE49-F238E27FC236}">
                  <a16:creationId xmlns:a16="http://schemas.microsoft.com/office/drawing/2014/main" id="{AAAA8CA3-F57F-484C-9813-EB06C6C68208}"/>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5" name="矩形 114">
              <a:extLst>
                <a:ext uri="{FF2B5EF4-FFF2-40B4-BE49-F238E27FC236}">
                  <a16:creationId xmlns:a16="http://schemas.microsoft.com/office/drawing/2014/main" id="{3C5A78C2-D38A-436B-B645-EB0274373DAE}"/>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4FCB5E37-510D-49A7-B266-6BFC1F843C36}"/>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7" name="矩形 116">
              <a:extLst>
                <a:ext uri="{FF2B5EF4-FFF2-40B4-BE49-F238E27FC236}">
                  <a16:creationId xmlns:a16="http://schemas.microsoft.com/office/drawing/2014/main" id="{83BA8C93-C438-435B-A4BD-C54D08B0E74D}"/>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8" name="组合 117">
            <a:extLst>
              <a:ext uri="{FF2B5EF4-FFF2-40B4-BE49-F238E27FC236}">
                <a16:creationId xmlns:a16="http://schemas.microsoft.com/office/drawing/2014/main" id="{17E7F419-8D7C-476D-A351-A710E181013C}"/>
              </a:ext>
            </a:extLst>
          </p:cNvPr>
          <p:cNvGrpSpPr/>
          <p:nvPr/>
        </p:nvGrpSpPr>
        <p:grpSpPr>
          <a:xfrm>
            <a:off x="4132886" y="3955122"/>
            <a:ext cx="2525254" cy="404398"/>
            <a:chOff x="4132886" y="3979908"/>
            <a:chExt cx="2525254" cy="404398"/>
          </a:xfrm>
        </p:grpSpPr>
        <p:sp>
          <p:nvSpPr>
            <p:cNvPr id="119" name="矩形 118">
              <a:extLst>
                <a:ext uri="{FF2B5EF4-FFF2-40B4-BE49-F238E27FC236}">
                  <a16:creationId xmlns:a16="http://schemas.microsoft.com/office/drawing/2014/main" id="{BE2C2509-56DD-45B0-BA4D-9B50BB062F41}"/>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0" name="矩形 119">
              <a:extLst>
                <a:ext uri="{FF2B5EF4-FFF2-40B4-BE49-F238E27FC236}">
                  <a16:creationId xmlns:a16="http://schemas.microsoft.com/office/drawing/2014/main" id="{3785B548-27C0-48AC-8F85-A4C281794072}"/>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戴了</a:t>
              </a:r>
            </a:p>
          </p:txBody>
        </p:sp>
        <p:sp>
          <p:nvSpPr>
            <p:cNvPr id="121" name="矩形 120">
              <a:extLst>
                <a:ext uri="{FF2B5EF4-FFF2-40B4-BE49-F238E27FC236}">
                  <a16:creationId xmlns:a16="http://schemas.microsoft.com/office/drawing/2014/main" id="{058508B9-DC91-4AC6-A3A3-1350851C2B68}"/>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22" name="矩形 121">
              <a:extLst>
                <a:ext uri="{FF2B5EF4-FFF2-40B4-BE49-F238E27FC236}">
                  <a16:creationId xmlns:a16="http://schemas.microsoft.com/office/drawing/2014/main" id="{9BB6F05E-5C47-43A2-9E8D-CCB103ECF568}"/>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23" name="矩形 122">
              <a:extLst>
                <a:ext uri="{FF2B5EF4-FFF2-40B4-BE49-F238E27FC236}">
                  <a16:creationId xmlns:a16="http://schemas.microsoft.com/office/drawing/2014/main" id="{95C3179D-3282-489A-A82C-81C1B66EB2BE}"/>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4" name="矩形 123">
              <a:extLst>
                <a:ext uri="{FF2B5EF4-FFF2-40B4-BE49-F238E27FC236}">
                  <a16:creationId xmlns:a16="http://schemas.microsoft.com/office/drawing/2014/main" id="{5AB7E0A1-72CA-4B8A-9A5D-2F0DB93F12F0}"/>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25" name="组合 124">
            <a:extLst>
              <a:ext uri="{FF2B5EF4-FFF2-40B4-BE49-F238E27FC236}">
                <a16:creationId xmlns:a16="http://schemas.microsoft.com/office/drawing/2014/main" id="{30522B25-70EE-4D85-AE7A-4BF1E302E09C}"/>
              </a:ext>
            </a:extLst>
          </p:cNvPr>
          <p:cNvGrpSpPr/>
          <p:nvPr/>
        </p:nvGrpSpPr>
        <p:grpSpPr>
          <a:xfrm>
            <a:off x="4132886" y="3208684"/>
            <a:ext cx="2527720" cy="404398"/>
            <a:chOff x="7575265" y="5288791"/>
            <a:chExt cx="2162780" cy="346013"/>
          </a:xfrm>
        </p:grpSpPr>
        <p:sp>
          <p:nvSpPr>
            <p:cNvPr id="126" name="矩形 125">
              <a:extLst>
                <a:ext uri="{FF2B5EF4-FFF2-40B4-BE49-F238E27FC236}">
                  <a16:creationId xmlns:a16="http://schemas.microsoft.com/office/drawing/2014/main" id="{BD41A035-AD83-4A9F-B71D-11435C7BCDB1}"/>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7" name="矩形 126">
              <a:extLst>
                <a:ext uri="{FF2B5EF4-FFF2-40B4-BE49-F238E27FC236}">
                  <a16:creationId xmlns:a16="http://schemas.microsoft.com/office/drawing/2014/main" id="{4A444886-D7F8-4A77-89F1-860109F178F9}"/>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8" name="矩形 127">
              <a:extLst>
                <a:ext uri="{FF2B5EF4-FFF2-40B4-BE49-F238E27FC236}">
                  <a16:creationId xmlns:a16="http://schemas.microsoft.com/office/drawing/2014/main" id="{C5223DD7-14E6-4E7B-AB96-D00B7199A244}"/>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29" name="矩形 128">
              <a:extLst>
                <a:ext uri="{FF2B5EF4-FFF2-40B4-BE49-F238E27FC236}">
                  <a16:creationId xmlns:a16="http://schemas.microsoft.com/office/drawing/2014/main" id="{30E3180B-58AE-43C2-BE87-0A87108AA7F3}"/>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30" name="矩形 129">
              <a:extLst>
                <a:ext uri="{FF2B5EF4-FFF2-40B4-BE49-F238E27FC236}">
                  <a16:creationId xmlns:a16="http://schemas.microsoft.com/office/drawing/2014/main" id="{FFAB44C7-8F85-4C99-9FD8-6F53B1EEE9BB}"/>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31" name="矩形 130">
              <a:extLst>
                <a:ext uri="{FF2B5EF4-FFF2-40B4-BE49-F238E27FC236}">
                  <a16:creationId xmlns:a16="http://schemas.microsoft.com/office/drawing/2014/main" id="{A776B224-AC67-4E4D-9DE0-54A210142E64}"/>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32" name="组合 131">
            <a:extLst>
              <a:ext uri="{FF2B5EF4-FFF2-40B4-BE49-F238E27FC236}">
                <a16:creationId xmlns:a16="http://schemas.microsoft.com/office/drawing/2014/main" id="{D2E076F9-6EB3-401C-BBBA-9A88610E38FF}"/>
              </a:ext>
            </a:extLst>
          </p:cNvPr>
          <p:cNvGrpSpPr/>
          <p:nvPr/>
        </p:nvGrpSpPr>
        <p:grpSpPr>
          <a:xfrm>
            <a:off x="4132886" y="1586582"/>
            <a:ext cx="2525254" cy="404398"/>
            <a:chOff x="4132886" y="3979908"/>
            <a:chExt cx="2525254" cy="404398"/>
          </a:xfrm>
        </p:grpSpPr>
        <p:sp>
          <p:nvSpPr>
            <p:cNvPr id="133" name="矩形 132">
              <a:extLst>
                <a:ext uri="{FF2B5EF4-FFF2-40B4-BE49-F238E27FC236}">
                  <a16:creationId xmlns:a16="http://schemas.microsoft.com/office/drawing/2014/main" id="{1A407B9C-9DDF-47E8-8245-CA972228CA71}"/>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34" name="矩形 133">
              <a:extLst>
                <a:ext uri="{FF2B5EF4-FFF2-40B4-BE49-F238E27FC236}">
                  <a16:creationId xmlns:a16="http://schemas.microsoft.com/office/drawing/2014/main" id="{4C6A685C-C2AC-4521-9C36-468D3207FDFE}"/>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35" name="矩形 134">
              <a:extLst>
                <a:ext uri="{FF2B5EF4-FFF2-40B4-BE49-F238E27FC236}">
                  <a16:creationId xmlns:a16="http://schemas.microsoft.com/office/drawing/2014/main" id="{C00A1079-D907-47F3-8ECE-DAFC9AF6F162}"/>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36" name="矩形 135">
              <a:extLst>
                <a:ext uri="{FF2B5EF4-FFF2-40B4-BE49-F238E27FC236}">
                  <a16:creationId xmlns:a16="http://schemas.microsoft.com/office/drawing/2014/main" id="{F614F9A0-37F5-48F9-9EB0-715DEB18EB20}"/>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37" name="矩形 136">
              <a:extLst>
                <a:ext uri="{FF2B5EF4-FFF2-40B4-BE49-F238E27FC236}">
                  <a16:creationId xmlns:a16="http://schemas.microsoft.com/office/drawing/2014/main" id="{6906D961-F60A-4A4B-BD60-32C38BEE7968}"/>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8" name="矩形 137">
              <a:extLst>
                <a:ext uri="{FF2B5EF4-FFF2-40B4-BE49-F238E27FC236}">
                  <a16:creationId xmlns:a16="http://schemas.microsoft.com/office/drawing/2014/main" id="{BF810FC1-ED9C-47B2-B375-8978926E95DC}"/>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39" name="组合 138">
            <a:extLst>
              <a:ext uri="{FF2B5EF4-FFF2-40B4-BE49-F238E27FC236}">
                <a16:creationId xmlns:a16="http://schemas.microsoft.com/office/drawing/2014/main" id="{ECF89146-5911-46F9-B894-2F3BB5FC0CBC}"/>
              </a:ext>
            </a:extLst>
          </p:cNvPr>
          <p:cNvGrpSpPr/>
          <p:nvPr/>
        </p:nvGrpSpPr>
        <p:grpSpPr>
          <a:xfrm>
            <a:off x="4132886" y="2819299"/>
            <a:ext cx="2527720" cy="78949"/>
            <a:chOff x="7575265" y="5288791"/>
            <a:chExt cx="2162780" cy="346013"/>
          </a:xfrm>
        </p:grpSpPr>
        <p:sp>
          <p:nvSpPr>
            <p:cNvPr id="140" name="矩形 139">
              <a:extLst>
                <a:ext uri="{FF2B5EF4-FFF2-40B4-BE49-F238E27FC236}">
                  <a16:creationId xmlns:a16="http://schemas.microsoft.com/office/drawing/2014/main" id="{90FC702A-045A-4944-A528-7259347B00D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1" name="矩形 140">
              <a:extLst>
                <a:ext uri="{FF2B5EF4-FFF2-40B4-BE49-F238E27FC236}">
                  <a16:creationId xmlns:a16="http://schemas.microsoft.com/office/drawing/2014/main" id="{D59D1813-2D5C-4F75-8C68-015D6742A455}"/>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2" name="矩形 141">
              <a:extLst>
                <a:ext uri="{FF2B5EF4-FFF2-40B4-BE49-F238E27FC236}">
                  <a16:creationId xmlns:a16="http://schemas.microsoft.com/office/drawing/2014/main" id="{5489BA3C-47CC-448B-836C-FABD8519A43D}"/>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3" name="矩形 142">
              <a:extLst>
                <a:ext uri="{FF2B5EF4-FFF2-40B4-BE49-F238E27FC236}">
                  <a16:creationId xmlns:a16="http://schemas.microsoft.com/office/drawing/2014/main" id="{F2F06CDA-A9B6-48A9-AFD1-CD33B179F3BF}"/>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4" name="矩形 143">
              <a:extLst>
                <a:ext uri="{FF2B5EF4-FFF2-40B4-BE49-F238E27FC236}">
                  <a16:creationId xmlns:a16="http://schemas.microsoft.com/office/drawing/2014/main" id="{48083ABF-A763-4EC3-AB49-D61FE21B7958}"/>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5" name="矩形 144">
              <a:extLst>
                <a:ext uri="{FF2B5EF4-FFF2-40B4-BE49-F238E27FC236}">
                  <a16:creationId xmlns:a16="http://schemas.microsoft.com/office/drawing/2014/main" id="{F8135CA1-F1A9-42E8-91FC-8E16080EF148}"/>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6" name="组合 145">
            <a:extLst>
              <a:ext uri="{FF2B5EF4-FFF2-40B4-BE49-F238E27FC236}">
                <a16:creationId xmlns:a16="http://schemas.microsoft.com/office/drawing/2014/main" id="{B67BF6B5-2E49-404C-B2A8-0679C565B897}"/>
              </a:ext>
            </a:extLst>
          </p:cNvPr>
          <p:cNvGrpSpPr/>
          <p:nvPr/>
        </p:nvGrpSpPr>
        <p:grpSpPr>
          <a:xfrm>
            <a:off x="4132886" y="2285940"/>
            <a:ext cx="2527720" cy="78949"/>
            <a:chOff x="7575265" y="5288791"/>
            <a:chExt cx="2162780" cy="346013"/>
          </a:xfrm>
        </p:grpSpPr>
        <p:sp>
          <p:nvSpPr>
            <p:cNvPr id="147" name="矩形 146">
              <a:extLst>
                <a:ext uri="{FF2B5EF4-FFF2-40B4-BE49-F238E27FC236}">
                  <a16:creationId xmlns:a16="http://schemas.microsoft.com/office/drawing/2014/main" id="{41597B79-62DD-4BBD-97C2-E08A198291B5}"/>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8" name="矩形 147">
              <a:extLst>
                <a:ext uri="{FF2B5EF4-FFF2-40B4-BE49-F238E27FC236}">
                  <a16:creationId xmlns:a16="http://schemas.microsoft.com/office/drawing/2014/main" id="{6D5DABE5-16DB-4DF3-90DB-77FBDC4E0632}"/>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9" name="矩形 148">
              <a:extLst>
                <a:ext uri="{FF2B5EF4-FFF2-40B4-BE49-F238E27FC236}">
                  <a16:creationId xmlns:a16="http://schemas.microsoft.com/office/drawing/2014/main" id="{690AA5B8-1387-4BA1-822B-7880991CE84C}"/>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0" name="矩形 149">
              <a:extLst>
                <a:ext uri="{FF2B5EF4-FFF2-40B4-BE49-F238E27FC236}">
                  <a16:creationId xmlns:a16="http://schemas.microsoft.com/office/drawing/2014/main" id="{A413A081-2A2C-4C58-B737-E758411534B6}"/>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1" name="矩形 150">
              <a:extLst>
                <a:ext uri="{FF2B5EF4-FFF2-40B4-BE49-F238E27FC236}">
                  <a16:creationId xmlns:a16="http://schemas.microsoft.com/office/drawing/2014/main" id="{ACB31F5C-EF9C-44C8-81AC-97E1C6B8A3E1}"/>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2" name="矩形 151">
              <a:extLst>
                <a:ext uri="{FF2B5EF4-FFF2-40B4-BE49-F238E27FC236}">
                  <a16:creationId xmlns:a16="http://schemas.microsoft.com/office/drawing/2014/main" id="{E0007C3B-6209-4F90-8617-A30655EE1B10}"/>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53" name="文本框 152">
            <a:extLst>
              <a:ext uri="{FF2B5EF4-FFF2-40B4-BE49-F238E27FC236}">
                <a16:creationId xmlns:a16="http://schemas.microsoft.com/office/drawing/2014/main" id="{40AFAF91-BCFE-4F2F-B6A1-E5B408A81822}"/>
              </a:ext>
            </a:extLst>
          </p:cNvPr>
          <p:cNvSpPr txBox="1"/>
          <p:nvPr/>
        </p:nvSpPr>
        <p:spPr>
          <a:xfrm>
            <a:off x="3454137" y="5588639"/>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4" name="文本框 153">
            <a:extLst>
              <a:ext uri="{FF2B5EF4-FFF2-40B4-BE49-F238E27FC236}">
                <a16:creationId xmlns:a16="http://schemas.microsoft.com/office/drawing/2014/main" id="{548E4559-588B-46A1-849F-41F55B182752}"/>
              </a:ext>
            </a:extLst>
          </p:cNvPr>
          <p:cNvSpPr txBox="1"/>
          <p:nvPr/>
        </p:nvSpPr>
        <p:spPr>
          <a:xfrm>
            <a:off x="3454137" y="3243254"/>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5" name="文本框 154">
            <a:extLst>
              <a:ext uri="{FF2B5EF4-FFF2-40B4-BE49-F238E27FC236}">
                <a16:creationId xmlns:a16="http://schemas.microsoft.com/office/drawing/2014/main" id="{1FF1CF80-7DFC-44F7-B61A-43D1E6F00D79}"/>
              </a:ext>
            </a:extLst>
          </p:cNvPr>
          <p:cNvSpPr txBox="1"/>
          <p:nvPr/>
        </p:nvSpPr>
        <p:spPr>
          <a:xfrm>
            <a:off x="2449373" y="3968910"/>
            <a:ext cx="1681656"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Redecoding</a:t>
            </a:r>
            <a:r>
              <a:rPr lang="en-US" altLang="zh-CN" dirty="0">
                <a:latin typeface="Times New Roman" panose="02020603050405020304" pitchFamily="18" charset="0"/>
                <a:cs typeface="Times New Roman" panose="02020603050405020304" pitchFamily="18" charset="0"/>
              </a:rPr>
              <a:t> out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56" name="文本框 155">
            <a:extLst>
              <a:ext uri="{FF2B5EF4-FFF2-40B4-BE49-F238E27FC236}">
                <a16:creationId xmlns:a16="http://schemas.microsoft.com/office/drawing/2014/main" id="{0B0E6847-38F8-4C58-8464-9ACD16D9DB7E}"/>
              </a:ext>
            </a:extLst>
          </p:cNvPr>
          <p:cNvSpPr txBox="1"/>
          <p:nvPr/>
        </p:nvSpPr>
        <p:spPr>
          <a:xfrm>
            <a:off x="1256502" y="1609218"/>
            <a:ext cx="28754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Autoregressive decoding out</a:t>
            </a:r>
            <a:r>
              <a:rPr lang="zh-CN" altLang="en-US" sz="1800" b="0" dirty="0">
                <a:solidFill>
                  <a:schemeClr val="tx1"/>
                </a:solidFill>
                <a:latin typeface="Times New Roman" panose="02020603050405020304" pitchFamily="18" charset="0"/>
                <a:cs typeface="Times New Roman" panose="02020603050405020304" pitchFamily="18" charset="0"/>
              </a:rPr>
              <a:t>：</a:t>
            </a:r>
            <a:endParaRPr lang="zh-CN" altLang="en-US" dirty="0"/>
          </a:p>
        </p:txBody>
      </p:sp>
      <p:sp>
        <p:nvSpPr>
          <p:cNvPr id="169" name="灯片编号占位符 168">
            <a:extLst>
              <a:ext uri="{FF2B5EF4-FFF2-40B4-BE49-F238E27FC236}">
                <a16:creationId xmlns:a16="http://schemas.microsoft.com/office/drawing/2014/main" id="{1AE74569-AB05-4D56-AB64-B0B03FEB12CD}"/>
              </a:ext>
            </a:extLst>
          </p:cNvPr>
          <p:cNvSpPr>
            <a:spLocks noGrp="1"/>
          </p:cNvSpPr>
          <p:nvPr>
            <p:ph type="sldNum" sz="quarter" idx="12"/>
          </p:nvPr>
        </p:nvSpPr>
        <p:spPr/>
        <p:txBody>
          <a:bodyPr/>
          <a:lstStyle/>
          <a:p>
            <a:fld id="{102306DB-8BE8-4F77-8F05-A2B626800C50}" type="slidenum">
              <a:rPr lang="zh-CN" altLang="en-US" smtClean="0"/>
              <a:t>20</a:t>
            </a:fld>
            <a:endParaRPr lang="zh-CN" altLang="en-US"/>
          </a:p>
        </p:txBody>
      </p:sp>
      <p:sp>
        <p:nvSpPr>
          <p:cNvPr id="170" name="页脚占位符 169">
            <a:extLst>
              <a:ext uri="{FF2B5EF4-FFF2-40B4-BE49-F238E27FC236}">
                <a16:creationId xmlns:a16="http://schemas.microsoft.com/office/drawing/2014/main" id="{B62CFC8E-6E79-4A62-91EA-FA217EC42550}"/>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201985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D95E200-811B-4CC0-8456-4835E4E14457}"/>
              </a:ext>
            </a:extLst>
          </p:cNvPr>
          <p:cNvSpPr/>
          <p:nvPr/>
        </p:nvSpPr>
        <p:spPr>
          <a:xfrm>
            <a:off x="4004869" y="4652128"/>
            <a:ext cx="2819001" cy="61925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Redecoder</a:t>
            </a:r>
            <a:endParaRPr lang="zh-CN" altLang="en-US" dirty="0">
              <a:solidFill>
                <a:schemeClr val="tx1"/>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FBEFB878-04F5-4280-A096-9297A9F22DCA}"/>
              </a:ext>
            </a:extLst>
          </p:cNvPr>
          <p:cNvSpPr txBox="1"/>
          <p:nvPr/>
        </p:nvSpPr>
        <p:spPr>
          <a:xfrm>
            <a:off x="473870" y="4526594"/>
            <a:ext cx="2980267" cy="646331"/>
          </a:xfrm>
          <a:prstGeom prst="rect">
            <a:avLst/>
          </a:prstGeom>
          <a:noFill/>
        </p:spPr>
        <p:txBody>
          <a:bodyPr wrap="square">
            <a:spAutoFit/>
          </a:bodyPr>
          <a:lstStyle/>
          <a:p>
            <a:r>
              <a:rPr lang="en-US" altLang="zh-CN" b="0" dirty="0">
                <a:solidFill>
                  <a:schemeClr val="tx1"/>
                </a:solidFill>
                <a:latin typeface="Times New Roman" panose="02020603050405020304" pitchFamily="18" charset="0"/>
                <a:cs typeface="Times New Roman" panose="02020603050405020304" pitchFamily="18" charset="0"/>
              </a:rPr>
              <a:t>Source: </a:t>
            </a:r>
          </a:p>
          <a:p>
            <a:r>
              <a:rPr lang="en-US" altLang="zh-CN" b="0" dirty="0">
                <a:solidFill>
                  <a:schemeClr val="tx1"/>
                </a:solidFill>
                <a:latin typeface="Times New Roman" panose="02020603050405020304" pitchFamily="18" charset="0"/>
                <a:cs typeface="Times New Roman" panose="02020603050405020304" pitchFamily="18" charset="0"/>
              </a:rPr>
              <a:t>He was wearing a hat . [/s]</a:t>
            </a:r>
            <a:endParaRPr lang="zh-CN" altLang="en-US" b="0" dirty="0">
              <a:solidFill>
                <a:schemeClr val="tx1"/>
              </a:solidFill>
              <a:latin typeface="Times New Roman" panose="02020603050405020304" pitchFamily="18" charset="0"/>
              <a:cs typeface="Times New Roman" panose="02020603050405020304" pitchFamily="18" charset="0"/>
            </a:endParaRPr>
          </a:p>
        </p:txBody>
      </p:sp>
      <p:sp>
        <p:nvSpPr>
          <p:cNvPr id="5" name="箭头: 右 4">
            <a:extLst>
              <a:ext uri="{FF2B5EF4-FFF2-40B4-BE49-F238E27FC236}">
                <a16:creationId xmlns:a16="http://schemas.microsoft.com/office/drawing/2014/main" id="{997D2797-FA28-4428-9A04-22EDA11B3D4B}"/>
              </a:ext>
            </a:extLst>
          </p:cNvPr>
          <p:cNvSpPr/>
          <p:nvPr/>
        </p:nvSpPr>
        <p:spPr>
          <a:xfrm>
            <a:off x="3454137" y="4884563"/>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E44D1C58-1102-4D4E-BE0D-C325F05D630E}"/>
              </a:ext>
            </a:extLst>
          </p:cNvPr>
          <p:cNvCxnSpPr>
            <a:cxnSpLocks/>
            <a:stCxn id="2" idx="0"/>
            <a:endCxn id="97" idx="2"/>
          </p:cNvCxnSpPr>
          <p:nvPr/>
        </p:nvCxnSpPr>
        <p:spPr>
          <a:xfrm flipV="1">
            <a:off x="4343259" y="5266721"/>
            <a:ext cx="2106975"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D30D3ED7-2F00-4AED-A500-6C6F723E3CCC}"/>
              </a:ext>
            </a:extLst>
          </p:cNvPr>
          <p:cNvCxnSpPr>
            <a:cxnSpLocks/>
            <a:stCxn id="79" idx="0"/>
            <a:endCxn id="97" idx="2"/>
          </p:cNvCxnSpPr>
          <p:nvPr/>
        </p:nvCxnSpPr>
        <p:spPr>
          <a:xfrm flipV="1">
            <a:off x="4764128" y="5266721"/>
            <a:ext cx="1686106"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7AA9F5C6-F4E3-488F-BEC1-653E89AA6B7C}"/>
              </a:ext>
            </a:extLst>
          </p:cNvPr>
          <p:cNvCxnSpPr>
            <a:cxnSpLocks/>
            <a:stCxn id="81" idx="0"/>
            <a:endCxn id="97" idx="2"/>
          </p:cNvCxnSpPr>
          <p:nvPr/>
        </p:nvCxnSpPr>
        <p:spPr>
          <a:xfrm flipV="1">
            <a:off x="5186142" y="5266721"/>
            <a:ext cx="1264092"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E96899B9-B67B-48E1-A518-BCDBF9FD6922}"/>
              </a:ext>
            </a:extLst>
          </p:cNvPr>
          <p:cNvCxnSpPr>
            <a:cxnSpLocks/>
            <a:stCxn id="82" idx="0"/>
            <a:endCxn id="97" idx="2"/>
          </p:cNvCxnSpPr>
          <p:nvPr/>
        </p:nvCxnSpPr>
        <p:spPr>
          <a:xfrm flipV="1">
            <a:off x="5608744" y="5266721"/>
            <a:ext cx="84149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689104E0-134F-484C-ACB9-C3CE11692044}"/>
              </a:ext>
            </a:extLst>
          </p:cNvPr>
          <p:cNvCxnSpPr>
            <a:cxnSpLocks/>
            <a:stCxn id="83" idx="0"/>
            <a:endCxn id="97" idx="2"/>
          </p:cNvCxnSpPr>
          <p:nvPr/>
        </p:nvCxnSpPr>
        <p:spPr>
          <a:xfrm flipV="1">
            <a:off x="6029489" y="5266721"/>
            <a:ext cx="420745"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566D113C-049B-4A36-A722-DC4AE228E2DC}"/>
              </a:ext>
            </a:extLst>
          </p:cNvPr>
          <p:cNvCxnSpPr>
            <a:cxnSpLocks/>
            <a:stCxn id="84" idx="0"/>
            <a:endCxn id="97" idx="2"/>
          </p:cNvCxnSpPr>
          <p:nvPr/>
        </p:nvCxnSpPr>
        <p:spPr>
          <a:xfrm flipV="1">
            <a:off x="6450234" y="5266721"/>
            <a:ext cx="0" cy="2981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DCCF05DD-F911-44A6-B822-84DB91207836}"/>
              </a:ext>
            </a:extLst>
          </p:cNvPr>
          <p:cNvCxnSpPr>
            <a:cxnSpLocks/>
          </p:cNvCxnSpPr>
          <p:nvPr/>
        </p:nvCxnSpPr>
        <p:spPr>
          <a:xfrm flipV="1">
            <a:off x="6478682" y="4359520"/>
            <a:ext cx="0" cy="28404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8F08C10-3E27-4B40-B09E-EBF66AD3462C}"/>
              </a:ext>
            </a:extLst>
          </p:cNvPr>
          <p:cNvSpPr txBox="1"/>
          <p:nvPr/>
        </p:nvSpPr>
        <p:spPr>
          <a:xfrm>
            <a:off x="456247" y="2153879"/>
            <a:ext cx="2980267" cy="646331"/>
          </a:xfrm>
          <a:prstGeom prst="rect">
            <a:avLst/>
          </a:prstGeom>
          <a:noFill/>
        </p:spPr>
        <p:txBody>
          <a:bodyPr wrap="square">
            <a:spAutoFit/>
          </a:bodyPr>
          <a:lstStyle/>
          <a:p>
            <a:r>
              <a:rPr lang="en-US" altLang="zh-CN" b="0" dirty="0">
                <a:solidFill>
                  <a:schemeClr val="tx1"/>
                </a:solidFill>
                <a:latin typeface="Times New Roman" panose="02020603050405020304" pitchFamily="18" charset="0"/>
                <a:cs typeface="Times New Roman" panose="02020603050405020304" pitchFamily="18" charset="0"/>
              </a:rPr>
              <a:t>Source: </a:t>
            </a:r>
          </a:p>
          <a:p>
            <a:r>
              <a:rPr lang="en-US" altLang="zh-CN" b="0" dirty="0">
                <a:solidFill>
                  <a:schemeClr val="tx1"/>
                </a:solidFill>
                <a:latin typeface="Times New Roman" panose="02020603050405020304" pitchFamily="18" charset="0"/>
                <a:cs typeface="Times New Roman" panose="02020603050405020304" pitchFamily="18" charset="0"/>
              </a:rPr>
              <a:t>He was wearing a hat . [/s]</a:t>
            </a:r>
            <a:endParaRPr lang="zh-CN" altLang="en-US" b="0" dirty="0">
              <a:solidFill>
                <a:schemeClr val="tx1"/>
              </a:solidFill>
              <a:latin typeface="Times New Roman" panose="02020603050405020304" pitchFamily="18" charset="0"/>
              <a:cs typeface="Times New Roman" panose="02020603050405020304" pitchFamily="18" charset="0"/>
            </a:endParaRPr>
          </a:p>
        </p:txBody>
      </p:sp>
      <p:sp>
        <p:nvSpPr>
          <p:cNvPr id="40" name="箭头: 右 39">
            <a:extLst>
              <a:ext uri="{FF2B5EF4-FFF2-40B4-BE49-F238E27FC236}">
                <a16:creationId xmlns:a16="http://schemas.microsoft.com/office/drawing/2014/main" id="{76492D0A-CDDC-4D69-BD88-A698CBB61C16}"/>
              </a:ext>
            </a:extLst>
          </p:cNvPr>
          <p:cNvSpPr/>
          <p:nvPr/>
        </p:nvSpPr>
        <p:spPr>
          <a:xfrm>
            <a:off x="3436514" y="2513655"/>
            <a:ext cx="519421" cy="15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id="{66ADA463-7901-44C0-A578-5825E99E73E0}"/>
              </a:ext>
            </a:extLst>
          </p:cNvPr>
          <p:cNvSpPr/>
          <p:nvPr/>
        </p:nvSpPr>
        <p:spPr>
          <a:xfrm>
            <a:off x="3987246" y="2279583"/>
            <a:ext cx="2819001" cy="619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panose="020B0604020202020204" pitchFamily="34" charset="0"/>
                <a:cs typeface="Arial" panose="020B0604020202020204" pitchFamily="34" charset="0"/>
              </a:rPr>
              <a:t>NMT</a:t>
            </a:r>
            <a:endParaRPr lang="zh-CN" altLang="en-US" dirty="0">
              <a:solidFill>
                <a:schemeClr val="tx1"/>
              </a:solidFill>
              <a:latin typeface="Arial" panose="020B0604020202020204" pitchFamily="34" charset="0"/>
              <a:cs typeface="Arial" panose="020B0604020202020204" pitchFamily="34" charset="0"/>
            </a:endParaRPr>
          </a:p>
        </p:txBody>
      </p:sp>
      <p:cxnSp>
        <p:nvCxnSpPr>
          <p:cNvPr id="68" name="直接箭头连接符 67">
            <a:extLst>
              <a:ext uri="{FF2B5EF4-FFF2-40B4-BE49-F238E27FC236}">
                <a16:creationId xmlns:a16="http://schemas.microsoft.com/office/drawing/2014/main" id="{5BCC4012-0765-4F04-A981-41A3A1B4BD91}"/>
              </a:ext>
            </a:extLst>
          </p:cNvPr>
          <p:cNvCxnSpPr>
            <a:cxnSpLocks/>
            <a:stCxn id="125" idx="0"/>
            <a:endCxn id="146" idx="2"/>
          </p:cNvCxnSpPr>
          <p:nvPr/>
        </p:nvCxnSpPr>
        <p:spPr>
          <a:xfrm flipV="1">
            <a:off x="6450234" y="2898248"/>
            <a:ext cx="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84D1994B-43DA-4B24-BBC2-831139D1A564}"/>
              </a:ext>
            </a:extLst>
          </p:cNvPr>
          <p:cNvCxnSpPr>
            <a:cxnSpLocks/>
            <a:stCxn id="153" idx="0"/>
            <a:endCxn id="131" idx="2"/>
          </p:cNvCxnSpPr>
          <p:nvPr/>
        </p:nvCxnSpPr>
        <p:spPr>
          <a:xfrm flipH="1" flipV="1">
            <a:off x="6447768" y="1990980"/>
            <a:ext cx="2466" cy="29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792BF36-1556-404B-9044-CEB9E070E51A}"/>
              </a:ext>
            </a:extLst>
          </p:cNvPr>
          <p:cNvCxnSpPr>
            <a:cxnSpLocks/>
            <a:stCxn id="124" idx="0"/>
          </p:cNvCxnSpPr>
          <p:nvPr/>
        </p:nvCxnSpPr>
        <p:spPr>
          <a:xfrm flipV="1">
            <a:off x="6029489" y="2916076"/>
            <a:ext cx="424150"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B19BA45B-2248-44F4-BD1C-CFD113FFDBD1}"/>
              </a:ext>
            </a:extLst>
          </p:cNvPr>
          <p:cNvCxnSpPr>
            <a:cxnSpLocks/>
            <a:stCxn id="123" idx="0"/>
            <a:endCxn id="146" idx="2"/>
          </p:cNvCxnSpPr>
          <p:nvPr/>
        </p:nvCxnSpPr>
        <p:spPr>
          <a:xfrm flipV="1">
            <a:off x="5608744" y="2898248"/>
            <a:ext cx="841490"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636CDB03-F598-4345-A7B0-286D0994D6BE}"/>
              </a:ext>
            </a:extLst>
          </p:cNvPr>
          <p:cNvCxnSpPr>
            <a:cxnSpLocks/>
            <a:stCxn id="122" idx="0"/>
            <a:endCxn id="146" idx="2"/>
          </p:cNvCxnSpPr>
          <p:nvPr/>
        </p:nvCxnSpPr>
        <p:spPr>
          <a:xfrm flipV="1">
            <a:off x="5186142" y="2898248"/>
            <a:ext cx="1264092"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6AB54D3D-2C47-42B3-BCAB-EAD2F6C7F713}"/>
              </a:ext>
            </a:extLst>
          </p:cNvPr>
          <p:cNvCxnSpPr>
            <a:cxnSpLocks/>
            <a:stCxn id="121" idx="0"/>
            <a:endCxn id="146" idx="2"/>
          </p:cNvCxnSpPr>
          <p:nvPr/>
        </p:nvCxnSpPr>
        <p:spPr>
          <a:xfrm flipV="1">
            <a:off x="4764128" y="2898248"/>
            <a:ext cx="1686106"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5E2A0845-5FE9-442F-B3BA-5C8044E21C33}"/>
              </a:ext>
            </a:extLst>
          </p:cNvPr>
          <p:cNvCxnSpPr>
            <a:cxnSpLocks/>
            <a:stCxn id="120" idx="0"/>
            <a:endCxn id="146" idx="2"/>
          </p:cNvCxnSpPr>
          <p:nvPr/>
        </p:nvCxnSpPr>
        <p:spPr>
          <a:xfrm flipV="1">
            <a:off x="4343259" y="2898248"/>
            <a:ext cx="2106975" cy="31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0" name="表格 10">
            <a:extLst>
              <a:ext uri="{FF2B5EF4-FFF2-40B4-BE49-F238E27FC236}">
                <a16:creationId xmlns:a16="http://schemas.microsoft.com/office/drawing/2014/main" id="{793B6AB0-DC87-4355-9158-FCC0EFE386C5}"/>
              </a:ext>
            </a:extLst>
          </p:cNvPr>
          <p:cNvGraphicFramePr>
            <a:graphicFrameLocks noGrp="1"/>
          </p:cNvGraphicFramePr>
          <p:nvPr>
            <p:extLst>
              <p:ext uri="{D42A27DB-BD31-4B8C-83A1-F6EECF244321}">
                <p14:modId xmlns:p14="http://schemas.microsoft.com/office/powerpoint/2010/main" val="2047581427"/>
              </p:ext>
            </p:extLst>
          </p:nvPr>
        </p:nvGraphicFramePr>
        <p:xfrm>
          <a:off x="7253411" y="3190084"/>
          <a:ext cx="4536558" cy="1188720"/>
        </p:xfrm>
        <a:graphic>
          <a:graphicData uri="http://schemas.openxmlformats.org/drawingml/2006/table">
            <a:tbl>
              <a:tblPr firstRow="1" bandRow="1">
                <a:tableStyleId>{5C22544A-7EE6-4342-B048-85BDC9FD1C3A}</a:tableStyleId>
              </a:tblPr>
              <a:tblGrid>
                <a:gridCol w="1651590">
                  <a:extLst>
                    <a:ext uri="{9D8B030D-6E8A-4147-A177-3AD203B41FA5}">
                      <a16:colId xmlns:a16="http://schemas.microsoft.com/office/drawing/2014/main" val="404025551"/>
                    </a:ext>
                  </a:extLst>
                </a:gridCol>
                <a:gridCol w="2884968">
                  <a:extLst>
                    <a:ext uri="{9D8B030D-6E8A-4147-A177-3AD203B41FA5}">
                      <a16:colId xmlns:a16="http://schemas.microsoft.com/office/drawing/2014/main" val="58532579"/>
                    </a:ext>
                  </a:extLst>
                </a:gridCol>
              </a:tblGrid>
              <a:tr h="37084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Source</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latin typeface="Times New Roman" panose="02020603050405020304" pitchFamily="18" charset="0"/>
                          <a:cs typeface="Times New Roman" panose="02020603050405020304" pitchFamily="18" charset="0"/>
                        </a:rPr>
                        <a:t>He was wearing a hat .</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0">
                <a:tc>
                  <a:txBody>
                    <a:bodyPr/>
                    <a:lstStyle/>
                    <a:p>
                      <a:pPr marL="0" algn="ctr" defTabSz="914400" rtl="0" eaLnBrk="1" latinLnBrk="0" hangingPunct="1"/>
                      <a:r>
                        <a:rPr lang="en-US" altLang="zh-CN" sz="2000" b="0" kern="1200" dirty="0">
                          <a:solidFill>
                            <a:schemeClr val="tx1"/>
                          </a:solidFill>
                          <a:latin typeface="Times New Roman" panose="02020603050405020304" pitchFamily="18" charset="0"/>
                          <a:ea typeface="+mn-ea"/>
                          <a:cs typeface="Times New Roman" panose="02020603050405020304" pitchFamily="18" charset="0"/>
                        </a:rPr>
                        <a:t>MT</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穿了 一个 帽子 。</a:t>
                      </a:r>
                      <a:endParaRPr lang="en-US" altLang="zh-CN" sz="2000" b="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1200" dirty="0">
                          <a:solidFill>
                            <a:schemeClr val="tx1"/>
                          </a:solidFill>
                          <a:latin typeface="Times New Roman" panose="02020603050405020304" pitchFamily="18" charset="0"/>
                          <a:ea typeface="+mn-ea"/>
                          <a:cs typeface="Times New Roman" panose="02020603050405020304" pitchFamily="18" charset="0"/>
                        </a:rPr>
                        <a:t>Re-decoding</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tx1"/>
                          </a:solidFill>
                          <a:latin typeface="微软雅黑" panose="020B0503020204020204" pitchFamily="34" charset="-122"/>
                          <a:ea typeface="微软雅黑" panose="020B0503020204020204" pitchFamily="34" charset="-122"/>
                          <a:cs typeface="+mn-cs"/>
                        </a:rPr>
                        <a:t>他 戴了 一个 帽子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75" name="标题 1">
            <a:extLst>
              <a:ext uri="{FF2B5EF4-FFF2-40B4-BE49-F238E27FC236}">
                <a16:creationId xmlns:a16="http://schemas.microsoft.com/office/drawing/2014/main" id="{A6545370-1486-432F-89E9-6A66E5306419}"/>
              </a:ext>
            </a:extLst>
          </p:cNvPr>
          <p:cNvSpPr txBox="1">
            <a:spLocks/>
          </p:cNvSpPr>
          <p:nvPr/>
        </p:nvSpPr>
        <p:spPr>
          <a:xfrm>
            <a:off x="838200" y="365126"/>
            <a:ext cx="6899564" cy="881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Arial" panose="020B0604020202020204" pitchFamily="34" charset="0"/>
                <a:cs typeface="Arial" panose="020B0604020202020204" pitchFamily="34" charset="0"/>
              </a:rPr>
              <a:t>Bilingual Translation Task</a:t>
            </a:r>
            <a:br>
              <a:rPr lang="en-US" altLang="zh-CN" dirty="0"/>
            </a:br>
            <a:endParaRPr lang="zh-CN" altLang="en-US" dirty="0"/>
          </a:p>
        </p:txBody>
      </p:sp>
      <p:grpSp>
        <p:nvGrpSpPr>
          <p:cNvPr id="38" name="组合 37">
            <a:extLst>
              <a:ext uri="{FF2B5EF4-FFF2-40B4-BE49-F238E27FC236}">
                <a16:creationId xmlns:a16="http://schemas.microsoft.com/office/drawing/2014/main" id="{6C714D63-0B33-4D3E-B3DC-A346B91B6E9A}"/>
              </a:ext>
            </a:extLst>
          </p:cNvPr>
          <p:cNvGrpSpPr/>
          <p:nvPr/>
        </p:nvGrpSpPr>
        <p:grpSpPr>
          <a:xfrm>
            <a:off x="4132886" y="5564824"/>
            <a:ext cx="2527720" cy="404398"/>
            <a:chOff x="7575265" y="5288791"/>
            <a:chExt cx="2162780" cy="346013"/>
          </a:xfrm>
        </p:grpSpPr>
        <p:sp>
          <p:nvSpPr>
            <p:cNvPr id="2" name="矩形 1">
              <a:extLst>
                <a:ext uri="{FF2B5EF4-FFF2-40B4-BE49-F238E27FC236}">
                  <a16:creationId xmlns:a16="http://schemas.microsoft.com/office/drawing/2014/main" id="{3A9C17A3-8AC4-4411-AAC7-A0D78F6D44EA}"/>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9" name="矩形 78">
              <a:extLst>
                <a:ext uri="{FF2B5EF4-FFF2-40B4-BE49-F238E27FC236}">
                  <a16:creationId xmlns:a16="http://schemas.microsoft.com/office/drawing/2014/main" id="{39D1BC78-FDA0-4734-AD34-F13B93F7DEB2}"/>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81" name="矩形 80">
              <a:extLst>
                <a:ext uri="{FF2B5EF4-FFF2-40B4-BE49-F238E27FC236}">
                  <a16:creationId xmlns:a16="http://schemas.microsoft.com/office/drawing/2014/main" id="{FF7DEBC0-7230-4A61-9504-6080603F2339}"/>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82" name="矩形 81">
              <a:extLst>
                <a:ext uri="{FF2B5EF4-FFF2-40B4-BE49-F238E27FC236}">
                  <a16:creationId xmlns:a16="http://schemas.microsoft.com/office/drawing/2014/main" id="{8BC57619-738B-4121-BC2B-FA2748AA4D86}"/>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83" name="矩形 82">
              <a:extLst>
                <a:ext uri="{FF2B5EF4-FFF2-40B4-BE49-F238E27FC236}">
                  <a16:creationId xmlns:a16="http://schemas.microsoft.com/office/drawing/2014/main" id="{AB2D143F-5BCD-4561-B6C8-FB5959E06E82}"/>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84" name="矩形 83">
              <a:extLst>
                <a:ext uri="{FF2B5EF4-FFF2-40B4-BE49-F238E27FC236}">
                  <a16:creationId xmlns:a16="http://schemas.microsoft.com/office/drawing/2014/main" id="{79E71DAC-C18A-4575-811C-9A00C85F904D}"/>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91" name="组合 90">
            <a:extLst>
              <a:ext uri="{FF2B5EF4-FFF2-40B4-BE49-F238E27FC236}">
                <a16:creationId xmlns:a16="http://schemas.microsoft.com/office/drawing/2014/main" id="{4F8D93B7-97C7-45DE-8AAA-EDF77BF92EF9}"/>
              </a:ext>
            </a:extLst>
          </p:cNvPr>
          <p:cNvGrpSpPr/>
          <p:nvPr/>
        </p:nvGrpSpPr>
        <p:grpSpPr>
          <a:xfrm>
            <a:off x="4132886" y="5187772"/>
            <a:ext cx="2527720" cy="78949"/>
            <a:chOff x="7575265" y="5288791"/>
            <a:chExt cx="2162780" cy="346013"/>
          </a:xfrm>
        </p:grpSpPr>
        <p:sp>
          <p:nvSpPr>
            <p:cNvPr id="92" name="矩形 91">
              <a:extLst>
                <a:ext uri="{FF2B5EF4-FFF2-40B4-BE49-F238E27FC236}">
                  <a16:creationId xmlns:a16="http://schemas.microsoft.com/office/drawing/2014/main" id="{6651FF18-B70D-472F-B82E-A22681223D26}"/>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9E672FFB-0286-4DC2-B2C7-4FC9622024C0}"/>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4" name="矩形 93">
              <a:extLst>
                <a:ext uri="{FF2B5EF4-FFF2-40B4-BE49-F238E27FC236}">
                  <a16:creationId xmlns:a16="http://schemas.microsoft.com/office/drawing/2014/main" id="{4A365B44-9592-4633-98CF-6F28977EB20B}"/>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5" name="矩形 94">
              <a:extLst>
                <a:ext uri="{FF2B5EF4-FFF2-40B4-BE49-F238E27FC236}">
                  <a16:creationId xmlns:a16="http://schemas.microsoft.com/office/drawing/2014/main" id="{BFB605B3-C58E-43DC-8E9D-66A5E4723BFC}"/>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6" name="矩形 95">
              <a:extLst>
                <a:ext uri="{FF2B5EF4-FFF2-40B4-BE49-F238E27FC236}">
                  <a16:creationId xmlns:a16="http://schemas.microsoft.com/office/drawing/2014/main" id="{9847D9A2-F12D-4987-AB2A-09EF3B7424D6}"/>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7" name="矩形 96">
              <a:extLst>
                <a:ext uri="{FF2B5EF4-FFF2-40B4-BE49-F238E27FC236}">
                  <a16:creationId xmlns:a16="http://schemas.microsoft.com/office/drawing/2014/main" id="{DBE4C966-87E4-4560-83F5-670A5F5EA314}"/>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98" name="组合 97">
            <a:extLst>
              <a:ext uri="{FF2B5EF4-FFF2-40B4-BE49-F238E27FC236}">
                <a16:creationId xmlns:a16="http://schemas.microsoft.com/office/drawing/2014/main" id="{4590C667-E6EB-4B01-92EF-40171A5A1311}"/>
              </a:ext>
            </a:extLst>
          </p:cNvPr>
          <p:cNvGrpSpPr/>
          <p:nvPr/>
        </p:nvGrpSpPr>
        <p:grpSpPr>
          <a:xfrm>
            <a:off x="4132886" y="4654413"/>
            <a:ext cx="2527720" cy="78949"/>
            <a:chOff x="7575265" y="5288791"/>
            <a:chExt cx="2162780" cy="346013"/>
          </a:xfrm>
        </p:grpSpPr>
        <p:sp>
          <p:nvSpPr>
            <p:cNvPr id="99" name="矩形 98">
              <a:extLst>
                <a:ext uri="{FF2B5EF4-FFF2-40B4-BE49-F238E27FC236}">
                  <a16:creationId xmlns:a16="http://schemas.microsoft.com/office/drawing/2014/main" id="{173BA43E-3506-429C-A834-3263BFD16D41}"/>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0" name="矩形 99">
              <a:extLst>
                <a:ext uri="{FF2B5EF4-FFF2-40B4-BE49-F238E27FC236}">
                  <a16:creationId xmlns:a16="http://schemas.microsoft.com/office/drawing/2014/main" id="{CD5F74A9-D501-4A0E-8027-5B1E77B33118}"/>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1" name="矩形 100">
              <a:extLst>
                <a:ext uri="{FF2B5EF4-FFF2-40B4-BE49-F238E27FC236}">
                  <a16:creationId xmlns:a16="http://schemas.microsoft.com/office/drawing/2014/main" id="{9C469706-9485-4607-8B70-247FA735BE66}"/>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2" name="矩形 101">
              <a:extLst>
                <a:ext uri="{FF2B5EF4-FFF2-40B4-BE49-F238E27FC236}">
                  <a16:creationId xmlns:a16="http://schemas.microsoft.com/office/drawing/2014/main" id="{8C711935-B369-4693-97F0-3EB563CB63D4}"/>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3" name="矩形 102">
              <a:extLst>
                <a:ext uri="{FF2B5EF4-FFF2-40B4-BE49-F238E27FC236}">
                  <a16:creationId xmlns:a16="http://schemas.microsoft.com/office/drawing/2014/main" id="{1006F241-ECD7-41D7-B018-57C9DADBF40D}"/>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4" name="矩形 103">
              <a:extLst>
                <a:ext uri="{FF2B5EF4-FFF2-40B4-BE49-F238E27FC236}">
                  <a16:creationId xmlns:a16="http://schemas.microsoft.com/office/drawing/2014/main" id="{7A1F74A1-DC0A-4B0A-AF41-900C5B3EBBDC}"/>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18" name="组合 117">
            <a:extLst>
              <a:ext uri="{FF2B5EF4-FFF2-40B4-BE49-F238E27FC236}">
                <a16:creationId xmlns:a16="http://schemas.microsoft.com/office/drawing/2014/main" id="{3E8680C6-1187-42BF-9512-77FF306DE298}"/>
              </a:ext>
            </a:extLst>
          </p:cNvPr>
          <p:cNvGrpSpPr/>
          <p:nvPr/>
        </p:nvGrpSpPr>
        <p:grpSpPr>
          <a:xfrm>
            <a:off x="4132886" y="3955122"/>
            <a:ext cx="2525254" cy="404398"/>
            <a:chOff x="4132886" y="3979908"/>
            <a:chExt cx="2525254" cy="404398"/>
          </a:xfrm>
        </p:grpSpPr>
        <p:sp>
          <p:nvSpPr>
            <p:cNvPr id="112" name="矩形 111">
              <a:extLst>
                <a:ext uri="{FF2B5EF4-FFF2-40B4-BE49-F238E27FC236}">
                  <a16:creationId xmlns:a16="http://schemas.microsoft.com/office/drawing/2014/main" id="{72D3E2F8-26E5-4AA7-A9D4-BAC01F96B8D3}"/>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13" name="矩形 112">
              <a:extLst>
                <a:ext uri="{FF2B5EF4-FFF2-40B4-BE49-F238E27FC236}">
                  <a16:creationId xmlns:a16="http://schemas.microsoft.com/office/drawing/2014/main" id="{18469C0A-B01D-4FC4-A78E-6B24E33E8C3D}"/>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戴了</a:t>
              </a:r>
            </a:p>
          </p:txBody>
        </p:sp>
        <p:sp>
          <p:nvSpPr>
            <p:cNvPr id="114" name="矩形 113">
              <a:extLst>
                <a:ext uri="{FF2B5EF4-FFF2-40B4-BE49-F238E27FC236}">
                  <a16:creationId xmlns:a16="http://schemas.microsoft.com/office/drawing/2014/main" id="{01E9A819-EA2F-464D-806E-DB767C912A67}"/>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15" name="矩形 114">
              <a:extLst>
                <a:ext uri="{FF2B5EF4-FFF2-40B4-BE49-F238E27FC236}">
                  <a16:creationId xmlns:a16="http://schemas.microsoft.com/office/drawing/2014/main" id="{1FC46B5B-A86B-4131-9B36-AB9DBAE469BB}"/>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16" name="矩形 115">
              <a:extLst>
                <a:ext uri="{FF2B5EF4-FFF2-40B4-BE49-F238E27FC236}">
                  <a16:creationId xmlns:a16="http://schemas.microsoft.com/office/drawing/2014/main" id="{7326B923-4D1B-4F41-9E4E-3448813426B4}"/>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7" name="矩形 116">
              <a:extLst>
                <a:ext uri="{FF2B5EF4-FFF2-40B4-BE49-F238E27FC236}">
                  <a16:creationId xmlns:a16="http://schemas.microsoft.com/office/drawing/2014/main" id="{5DCB6EDC-131B-4617-AB1F-8CDB0473ED67}"/>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19" name="组合 118">
            <a:extLst>
              <a:ext uri="{FF2B5EF4-FFF2-40B4-BE49-F238E27FC236}">
                <a16:creationId xmlns:a16="http://schemas.microsoft.com/office/drawing/2014/main" id="{59381816-E60F-404C-862B-C153D1220ADB}"/>
              </a:ext>
            </a:extLst>
          </p:cNvPr>
          <p:cNvGrpSpPr/>
          <p:nvPr/>
        </p:nvGrpSpPr>
        <p:grpSpPr>
          <a:xfrm>
            <a:off x="4132886" y="3208684"/>
            <a:ext cx="2527720" cy="404398"/>
            <a:chOff x="7575265" y="5288791"/>
            <a:chExt cx="2162780" cy="346013"/>
          </a:xfrm>
        </p:grpSpPr>
        <p:sp>
          <p:nvSpPr>
            <p:cNvPr id="120" name="矩形 119">
              <a:extLst>
                <a:ext uri="{FF2B5EF4-FFF2-40B4-BE49-F238E27FC236}">
                  <a16:creationId xmlns:a16="http://schemas.microsoft.com/office/drawing/2014/main" id="{BA1ACD4E-3588-41BB-9654-F6264BC16F9A}"/>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1" name="矩形 120">
              <a:extLst>
                <a:ext uri="{FF2B5EF4-FFF2-40B4-BE49-F238E27FC236}">
                  <a16:creationId xmlns:a16="http://schemas.microsoft.com/office/drawing/2014/main" id="{2EFDD109-2575-44A5-903F-920527DCBDEE}"/>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2" name="矩形 121">
              <a:extLst>
                <a:ext uri="{FF2B5EF4-FFF2-40B4-BE49-F238E27FC236}">
                  <a16:creationId xmlns:a16="http://schemas.microsoft.com/office/drawing/2014/main" id="{4699023B-4824-42F5-9E9D-515B104597CF}"/>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23" name="矩形 122">
              <a:extLst>
                <a:ext uri="{FF2B5EF4-FFF2-40B4-BE49-F238E27FC236}">
                  <a16:creationId xmlns:a16="http://schemas.microsoft.com/office/drawing/2014/main" id="{6362BF8F-B320-41AD-B950-29A8111137ED}"/>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24" name="矩形 123">
              <a:extLst>
                <a:ext uri="{FF2B5EF4-FFF2-40B4-BE49-F238E27FC236}">
                  <a16:creationId xmlns:a16="http://schemas.microsoft.com/office/drawing/2014/main" id="{A86902EB-1806-405B-AA60-F7D657C0A609}"/>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25" name="矩形 124">
              <a:extLst>
                <a:ext uri="{FF2B5EF4-FFF2-40B4-BE49-F238E27FC236}">
                  <a16:creationId xmlns:a16="http://schemas.microsoft.com/office/drawing/2014/main" id="{CE5E9BB1-F5C3-479B-A4D2-0FF6240B351E}"/>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26" name="组合 125">
            <a:extLst>
              <a:ext uri="{FF2B5EF4-FFF2-40B4-BE49-F238E27FC236}">
                <a16:creationId xmlns:a16="http://schemas.microsoft.com/office/drawing/2014/main" id="{3B23688A-52FE-40A0-BAEA-A71525C57B14}"/>
              </a:ext>
            </a:extLst>
          </p:cNvPr>
          <p:cNvGrpSpPr/>
          <p:nvPr/>
        </p:nvGrpSpPr>
        <p:grpSpPr>
          <a:xfrm>
            <a:off x="4132886" y="1586582"/>
            <a:ext cx="2525254" cy="404398"/>
            <a:chOff x="4132886" y="3979908"/>
            <a:chExt cx="2525254" cy="404398"/>
          </a:xfrm>
        </p:grpSpPr>
        <p:sp>
          <p:nvSpPr>
            <p:cNvPr id="127" name="矩形 126">
              <a:extLst>
                <a:ext uri="{FF2B5EF4-FFF2-40B4-BE49-F238E27FC236}">
                  <a16:creationId xmlns:a16="http://schemas.microsoft.com/office/drawing/2014/main" id="{02559CA4-6B26-495D-AD58-F70DACC6224A}"/>
                </a:ext>
              </a:extLst>
            </p:cNvPr>
            <p:cNvSpPr/>
            <p:nvPr/>
          </p:nvSpPr>
          <p:spPr>
            <a:xfrm>
              <a:off x="4132886"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他</a:t>
              </a:r>
            </a:p>
          </p:txBody>
        </p:sp>
        <p:sp>
          <p:nvSpPr>
            <p:cNvPr id="128" name="矩形 127">
              <a:extLst>
                <a:ext uri="{FF2B5EF4-FFF2-40B4-BE49-F238E27FC236}">
                  <a16:creationId xmlns:a16="http://schemas.microsoft.com/office/drawing/2014/main" id="{4DEB306C-F2F8-4C1B-BBE3-35CCE0F8946B}"/>
                </a:ext>
              </a:extLst>
            </p:cNvPr>
            <p:cNvSpPr/>
            <p:nvPr/>
          </p:nvSpPr>
          <p:spPr>
            <a:xfrm>
              <a:off x="455375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穿了</a:t>
              </a:r>
            </a:p>
          </p:txBody>
        </p:sp>
        <p:sp>
          <p:nvSpPr>
            <p:cNvPr id="129" name="矩形 128">
              <a:extLst>
                <a:ext uri="{FF2B5EF4-FFF2-40B4-BE49-F238E27FC236}">
                  <a16:creationId xmlns:a16="http://schemas.microsoft.com/office/drawing/2014/main" id="{850FEAB2-2DFE-42EF-B11E-8A926484F1E1}"/>
                </a:ext>
              </a:extLst>
            </p:cNvPr>
            <p:cNvSpPr/>
            <p:nvPr/>
          </p:nvSpPr>
          <p:spPr>
            <a:xfrm>
              <a:off x="4975769"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一个</a:t>
              </a:r>
            </a:p>
          </p:txBody>
        </p:sp>
        <p:sp>
          <p:nvSpPr>
            <p:cNvPr id="130" name="矩形 129">
              <a:extLst>
                <a:ext uri="{FF2B5EF4-FFF2-40B4-BE49-F238E27FC236}">
                  <a16:creationId xmlns:a16="http://schemas.microsoft.com/office/drawing/2014/main" id="{88E7D454-4A73-4E1E-B6B2-07EACAA1522A}"/>
                </a:ext>
              </a:extLst>
            </p:cNvPr>
            <p:cNvSpPr/>
            <p:nvPr/>
          </p:nvSpPr>
          <p:spPr>
            <a:xfrm>
              <a:off x="5398371"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帽子</a:t>
              </a:r>
            </a:p>
          </p:txBody>
        </p:sp>
        <p:sp>
          <p:nvSpPr>
            <p:cNvPr id="131" name="矩形 130">
              <a:extLst>
                <a:ext uri="{FF2B5EF4-FFF2-40B4-BE49-F238E27FC236}">
                  <a16:creationId xmlns:a16="http://schemas.microsoft.com/office/drawing/2014/main" id="{A645D641-E6FE-428A-BE6B-54F347B15095}"/>
                </a:ext>
              </a:extLst>
            </p:cNvPr>
            <p:cNvSpPr/>
            <p:nvPr/>
          </p:nvSpPr>
          <p:spPr>
            <a:xfrm>
              <a:off x="623739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2" name="矩形 131">
              <a:extLst>
                <a:ext uri="{FF2B5EF4-FFF2-40B4-BE49-F238E27FC236}">
                  <a16:creationId xmlns:a16="http://schemas.microsoft.com/office/drawing/2014/main" id="{0E96C23D-B459-44DD-9323-A4170BDC4272}"/>
                </a:ext>
              </a:extLst>
            </p:cNvPr>
            <p:cNvSpPr/>
            <p:nvPr/>
          </p:nvSpPr>
          <p:spPr>
            <a:xfrm>
              <a:off x="5818165" y="3979908"/>
              <a:ext cx="420745" cy="40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  。</a:t>
              </a:r>
            </a:p>
          </p:txBody>
        </p:sp>
      </p:grpSp>
      <p:grpSp>
        <p:nvGrpSpPr>
          <p:cNvPr id="140" name="组合 139">
            <a:extLst>
              <a:ext uri="{FF2B5EF4-FFF2-40B4-BE49-F238E27FC236}">
                <a16:creationId xmlns:a16="http://schemas.microsoft.com/office/drawing/2014/main" id="{990299E6-55E6-485D-823D-3548A5C3188F}"/>
              </a:ext>
            </a:extLst>
          </p:cNvPr>
          <p:cNvGrpSpPr/>
          <p:nvPr/>
        </p:nvGrpSpPr>
        <p:grpSpPr>
          <a:xfrm>
            <a:off x="4132886" y="2819299"/>
            <a:ext cx="2527720" cy="78949"/>
            <a:chOff x="7575265" y="5288791"/>
            <a:chExt cx="2162780" cy="346013"/>
          </a:xfrm>
        </p:grpSpPr>
        <p:sp>
          <p:nvSpPr>
            <p:cNvPr id="141" name="矩形 140">
              <a:extLst>
                <a:ext uri="{FF2B5EF4-FFF2-40B4-BE49-F238E27FC236}">
                  <a16:creationId xmlns:a16="http://schemas.microsoft.com/office/drawing/2014/main" id="{F38389DA-74D3-4500-A950-4F3C5C899EEF}"/>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2" name="矩形 141">
              <a:extLst>
                <a:ext uri="{FF2B5EF4-FFF2-40B4-BE49-F238E27FC236}">
                  <a16:creationId xmlns:a16="http://schemas.microsoft.com/office/drawing/2014/main" id="{05172503-B47A-4D4A-9F3E-B11E0E1C77D1}"/>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3" name="矩形 142">
              <a:extLst>
                <a:ext uri="{FF2B5EF4-FFF2-40B4-BE49-F238E27FC236}">
                  <a16:creationId xmlns:a16="http://schemas.microsoft.com/office/drawing/2014/main" id="{DD57D0C5-DE6A-48FA-B03F-BB12E64B3B42}"/>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4" name="矩形 143">
              <a:extLst>
                <a:ext uri="{FF2B5EF4-FFF2-40B4-BE49-F238E27FC236}">
                  <a16:creationId xmlns:a16="http://schemas.microsoft.com/office/drawing/2014/main" id="{0A3C1B2E-D1FF-4629-A0AD-7FE61D618F29}"/>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5" name="矩形 144">
              <a:extLst>
                <a:ext uri="{FF2B5EF4-FFF2-40B4-BE49-F238E27FC236}">
                  <a16:creationId xmlns:a16="http://schemas.microsoft.com/office/drawing/2014/main" id="{BD9B8173-E177-4E89-A4E1-48771F643428}"/>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6" name="矩形 145">
              <a:extLst>
                <a:ext uri="{FF2B5EF4-FFF2-40B4-BE49-F238E27FC236}">
                  <a16:creationId xmlns:a16="http://schemas.microsoft.com/office/drawing/2014/main" id="{77A615D2-938A-4DB9-A82D-DDF41160FF7E}"/>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grpSp>
        <p:nvGrpSpPr>
          <p:cNvPr id="147" name="组合 146">
            <a:extLst>
              <a:ext uri="{FF2B5EF4-FFF2-40B4-BE49-F238E27FC236}">
                <a16:creationId xmlns:a16="http://schemas.microsoft.com/office/drawing/2014/main" id="{CF9F2CF6-5949-4A81-9D11-EE3125802C78}"/>
              </a:ext>
            </a:extLst>
          </p:cNvPr>
          <p:cNvGrpSpPr/>
          <p:nvPr/>
        </p:nvGrpSpPr>
        <p:grpSpPr>
          <a:xfrm>
            <a:off x="4132886" y="2285940"/>
            <a:ext cx="2527720" cy="78949"/>
            <a:chOff x="7575265" y="5288791"/>
            <a:chExt cx="2162780" cy="346013"/>
          </a:xfrm>
        </p:grpSpPr>
        <p:sp>
          <p:nvSpPr>
            <p:cNvPr id="148" name="矩形 147">
              <a:extLst>
                <a:ext uri="{FF2B5EF4-FFF2-40B4-BE49-F238E27FC236}">
                  <a16:creationId xmlns:a16="http://schemas.microsoft.com/office/drawing/2014/main" id="{2165BFBE-BA5C-4909-AE68-6E3BB07C2C99}"/>
                </a:ext>
              </a:extLst>
            </p:cNvPr>
            <p:cNvSpPr/>
            <p:nvPr/>
          </p:nvSpPr>
          <p:spPr>
            <a:xfrm>
              <a:off x="757526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9" name="矩形 148">
              <a:extLst>
                <a:ext uri="{FF2B5EF4-FFF2-40B4-BE49-F238E27FC236}">
                  <a16:creationId xmlns:a16="http://schemas.microsoft.com/office/drawing/2014/main" id="{CADA622E-ED3D-4A66-8CA3-D19F552E0331}"/>
                </a:ext>
              </a:extLst>
            </p:cNvPr>
            <p:cNvSpPr/>
            <p:nvPr/>
          </p:nvSpPr>
          <p:spPr>
            <a:xfrm>
              <a:off x="7935371"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0" name="矩形 149">
              <a:extLst>
                <a:ext uri="{FF2B5EF4-FFF2-40B4-BE49-F238E27FC236}">
                  <a16:creationId xmlns:a16="http://schemas.microsoft.com/office/drawing/2014/main" id="{CB0E5787-24FA-4BF8-AFFB-5265ABB754CE}"/>
                </a:ext>
              </a:extLst>
            </p:cNvPr>
            <p:cNvSpPr/>
            <p:nvPr/>
          </p:nvSpPr>
          <p:spPr>
            <a:xfrm>
              <a:off x="8296457"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1" name="矩形 150">
              <a:extLst>
                <a:ext uri="{FF2B5EF4-FFF2-40B4-BE49-F238E27FC236}">
                  <a16:creationId xmlns:a16="http://schemas.microsoft.com/office/drawing/2014/main" id="{1F1C1781-DDDD-46F5-A45D-0ABB5E8C4C08}"/>
                </a:ext>
              </a:extLst>
            </p:cNvPr>
            <p:cNvSpPr/>
            <p:nvPr/>
          </p:nvSpPr>
          <p:spPr>
            <a:xfrm>
              <a:off x="865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2" name="矩形 151">
              <a:extLst>
                <a:ext uri="{FF2B5EF4-FFF2-40B4-BE49-F238E27FC236}">
                  <a16:creationId xmlns:a16="http://schemas.microsoft.com/office/drawing/2014/main" id="{99A4932A-6D51-467B-80C6-317BCFCC8065}"/>
                </a:ext>
              </a:extLst>
            </p:cNvPr>
            <p:cNvSpPr/>
            <p:nvPr/>
          </p:nvSpPr>
          <p:spPr>
            <a:xfrm>
              <a:off x="901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3" name="矩形 152">
              <a:extLst>
                <a:ext uri="{FF2B5EF4-FFF2-40B4-BE49-F238E27FC236}">
                  <a16:creationId xmlns:a16="http://schemas.microsoft.com/office/drawing/2014/main" id="{1241D161-F00C-4CC1-BD6B-F0F661C8716F}"/>
                </a:ext>
              </a:extLst>
            </p:cNvPr>
            <p:cNvSpPr/>
            <p:nvPr/>
          </p:nvSpPr>
          <p:spPr>
            <a:xfrm>
              <a:off x="9378045" y="5288791"/>
              <a:ext cx="360000" cy="34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68" name="文本框 167">
            <a:extLst>
              <a:ext uri="{FF2B5EF4-FFF2-40B4-BE49-F238E27FC236}">
                <a16:creationId xmlns:a16="http://schemas.microsoft.com/office/drawing/2014/main" id="{F012553D-EC0F-4424-9477-E950F9693C70}"/>
              </a:ext>
            </a:extLst>
          </p:cNvPr>
          <p:cNvSpPr txBox="1"/>
          <p:nvPr/>
        </p:nvSpPr>
        <p:spPr>
          <a:xfrm>
            <a:off x="3454137" y="5588639"/>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70" name="文本框 169">
            <a:extLst>
              <a:ext uri="{FF2B5EF4-FFF2-40B4-BE49-F238E27FC236}">
                <a16:creationId xmlns:a16="http://schemas.microsoft.com/office/drawing/2014/main" id="{80474F57-BF3F-4813-868B-DA514661C2F7}"/>
              </a:ext>
            </a:extLst>
          </p:cNvPr>
          <p:cNvSpPr txBox="1"/>
          <p:nvPr/>
        </p:nvSpPr>
        <p:spPr>
          <a:xfrm>
            <a:off x="3454137" y="3243254"/>
            <a:ext cx="67689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72" name="文本框 171">
            <a:extLst>
              <a:ext uri="{FF2B5EF4-FFF2-40B4-BE49-F238E27FC236}">
                <a16:creationId xmlns:a16="http://schemas.microsoft.com/office/drawing/2014/main" id="{9560822F-32B1-44AF-93A0-8697089652DE}"/>
              </a:ext>
            </a:extLst>
          </p:cNvPr>
          <p:cNvSpPr txBox="1"/>
          <p:nvPr/>
        </p:nvSpPr>
        <p:spPr>
          <a:xfrm>
            <a:off x="2449373" y="3968910"/>
            <a:ext cx="1681656"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Redecoding</a:t>
            </a:r>
            <a:r>
              <a:rPr lang="en-US" altLang="zh-CN" dirty="0">
                <a:latin typeface="Times New Roman" panose="02020603050405020304" pitchFamily="18" charset="0"/>
                <a:cs typeface="Times New Roman" panose="02020603050405020304" pitchFamily="18" charset="0"/>
              </a:rPr>
              <a:t> out</a:t>
            </a:r>
            <a:r>
              <a:rPr lang="zh-CN" altLang="en-US" dirty="0">
                <a:latin typeface="Times New Roman" panose="02020603050405020304" pitchFamily="18" charset="0"/>
                <a:cs typeface="Times New Roman" panose="02020603050405020304" pitchFamily="18" charset="0"/>
              </a:rPr>
              <a:t>：</a:t>
            </a:r>
            <a:endParaRPr lang="zh-CN" altLang="en-US" dirty="0"/>
          </a:p>
        </p:txBody>
      </p:sp>
      <p:sp>
        <p:nvSpPr>
          <p:cNvPr id="174" name="文本框 173">
            <a:extLst>
              <a:ext uri="{FF2B5EF4-FFF2-40B4-BE49-F238E27FC236}">
                <a16:creationId xmlns:a16="http://schemas.microsoft.com/office/drawing/2014/main" id="{F7F866CD-C62D-4090-8E92-287064DDDB15}"/>
              </a:ext>
            </a:extLst>
          </p:cNvPr>
          <p:cNvSpPr txBox="1"/>
          <p:nvPr/>
        </p:nvSpPr>
        <p:spPr>
          <a:xfrm>
            <a:off x="1256502" y="1609218"/>
            <a:ext cx="28754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Autoregressive decoding out</a:t>
            </a:r>
            <a:r>
              <a:rPr lang="zh-CN" altLang="en-US" b="0" dirty="0">
                <a:solidFill>
                  <a:schemeClr val="tx1"/>
                </a:solidFill>
                <a:latin typeface="Times New Roman" panose="02020603050405020304" pitchFamily="18" charset="0"/>
                <a:cs typeface="Times New Roman" panose="02020603050405020304" pitchFamily="18" charset="0"/>
              </a:rPr>
              <a:t>：</a:t>
            </a:r>
            <a:endParaRPr lang="zh-CN" altLang="en-US" dirty="0"/>
          </a:p>
        </p:txBody>
      </p:sp>
      <p:sp>
        <p:nvSpPr>
          <p:cNvPr id="175" name="灯片编号占位符 174">
            <a:extLst>
              <a:ext uri="{FF2B5EF4-FFF2-40B4-BE49-F238E27FC236}">
                <a16:creationId xmlns:a16="http://schemas.microsoft.com/office/drawing/2014/main" id="{5A215575-6FED-4EF9-95DF-34EA8F47B75B}"/>
              </a:ext>
            </a:extLst>
          </p:cNvPr>
          <p:cNvSpPr>
            <a:spLocks noGrp="1"/>
          </p:cNvSpPr>
          <p:nvPr>
            <p:ph type="sldNum" sz="quarter" idx="12"/>
          </p:nvPr>
        </p:nvSpPr>
        <p:spPr/>
        <p:txBody>
          <a:bodyPr/>
          <a:lstStyle/>
          <a:p>
            <a:fld id="{102306DB-8BE8-4F77-8F05-A2B626800C50}" type="slidenum">
              <a:rPr lang="zh-CN" altLang="en-US" smtClean="0"/>
              <a:t>21</a:t>
            </a:fld>
            <a:endParaRPr lang="zh-CN" altLang="en-US"/>
          </a:p>
        </p:txBody>
      </p:sp>
      <p:sp>
        <p:nvSpPr>
          <p:cNvPr id="176" name="页脚占位符 175">
            <a:extLst>
              <a:ext uri="{FF2B5EF4-FFF2-40B4-BE49-F238E27FC236}">
                <a16:creationId xmlns:a16="http://schemas.microsoft.com/office/drawing/2014/main" id="{537CBFCF-B78D-406B-88CC-A65CE262ECFB}"/>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21774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E6662-A090-45AE-9C69-4E5894D34174}"/>
              </a:ext>
            </a:extLst>
          </p:cNvPr>
          <p:cNvSpPr>
            <a:spLocks noGrp="1"/>
          </p:cNvSpPr>
          <p:nvPr>
            <p:ph type="title"/>
          </p:nvPr>
        </p:nvSpPr>
        <p:spPr>
          <a:xfrm>
            <a:off x="838199" y="365126"/>
            <a:ext cx="6959009" cy="881784"/>
          </a:xfrm>
        </p:spPr>
        <p:txBody>
          <a:bodyPr/>
          <a:lstStyle/>
          <a:p>
            <a:r>
              <a:rPr lang="en-US" altLang="zh-CN" noProof="1">
                <a:latin typeface="Arial" panose="020B0604020202020204" pitchFamily="34" charset="0"/>
                <a:cs typeface="Arial" panose="020B0604020202020204" pitchFamily="34" charset="0"/>
              </a:rPr>
              <a:t>Architecture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A2766E8C-1BFE-41AC-9850-E9B6B85408BA}"/>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Transformer-based Redecoder Model for machine translation</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6534996B-576D-42F9-B542-1F1A469A03BA}"/>
              </a:ext>
            </a:extLst>
          </p:cNvPr>
          <p:cNvPicPr>
            <a:picLocks noChangeAspect="1"/>
          </p:cNvPicPr>
          <p:nvPr/>
        </p:nvPicPr>
        <p:blipFill>
          <a:blip r:embed="rId3"/>
          <a:stretch>
            <a:fillRect/>
          </a:stretch>
        </p:blipFill>
        <p:spPr>
          <a:xfrm>
            <a:off x="838199" y="2370011"/>
            <a:ext cx="5761458" cy="3591483"/>
          </a:xfrm>
          <a:prstGeom prst="rect">
            <a:avLst/>
          </a:prstGeom>
        </p:spPr>
      </p:pic>
      <p:sp>
        <p:nvSpPr>
          <p:cNvPr id="5" name="灯片编号占位符 4">
            <a:extLst>
              <a:ext uri="{FF2B5EF4-FFF2-40B4-BE49-F238E27FC236}">
                <a16:creationId xmlns:a16="http://schemas.microsoft.com/office/drawing/2014/main" id="{2FC07C80-5482-4C0E-A90B-3BACDA87E3F5}"/>
              </a:ext>
            </a:extLst>
          </p:cNvPr>
          <p:cNvSpPr>
            <a:spLocks noGrp="1"/>
          </p:cNvSpPr>
          <p:nvPr>
            <p:ph type="sldNum" sz="quarter" idx="12"/>
          </p:nvPr>
        </p:nvSpPr>
        <p:spPr/>
        <p:txBody>
          <a:bodyPr/>
          <a:lstStyle/>
          <a:p>
            <a:fld id="{102306DB-8BE8-4F77-8F05-A2B626800C50}" type="slidenum">
              <a:rPr lang="zh-CN" altLang="en-US" smtClean="0"/>
              <a:t>22</a:t>
            </a:fld>
            <a:endParaRPr lang="zh-CN" altLang="en-US"/>
          </a:p>
        </p:txBody>
      </p:sp>
      <p:sp>
        <p:nvSpPr>
          <p:cNvPr id="6" name="页脚占位符 5">
            <a:extLst>
              <a:ext uri="{FF2B5EF4-FFF2-40B4-BE49-F238E27FC236}">
                <a16:creationId xmlns:a16="http://schemas.microsoft.com/office/drawing/2014/main" id="{EB088AF6-23D8-4A8A-B1E5-984F0949DE68}"/>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913643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E6662-A090-45AE-9C69-4E5894D34174}"/>
              </a:ext>
            </a:extLst>
          </p:cNvPr>
          <p:cNvSpPr>
            <a:spLocks noGrp="1"/>
          </p:cNvSpPr>
          <p:nvPr>
            <p:ph type="title"/>
          </p:nvPr>
        </p:nvSpPr>
        <p:spPr>
          <a:xfrm>
            <a:off x="838199" y="365126"/>
            <a:ext cx="6959009" cy="881784"/>
          </a:xfrm>
        </p:spPr>
        <p:txBody>
          <a:bodyPr/>
          <a:lstStyle/>
          <a:p>
            <a:r>
              <a:rPr lang="en-US" altLang="zh-CN" noProof="1">
                <a:latin typeface="Arial" panose="020B0604020202020204" pitchFamily="34" charset="0"/>
                <a:cs typeface="Arial" panose="020B0604020202020204" pitchFamily="34" charset="0"/>
              </a:rPr>
              <a:t>Architecture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A2766E8C-1BFE-41AC-9850-E9B6B85408BA}"/>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Transformer-based Redecoder Model for machine translation</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6534996B-576D-42F9-B542-1F1A469A03BA}"/>
              </a:ext>
            </a:extLst>
          </p:cNvPr>
          <p:cNvPicPr>
            <a:picLocks noChangeAspect="1"/>
          </p:cNvPicPr>
          <p:nvPr/>
        </p:nvPicPr>
        <p:blipFill>
          <a:blip r:embed="rId3"/>
          <a:stretch>
            <a:fillRect/>
          </a:stretch>
        </p:blipFill>
        <p:spPr>
          <a:xfrm>
            <a:off x="838199" y="2370011"/>
            <a:ext cx="5761458" cy="3591483"/>
          </a:xfrm>
          <a:prstGeom prst="rect">
            <a:avLst/>
          </a:prstGeom>
        </p:spPr>
      </p:pic>
      <p:sp>
        <p:nvSpPr>
          <p:cNvPr id="55" name="矩形 54">
            <a:extLst>
              <a:ext uri="{FF2B5EF4-FFF2-40B4-BE49-F238E27FC236}">
                <a16:creationId xmlns:a16="http://schemas.microsoft.com/office/drawing/2014/main" id="{5C3A2F8F-0909-419C-93DD-6D7DC7553B62}"/>
              </a:ext>
            </a:extLst>
          </p:cNvPr>
          <p:cNvSpPr/>
          <p:nvPr/>
        </p:nvSpPr>
        <p:spPr>
          <a:xfrm>
            <a:off x="4178300" y="4801084"/>
            <a:ext cx="1845733" cy="421791"/>
          </a:xfrm>
          <a:prstGeom prst="rect">
            <a:avLst/>
          </a:prstGeom>
          <a:noFill/>
          <a:ln w="444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7" name="连接符: 肘形 56">
            <a:extLst>
              <a:ext uri="{FF2B5EF4-FFF2-40B4-BE49-F238E27FC236}">
                <a16:creationId xmlns:a16="http://schemas.microsoft.com/office/drawing/2014/main" id="{4D5288D9-D228-4786-A499-6C92B1C773D8}"/>
              </a:ext>
            </a:extLst>
          </p:cNvPr>
          <p:cNvCxnSpPr>
            <a:cxnSpLocks/>
            <a:stCxn id="55" idx="3"/>
            <a:endCxn id="58" idx="1"/>
          </p:cNvCxnSpPr>
          <p:nvPr/>
        </p:nvCxnSpPr>
        <p:spPr>
          <a:xfrm flipV="1">
            <a:off x="6024033" y="4098168"/>
            <a:ext cx="1248340" cy="913812"/>
          </a:xfrm>
          <a:prstGeom prst="bentConnector3">
            <a:avLst>
              <a:gd name="adj1" fmla="val 50000"/>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6" name="文本框 35">
            <a:extLst>
              <a:ext uri="{FF2B5EF4-FFF2-40B4-BE49-F238E27FC236}">
                <a16:creationId xmlns:a16="http://schemas.microsoft.com/office/drawing/2014/main" id="{156D499D-E6F7-4D88-A7A6-7031E4D55162}"/>
              </a:ext>
            </a:extLst>
          </p:cNvPr>
          <p:cNvSpPr txBox="1"/>
          <p:nvPr/>
        </p:nvSpPr>
        <p:spPr>
          <a:xfrm>
            <a:off x="7698761" y="4651241"/>
            <a:ext cx="1483098" cy="523220"/>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Mask-CURRENT</a:t>
            </a:r>
          </a:p>
          <a:p>
            <a:pPr algn="ctr"/>
            <a:r>
              <a:rPr lang="en-US" altLang="zh-CN" sz="1400" dirty="0">
                <a:latin typeface="Times New Roman" panose="02020603050405020304" pitchFamily="18" charset="0"/>
                <a:cs typeface="Times New Roman" panose="02020603050405020304" pitchFamily="18" charset="0"/>
              </a:rPr>
              <a:t>self-attention</a:t>
            </a:r>
          </a:p>
        </p:txBody>
      </p:sp>
      <p:grpSp>
        <p:nvGrpSpPr>
          <p:cNvPr id="37" name="组合 36">
            <a:extLst>
              <a:ext uri="{FF2B5EF4-FFF2-40B4-BE49-F238E27FC236}">
                <a16:creationId xmlns:a16="http://schemas.microsoft.com/office/drawing/2014/main" id="{11F6F474-FCCA-4604-B8D2-832BB1232B0A}"/>
              </a:ext>
            </a:extLst>
          </p:cNvPr>
          <p:cNvGrpSpPr/>
          <p:nvPr/>
        </p:nvGrpSpPr>
        <p:grpSpPr>
          <a:xfrm>
            <a:off x="7807437" y="3318422"/>
            <a:ext cx="1305890" cy="1305890"/>
            <a:chOff x="11274931" y="2293562"/>
            <a:chExt cx="1637212" cy="1637212"/>
          </a:xfrm>
          <a:solidFill>
            <a:srgbClr val="00B0F0"/>
          </a:solidFill>
        </p:grpSpPr>
        <p:sp>
          <p:nvSpPr>
            <p:cNvPr id="38" name="矩形 37">
              <a:extLst>
                <a:ext uri="{FF2B5EF4-FFF2-40B4-BE49-F238E27FC236}">
                  <a16:creationId xmlns:a16="http://schemas.microsoft.com/office/drawing/2014/main" id="{A4053A71-00C6-4324-A193-9C2E3A26FA54}"/>
                </a:ext>
              </a:extLst>
            </p:cNvPr>
            <p:cNvSpPr/>
            <p:nvPr/>
          </p:nvSpPr>
          <p:spPr>
            <a:xfrm>
              <a:off x="11274931" y="2293562"/>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矩形 38">
              <a:extLst>
                <a:ext uri="{FF2B5EF4-FFF2-40B4-BE49-F238E27FC236}">
                  <a16:creationId xmlns:a16="http://schemas.microsoft.com/office/drawing/2014/main" id="{161ED0DA-3FE6-4C3B-8A64-FE74AE16724F}"/>
                </a:ext>
              </a:extLst>
            </p:cNvPr>
            <p:cNvSpPr/>
            <p:nvPr/>
          </p:nvSpPr>
          <p:spPr>
            <a:xfrm>
              <a:off x="11684234" y="2293562"/>
              <a:ext cx="409303" cy="40930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0</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矩形 39">
              <a:extLst>
                <a:ext uri="{FF2B5EF4-FFF2-40B4-BE49-F238E27FC236}">
                  <a16:creationId xmlns:a16="http://schemas.microsoft.com/office/drawing/2014/main" id="{B0C45B36-5459-4784-B952-E6FA9CEF74BD}"/>
                </a:ext>
              </a:extLst>
            </p:cNvPr>
            <p:cNvSpPr/>
            <p:nvPr/>
          </p:nvSpPr>
          <p:spPr>
            <a:xfrm>
              <a:off x="12093537" y="2293562"/>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矩形 40">
              <a:extLst>
                <a:ext uri="{FF2B5EF4-FFF2-40B4-BE49-F238E27FC236}">
                  <a16:creationId xmlns:a16="http://schemas.microsoft.com/office/drawing/2014/main" id="{2A026739-2218-4815-AA32-9BBD90804CDD}"/>
                </a:ext>
              </a:extLst>
            </p:cNvPr>
            <p:cNvSpPr/>
            <p:nvPr/>
          </p:nvSpPr>
          <p:spPr>
            <a:xfrm>
              <a:off x="12502840" y="2293562"/>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矩形 41">
              <a:extLst>
                <a:ext uri="{FF2B5EF4-FFF2-40B4-BE49-F238E27FC236}">
                  <a16:creationId xmlns:a16="http://schemas.microsoft.com/office/drawing/2014/main" id="{773B7E57-6499-49D8-92B3-2266705799C5}"/>
                </a:ext>
              </a:extLst>
            </p:cNvPr>
            <p:cNvSpPr/>
            <p:nvPr/>
          </p:nvSpPr>
          <p:spPr>
            <a:xfrm>
              <a:off x="11274931" y="2702865"/>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矩形 42">
              <a:extLst>
                <a:ext uri="{FF2B5EF4-FFF2-40B4-BE49-F238E27FC236}">
                  <a16:creationId xmlns:a16="http://schemas.microsoft.com/office/drawing/2014/main" id="{4E8B10C7-E1C3-4DDD-92E3-293B8726618B}"/>
                </a:ext>
              </a:extLst>
            </p:cNvPr>
            <p:cNvSpPr/>
            <p:nvPr/>
          </p:nvSpPr>
          <p:spPr>
            <a:xfrm>
              <a:off x="11684234" y="2702865"/>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矩形 43">
              <a:extLst>
                <a:ext uri="{FF2B5EF4-FFF2-40B4-BE49-F238E27FC236}">
                  <a16:creationId xmlns:a16="http://schemas.microsoft.com/office/drawing/2014/main" id="{A8EE3BEA-BE00-4DAA-8809-D9AC14F18947}"/>
                </a:ext>
              </a:extLst>
            </p:cNvPr>
            <p:cNvSpPr/>
            <p:nvPr/>
          </p:nvSpPr>
          <p:spPr>
            <a:xfrm>
              <a:off x="12093537" y="2702865"/>
              <a:ext cx="409303" cy="40930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0</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5" name="矩形 44">
              <a:extLst>
                <a:ext uri="{FF2B5EF4-FFF2-40B4-BE49-F238E27FC236}">
                  <a16:creationId xmlns:a16="http://schemas.microsoft.com/office/drawing/2014/main" id="{BCB62848-8A35-48E0-AAF1-2C656C5B2748}"/>
                </a:ext>
              </a:extLst>
            </p:cNvPr>
            <p:cNvSpPr/>
            <p:nvPr/>
          </p:nvSpPr>
          <p:spPr>
            <a:xfrm>
              <a:off x="12502840" y="2702865"/>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6" name="矩形 45">
              <a:extLst>
                <a:ext uri="{FF2B5EF4-FFF2-40B4-BE49-F238E27FC236}">
                  <a16:creationId xmlns:a16="http://schemas.microsoft.com/office/drawing/2014/main" id="{776D4229-5713-4DCA-9764-77C4EA55D495}"/>
                </a:ext>
              </a:extLst>
            </p:cNvPr>
            <p:cNvSpPr/>
            <p:nvPr/>
          </p:nvSpPr>
          <p:spPr>
            <a:xfrm>
              <a:off x="11274931" y="3112168"/>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7" name="矩形 46">
              <a:extLst>
                <a:ext uri="{FF2B5EF4-FFF2-40B4-BE49-F238E27FC236}">
                  <a16:creationId xmlns:a16="http://schemas.microsoft.com/office/drawing/2014/main" id="{ECF801B4-6B14-445C-B3B3-01F26C079ADF}"/>
                </a:ext>
              </a:extLst>
            </p:cNvPr>
            <p:cNvSpPr/>
            <p:nvPr/>
          </p:nvSpPr>
          <p:spPr>
            <a:xfrm>
              <a:off x="11684234" y="3112168"/>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8" name="矩形 47">
              <a:extLst>
                <a:ext uri="{FF2B5EF4-FFF2-40B4-BE49-F238E27FC236}">
                  <a16:creationId xmlns:a16="http://schemas.microsoft.com/office/drawing/2014/main" id="{5269DB7F-58C7-4BC0-8F34-58A5F5124BE1}"/>
                </a:ext>
              </a:extLst>
            </p:cNvPr>
            <p:cNvSpPr/>
            <p:nvPr/>
          </p:nvSpPr>
          <p:spPr>
            <a:xfrm>
              <a:off x="12093537" y="3112168"/>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 name="矩形 48">
              <a:extLst>
                <a:ext uri="{FF2B5EF4-FFF2-40B4-BE49-F238E27FC236}">
                  <a16:creationId xmlns:a16="http://schemas.microsoft.com/office/drawing/2014/main" id="{B37FB7B6-F6D3-428F-A0C3-AB20E7FDF127}"/>
                </a:ext>
              </a:extLst>
            </p:cNvPr>
            <p:cNvSpPr/>
            <p:nvPr/>
          </p:nvSpPr>
          <p:spPr>
            <a:xfrm>
              <a:off x="12502840" y="3112168"/>
              <a:ext cx="409303" cy="40930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0</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 name="矩形 49">
              <a:extLst>
                <a:ext uri="{FF2B5EF4-FFF2-40B4-BE49-F238E27FC236}">
                  <a16:creationId xmlns:a16="http://schemas.microsoft.com/office/drawing/2014/main" id="{CE689C60-7FE6-4D3F-A6A0-6C3C52F5A93F}"/>
                </a:ext>
              </a:extLst>
            </p:cNvPr>
            <p:cNvSpPr/>
            <p:nvPr/>
          </p:nvSpPr>
          <p:spPr>
            <a:xfrm>
              <a:off x="11274931" y="3521471"/>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 name="矩形 50">
              <a:extLst>
                <a:ext uri="{FF2B5EF4-FFF2-40B4-BE49-F238E27FC236}">
                  <a16:creationId xmlns:a16="http://schemas.microsoft.com/office/drawing/2014/main" id="{0AE87D02-79F2-4524-81A8-CE0C06EA51B4}"/>
                </a:ext>
              </a:extLst>
            </p:cNvPr>
            <p:cNvSpPr/>
            <p:nvPr/>
          </p:nvSpPr>
          <p:spPr>
            <a:xfrm>
              <a:off x="11684234" y="3521471"/>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矩形 51">
              <a:extLst>
                <a:ext uri="{FF2B5EF4-FFF2-40B4-BE49-F238E27FC236}">
                  <a16:creationId xmlns:a16="http://schemas.microsoft.com/office/drawing/2014/main" id="{345AF74B-F01F-4DD1-8234-A48CCD2761ED}"/>
                </a:ext>
              </a:extLst>
            </p:cNvPr>
            <p:cNvSpPr/>
            <p:nvPr/>
          </p:nvSpPr>
          <p:spPr>
            <a:xfrm>
              <a:off x="12093537" y="3521471"/>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矩形 52">
              <a:extLst>
                <a:ext uri="{FF2B5EF4-FFF2-40B4-BE49-F238E27FC236}">
                  <a16:creationId xmlns:a16="http://schemas.microsoft.com/office/drawing/2014/main" id="{5C1596BC-CA21-43CB-9EBE-D031B69379E4}"/>
                </a:ext>
              </a:extLst>
            </p:cNvPr>
            <p:cNvSpPr/>
            <p:nvPr/>
          </p:nvSpPr>
          <p:spPr>
            <a:xfrm>
              <a:off x="12502840" y="3521471"/>
              <a:ext cx="409303" cy="409303"/>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58" name="矩形 57">
            <a:extLst>
              <a:ext uri="{FF2B5EF4-FFF2-40B4-BE49-F238E27FC236}">
                <a16:creationId xmlns:a16="http://schemas.microsoft.com/office/drawing/2014/main" id="{4DF9D403-B966-416A-AF2E-5985946B0F0B}"/>
              </a:ext>
            </a:extLst>
          </p:cNvPr>
          <p:cNvSpPr/>
          <p:nvPr/>
        </p:nvSpPr>
        <p:spPr>
          <a:xfrm>
            <a:off x="7272373" y="3021874"/>
            <a:ext cx="2263514" cy="215258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灯片编号占位符 4">
            <a:extLst>
              <a:ext uri="{FF2B5EF4-FFF2-40B4-BE49-F238E27FC236}">
                <a16:creationId xmlns:a16="http://schemas.microsoft.com/office/drawing/2014/main" id="{5CA4F5A9-5A17-48FC-8EFA-2FFEBFA7A8BE}"/>
              </a:ext>
            </a:extLst>
          </p:cNvPr>
          <p:cNvSpPr>
            <a:spLocks noGrp="1"/>
          </p:cNvSpPr>
          <p:nvPr>
            <p:ph type="sldNum" sz="quarter" idx="12"/>
          </p:nvPr>
        </p:nvSpPr>
        <p:spPr/>
        <p:txBody>
          <a:bodyPr/>
          <a:lstStyle/>
          <a:p>
            <a:fld id="{102306DB-8BE8-4F77-8F05-A2B626800C50}" type="slidenum">
              <a:rPr lang="zh-CN" altLang="en-US" smtClean="0"/>
              <a:t>23</a:t>
            </a:fld>
            <a:endParaRPr lang="zh-CN" altLang="en-US"/>
          </a:p>
        </p:txBody>
      </p:sp>
      <p:sp>
        <p:nvSpPr>
          <p:cNvPr id="6" name="页脚占位符 5">
            <a:extLst>
              <a:ext uri="{FF2B5EF4-FFF2-40B4-BE49-F238E27FC236}">
                <a16:creationId xmlns:a16="http://schemas.microsoft.com/office/drawing/2014/main" id="{083C4C84-4423-44BF-BA52-B5955FFE6FB7}"/>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62437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0509F2F-7182-450F-B6DA-270D555373F0}"/>
              </a:ext>
            </a:extLst>
          </p:cNvPr>
          <p:cNvPicPr>
            <a:picLocks noChangeAspect="1"/>
          </p:cNvPicPr>
          <p:nvPr/>
        </p:nvPicPr>
        <p:blipFill>
          <a:blip r:embed="rId3"/>
          <a:stretch>
            <a:fillRect/>
          </a:stretch>
        </p:blipFill>
        <p:spPr>
          <a:xfrm>
            <a:off x="6225251" y="2141397"/>
            <a:ext cx="5761458" cy="3591483"/>
          </a:xfrm>
          <a:prstGeom prst="rect">
            <a:avLst/>
          </a:prstGeom>
        </p:spPr>
      </p:pic>
      <p:sp>
        <p:nvSpPr>
          <p:cNvPr id="7" name="矩形: 圆角 6">
            <a:extLst>
              <a:ext uri="{FF2B5EF4-FFF2-40B4-BE49-F238E27FC236}">
                <a16:creationId xmlns:a16="http://schemas.microsoft.com/office/drawing/2014/main" id="{8E89782F-4D91-4D95-8923-0CC461857A87}"/>
              </a:ext>
            </a:extLst>
          </p:cNvPr>
          <p:cNvSpPr/>
          <p:nvPr/>
        </p:nvSpPr>
        <p:spPr>
          <a:xfrm>
            <a:off x="4345310" y="3550327"/>
            <a:ext cx="1085850"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b="0" i="0" dirty="0">
                <a:solidFill>
                  <a:srgbClr val="333333"/>
                </a:solidFill>
                <a:effectLst/>
                <a:latin typeface="Times New Roman" panose="02020603050405020304" pitchFamily="18" charset="0"/>
                <a:cs typeface="Times New Roman" panose="02020603050405020304" pitchFamily="18" charset="0"/>
              </a:rPr>
              <a:t>Parallel corpus</a:t>
            </a:r>
            <a:endParaRPr lang="zh-CN" altLang="en-US" sz="1600" dirty="0">
              <a:latin typeface="Times New Roman" panose="02020603050405020304" pitchFamily="18" charset="0"/>
              <a:cs typeface="Times New Roman" panose="02020603050405020304" pitchFamily="18" charset="0"/>
            </a:endParaRPr>
          </a:p>
        </p:txBody>
      </p:sp>
      <p:sp>
        <p:nvSpPr>
          <p:cNvPr id="9" name="箭头: 右 8">
            <a:extLst>
              <a:ext uri="{FF2B5EF4-FFF2-40B4-BE49-F238E27FC236}">
                <a16:creationId xmlns:a16="http://schemas.microsoft.com/office/drawing/2014/main" id="{3C772776-0A05-4AFA-8F5E-C2705689E27D}"/>
              </a:ext>
            </a:extLst>
          </p:cNvPr>
          <p:cNvSpPr/>
          <p:nvPr/>
        </p:nvSpPr>
        <p:spPr>
          <a:xfrm>
            <a:off x="5501066" y="3834275"/>
            <a:ext cx="791374"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01B89F3F-EA9F-491A-8E08-822E99F3261C}"/>
              </a:ext>
            </a:extLst>
          </p:cNvPr>
          <p:cNvSpPr txBox="1"/>
          <p:nvPr/>
        </p:nvSpPr>
        <p:spPr>
          <a:xfrm>
            <a:off x="5431160" y="3464943"/>
            <a:ext cx="984068"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Training</a:t>
            </a:r>
            <a:endParaRPr lang="zh-CN" altLang="en-US" sz="16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C126652F-34E1-4727-B342-3A6CF115850E}"/>
              </a:ext>
            </a:extLst>
          </p:cNvPr>
          <p:cNvPicPr>
            <a:picLocks noChangeAspect="1"/>
          </p:cNvPicPr>
          <p:nvPr/>
        </p:nvPicPr>
        <p:blipFill>
          <a:blip r:embed="rId4"/>
          <a:stretch>
            <a:fillRect/>
          </a:stretch>
        </p:blipFill>
        <p:spPr>
          <a:xfrm>
            <a:off x="502784" y="1454603"/>
            <a:ext cx="3056472" cy="4316771"/>
          </a:xfrm>
          <a:prstGeom prst="rect">
            <a:avLst/>
          </a:prstGeom>
        </p:spPr>
      </p:pic>
      <p:sp>
        <p:nvSpPr>
          <p:cNvPr id="15" name="矩形 14">
            <a:extLst>
              <a:ext uri="{FF2B5EF4-FFF2-40B4-BE49-F238E27FC236}">
                <a16:creationId xmlns:a16="http://schemas.microsoft.com/office/drawing/2014/main" id="{29573889-D90E-46DA-88A6-F4F98098D9D5}"/>
              </a:ext>
            </a:extLst>
          </p:cNvPr>
          <p:cNvSpPr/>
          <p:nvPr/>
        </p:nvSpPr>
        <p:spPr>
          <a:xfrm>
            <a:off x="535201" y="1412309"/>
            <a:ext cx="2917136" cy="440135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99AB10CB-2C2E-458B-84B3-8F6B78461B88}"/>
              </a:ext>
            </a:extLst>
          </p:cNvPr>
          <p:cNvSpPr/>
          <p:nvPr/>
        </p:nvSpPr>
        <p:spPr>
          <a:xfrm rot="10800000">
            <a:off x="3507977" y="3834275"/>
            <a:ext cx="791374"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217C1CCD-DDCA-4D7C-B0CB-A2E4E7938F93}"/>
              </a:ext>
            </a:extLst>
          </p:cNvPr>
          <p:cNvSpPr txBox="1"/>
          <p:nvPr/>
        </p:nvSpPr>
        <p:spPr>
          <a:xfrm>
            <a:off x="3484754" y="3464943"/>
            <a:ext cx="984068"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Training</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5020708B-6AE4-48BF-8AFC-978B399B4934}"/>
              </a:ext>
            </a:extLst>
          </p:cNvPr>
          <p:cNvSpPr>
            <a:spLocks noGrp="1"/>
          </p:cNvSpPr>
          <p:nvPr>
            <p:ph type="sldNum" sz="quarter" idx="12"/>
          </p:nvPr>
        </p:nvSpPr>
        <p:spPr/>
        <p:txBody>
          <a:bodyPr/>
          <a:lstStyle/>
          <a:p>
            <a:fld id="{102306DB-8BE8-4F77-8F05-A2B626800C50}" type="slidenum">
              <a:rPr lang="zh-CN" altLang="en-US" smtClean="0"/>
              <a:t>24</a:t>
            </a:fld>
            <a:endParaRPr lang="zh-CN" altLang="en-US"/>
          </a:p>
        </p:txBody>
      </p:sp>
      <p:sp>
        <p:nvSpPr>
          <p:cNvPr id="4" name="页脚占位符 3">
            <a:extLst>
              <a:ext uri="{FF2B5EF4-FFF2-40B4-BE49-F238E27FC236}">
                <a16:creationId xmlns:a16="http://schemas.microsoft.com/office/drawing/2014/main" id="{4BAEDAAF-0571-4293-99DB-573B2EF95CA9}"/>
              </a:ext>
            </a:extLst>
          </p:cNvPr>
          <p:cNvSpPr>
            <a:spLocks noGrp="1"/>
          </p:cNvSpPr>
          <p:nvPr>
            <p:ph type="ftr" sz="quarter" idx="11"/>
          </p:nvPr>
        </p:nvSpPr>
        <p:spPr/>
        <p:txBody>
          <a:bodyPr/>
          <a:lstStyle/>
          <a:p>
            <a:r>
              <a:rPr lang="en-US" altLang="zh-CN"/>
              <a:t>CCMT2020</a:t>
            </a:r>
            <a:endParaRPr lang="zh-CN" altLang="en-US"/>
          </a:p>
        </p:txBody>
      </p:sp>
      <p:sp>
        <p:nvSpPr>
          <p:cNvPr id="17" name="标题 1">
            <a:extLst>
              <a:ext uri="{FF2B5EF4-FFF2-40B4-BE49-F238E27FC236}">
                <a16:creationId xmlns:a16="http://schemas.microsoft.com/office/drawing/2014/main" id="{2455C001-8266-4D4C-802B-86DC75B6FB1F}"/>
              </a:ext>
            </a:extLst>
          </p:cNvPr>
          <p:cNvSpPr>
            <a:spLocks noGrp="1"/>
          </p:cNvSpPr>
          <p:nvPr>
            <p:ph type="title"/>
          </p:nvPr>
        </p:nvSpPr>
        <p:spPr>
          <a:xfrm>
            <a:off x="838199" y="365126"/>
            <a:ext cx="7448551" cy="881784"/>
          </a:xfrm>
        </p:spPr>
        <p:txBody>
          <a:bodyPr/>
          <a:lstStyle/>
          <a:p>
            <a:r>
              <a:rPr lang="en-US" altLang="zh-CN" noProof="1">
                <a:latin typeface="Arial" panose="020B0604020202020204" pitchFamily="34" charset="0"/>
                <a:cs typeface="Arial" panose="020B0604020202020204" pitchFamily="34" charset="0"/>
              </a:rPr>
              <a:t>Training detail</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09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578376-C9F9-451B-96CC-D7484BA8BDA6}"/>
              </a:ext>
            </a:extLst>
          </p:cNvPr>
          <p:cNvSpPr>
            <a:spLocks noGrp="1"/>
          </p:cNvSpPr>
          <p:nvPr>
            <p:ph type="title"/>
          </p:nvPr>
        </p:nvSpPr>
        <p:spPr>
          <a:xfrm>
            <a:off x="838199" y="365126"/>
            <a:ext cx="7448551" cy="881784"/>
          </a:xfrm>
        </p:spPr>
        <p:txBody>
          <a:bodyPr/>
          <a:lstStyle/>
          <a:p>
            <a:r>
              <a:rPr lang="en-US" altLang="zh-CN" noProof="1">
                <a:latin typeface="Arial" panose="020B0604020202020204" pitchFamily="34" charset="0"/>
                <a:cs typeface="Arial" panose="020B0604020202020204" pitchFamily="34" charset="0"/>
              </a:rPr>
              <a:t>Training detail</a:t>
            </a:r>
            <a:endParaRPr lang="zh-CN" alt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A0509F2F-7182-450F-B6DA-270D555373F0}"/>
              </a:ext>
            </a:extLst>
          </p:cNvPr>
          <p:cNvPicPr>
            <a:picLocks noChangeAspect="1"/>
          </p:cNvPicPr>
          <p:nvPr/>
        </p:nvPicPr>
        <p:blipFill>
          <a:blip r:embed="rId3"/>
          <a:stretch>
            <a:fillRect/>
          </a:stretch>
        </p:blipFill>
        <p:spPr>
          <a:xfrm>
            <a:off x="6225251" y="2141397"/>
            <a:ext cx="5761458" cy="3591483"/>
          </a:xfrm>
          <a:prstGeom prst="rect">
            <a:avLst/>
          </a:prstGeom>
        </p:spPr>
      </p:pic>
      <p:sp>
        <p:nvSpPr>
          <p:cNvPr id="7" name="矩形: 圆角 6">
            <a:extLst>
              <a:ext uri="{FF2B5EF4-FFF2-40B4-BE49-F238E27FC236}">
                <a16:creationId xmlns:a16="http://schemas.microsoft.com/office/drawing/2014/main" id="{8E89782F-4D91-4D95-8923-0CC461857A87}"/>
              </a:ext>
            </a:extLst>
          </p:cNvPr>
          <p:cNvSpPr/>
          <p:nvPr/>
        </p:nvSpPr>
        <p:spPr>
          <a:xfrm>
            <a:off x="4241805" y="4310723"/>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b="0" i="0" dirty="0">
                <a:solidFill>
                  <a:srgbClr val="333333"/>
                </a:solidFill>
                <a:effectLst/>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Source</a:t>
            </a:r>
            <a:endParaRPr lang="zh-CN" altLang="en-US" sz="16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C126652F-34E1-4727-B342-3A6CF115850E}"/>
              </a:ext>
            </a:extLst>
          </p:cNvPr>
          <p:cNvPicPr>
            <a:picLocks noChangeAspect="1"/>
          </p:cNvPicPr>
          <p:nvPr/>
        </p:nvPicPr>
        <p:blipFill>
          <a:blip r:embed="rId4"/>
          <a:stretch>
            <a:fillRect/>
          </a:stretch>
        </p:blipFill>
        <p:spPr>
          <a:xfrm>
            <a:off x="502784" y="1454603"/>
            <a:ext cx="3056472" cy="4316771"/>
          </a:xfrm>
          <a:prstGeom prst="rect">
            <a:avLst/>
          </a:prstGeom>
        </p:spPr>
      </p:pic>
      <p:sp>
        <p:nvSpPr>
          <p:cNvPr id="15" name="矩形 14">
            <a:extLst>
              <a:ext uri="{FF2B5EF4-FFF2-40B4-BE49-F238E27FC236}">
                <a16:creationId xmlns:a16="http://schemas.microsoft.com/office/drawing/2014/main" id="{29573889-D90E-46DA-88A6-F4F98098D9D5}"/>
              </a:ext>
            </a:extLst>
          </p:cNvPr>
          <p:cNvSpPr/>
          <p:nvPr/>
        </p:nvSpPr>
        <p:spPr>
          <a:xfrm>
            <a:off x="535201" y="1412309"/>
            <a:ext cx="2917136" cy="440135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99AB10CB-2C2E-458B-84B3-8F6B78461B88}"/>
              </a:ext>
            </a:extLst>
          </p:cNvPr>
          <p:cNvSpPr/>
          <p:nvPr/>
        </p:nvSpPr>
        <p:spPr>
          <a:xfrm rot="10800000">
            <a:off x="3507977" y="4586840"/>
            <a:ext cx="634471"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9418EB83-D042-4516-9A82-86BE1BF0F1D6}"/>
              </a:ext>
            </a:extLst>
          </p:cNvPr>
          <p:cNvSpPr>
            <a:spLocks noGrp="1"/>
          </p:cNvSpPr>
          <p:nvPr>
            <p:ph type="sldNum" sz="quarter" idx="12"/>
          </p:nvPr>
        </p:nvSpPr>
        <p:spPr/>
        <p:txBody>
          <a:bodyPr/>
          <a:lstStyle/>
          <a:p>
            <a:fld id="{102306DB-8BE8-4F77-8F05-A2B626800C50}" type="slidenum">
              <a:rPr lang="zh-CN" altLang="en-US" smtClean="0"/>
              <a:t>25</a:t>
            </a:fld>
            <a:endParaRPr lang="zh-CN" altLang="en-US"/>
          </a:p>
        </p:txBody>
      </p:sp>
      <p:sp>
        <p:nvSpPr>
          <p:cNvPr id="4" name="页脚占位符 3">
            <a:extLst>
              <a:ext uri="{FF2B5EF4-FFF2-40B4-BE49-F238E27FC236}">
                <a16:creationId xmlns:a16="http://schemas.microsoft.com/office/drawing/2014/main" id="{A5BCF924-9C4F-4EF4-B7F9-1DB586FAB418}"/>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211497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578376-C9F9-451B-96CC-D7484BA8BDA6}"/>
              </a:ext>
            </a:extLst>
          </p:cNvPr>
          <p:cNvSpPr>
            <a:spLocks noGrp="1"/>
          </p:cNvSpPr>
          <p:nvPr>
            <p:ph type="title"/>
          </p:nvPr>
        </p:nvSpPr>
        <p:spPr>
          <a:xfrm>
            <a:off x="838199" y="365126"/>
            <a:ext cx="7448551" cy="881784"/>
          </a:xfrm>
        </p:spPr>
        <p:txBody>
          <a:bodyPr/>
          <a:lstStyle/>
          <a:p>
            <a:r>
              <a:rPr lang="en-US" altLang="zh-CN" noProof="1">
                <a:latin typeface="Arial" panose="020B0604020202020204" pitchFamily="34" charset="0"/>
                <a:cs typeface="Arial" panose="020B0604020202020204" pitchFamily="34" charset="0"/>
              </a:rPr>
              <a:t>Training detail</a:t>
            </a:r>
            <a:endParaRPr lang="zh-CN" alt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A0509F2F-7182-450F-B6DA-270D555373F0}"/>
              </a:ext>
            </a:extLst>
          </p:cNvPr>
          <p:cNvPicPr>
            <a:picLocks noChangeAspect="1"/>
          </p:cNvPicPr>
          <p:nvPr/>
        </p:nvPicPr>
        <p:blipFill>
          <a:blip r:embed="rId3"/>
          <a:stretch>
            <a:fillRect/>
          </a:stretch>
        </p:blipFill>
        <p:spPr>
          <a:xfrm>
            <a:off x="6225251" y="2141397"/>
            <a:ext cx="5761458" cy="3591483"/>
          </a:xfrm>
          <a:prstGeom prst="rect">
            <a:avLst/>
          </a:prstGeom>
        </p:spPr>
      </p:pic>
      <p:sp>
        <p:nvSpPr>
          <p:cNvPr id="7" name="矩形: 圆角 6">
            <a:extLst>
              <a:ext uri="{FF2B5EF4-FFF2-40B4-BE49-F238E27FC236}">
                <a16:creationId xmlns:a16="http://schemas.microsoft.com/office/drawing/2014/main" id="{8E89782F-4D91-4D95-8923-0CC461857A87}"/>
              </a:ext>
            </a:extLst>
          </p:cNvPr>
          <p:cNvSpPr/>
          <p:nvPr/>
        </p:nvSpPr>
        <p:spPr>
          <a:xfrm>
            <a:off x="4241805" y="4310723"/>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b="0" i="0" dirty="0">
                <a:solidFill>
                  <a:srgbClr val="333333"/>
                </a:solidFill>
                <a:effectLst/>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Source</a:t>
            </a:r>
            <a:endParaRPr lang="zh-CN" altLang="en-US" sz="16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C126652F-34E1-4727-B342-3A6CF115850E}"/>
              </a:ext>
            </a:extLst>
          </p:cNvPr>
          <p:cNvPicPr>
            <a:picLocks noChangeAspect="1"/>
          </p:cNvPicPr>
          <p:nvPr/>
        </p:nvPicPr>
        <p:blipFill>
          <a:blip r:embed="rId4"/>
          <a:stretch>
            <a:fillRect/>
          </a:stretch>
        </p:blipFill>
        <p:spPr>
          <a:xfrm>
            <a:off x="502784" y="1454603"/>
            <a:ext cx="3056472" cy="4316771"/>
          </a:xfrm>
          <a:prstGeom prst="rect">
            <a:avLst/>
          </a:prstGeom>
        </p:spPr>
      </p:pic>
      <p:sp>
        <p:nvSpPr>
          <p:cNvPr id="15" name="矩形 14">
            <a:extLst>
              <a:ext uri="{FF2B5EF4-FFF2-40B4-BE49-F238E27FC236}">
                <a16:creationId xmlns:a16="http://schemas.microsoft.com/office/drawing/2014/main" id="{29573889-D90E-46DA-88A6-F4F98098D9D5}"/>
              </a:ext>
            </a:extLst>
          </p:cNvPr>
          <p:cNvSpPr/>
          <p:nvPr/>
        </p:nvSpPr>
        <p:spPr>
          <a:xfrm>
            <a:off x="535201" y="1412309"/>
            <a:ext cx="2917136" cy="440135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99AB10CB-2C2E-458B-84B3-8F6B78461B88}"/>
              </a:ext>
            </a:extLst>
          </p:cNvPr>
          <p:cNvSpPr/>
          <p:nvPr/>
        </p:nvSpPr>
        <p:spPr>
          <a:xfrm rot="10800000">
            <a:off x="3507977" y="4586840"/>
            <a:ext cx="634471"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B4249DF-86EA-4013-946C-8B30FFC31718}"/>
              </a:ext>
            </a:extLst>
          </p:cNvPr>
          <p:cNvSpPr/>
          <p:nvPr/>
        </p:nvSpPr>
        <p:spPr>
          <a:xfrm>
            <a:off x="4241805" y="3386935"/>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dirty="0">
                <a:solidFill>
                  <a:srgbClr val="333333"/>
                </a:solidFill>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MT</a:t>
            </a:r>
            <a:endParaRPr lang="zh-CN" altLang="en-US" sz="1600" dirty="0">
              <a:latin typeface="Times New Roman" panose="02020603050405020304" pitchFamily="18" charset="0"/>
              <a:cs typeface="Times New Roman" panose="02020603050405020304" pitchFamily="18" charset="0"/>
            </a:endParaRPr>
          </a:p>
        </p:txBody>
      </p:sp>
      <p:sp>
        <p:nvSpPr>
          <p:cNvPr id="21" name="箭头: 右 20">
            <a:extLst>
              <a:ext uri="{FF2B5EF4-FFF2-40B4-BE49-F238E27FC236}">
                <a16:creationId xmlns:a16="http://schemas.microsoft.com/office/drawing/2014/main" id="{BBC3589D-AA67-44F9-9675-C2B575E3D918}"/>
              </a:ext>
            </a:extLst>
          </p:cNvPr>
          <p:cNvSpPr/>
          <p:nvPr/>
        </p:nvSpPr>
        <p:spPr>
          <a:xfrm>
            <a:off x="3507977" y="3663053"/>
            <a:ext cx="634471"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7DAAC564-F9DE-48DC-9193-5E524DE3BA98}"/>
              </a:ext>
            </a:extLst>
          </p:cNvPr>
          <p:cNvSpPr>
            <a:spLocks noGrp="1"/>
          </p:cNvSpPr>
          <p:nvPr>
            <p:ph type="sldNum" sz="quarter" idx="12"/>
          </p:nvPr>
        </p:nvSpPr>
        <p:spPr/>
        <p:txBody>
          <a:bodyPr/>
          <a:lstStyle/>
          <a:p>
            <a:fld id="{102306DB-8BE8-4F77-8F05-A2B626800C50}" type="slidenum">
              <a:rPr lang="zh-CN" altLang="en-US" smtClean="0"/>
              <a:t>26</a:t>
            </a:fld>
            <a:endParaRPr lang="zh-CN" altLang="en-US"/>
          </a:p>
        </p:txBody>
      </p:sp>
      <p:sp>
        <p:nvSpPr>
          <p:cNvPr id="4" name="页脚占位符 3">
            <a:extLst>
              <a:ext uri="{FF2B5EF4-FFF2-40B4-BE49-F238E27FC236}">
                <a16:creationId xmlns:a16="http://schemas.microsoft.com/office/drawing/2014/main" id="{7ED426E5-3C56-475B-BE5D-B37835F57B49}"/>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79877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578376-C9F9-451B-96CC-D7484BA8BDA6}"/>
              </a:ext>
            </a:extLst>
          </p:cNvPr>
          <p:cNvSpPr>
            <a:spLocks noGrp="1"/>
          </p:cNvSpPr>
          <p:nvPr>
            <p:ph type="title"/>
          </p:nvPr>
        </p:nvSpPr>
        <p:spPr>
          <a:xfrm>
            <a:off x="838199" y="365126"/>
            <a:ext cx="7448551" cy="881784"/>
          </a:xfrm>
        </p:spPr>
        <p:txBody>
          <a:bodyPr/>
          <a:lstStyle/>
          <a:p>
            <a:r>
              <a:rPr lang="en-US" altLang="zh-CN" noProof="1">
                <a:latin typeface="Arial" panose="020B0604020202020204" pitchFamily="34" charset="0"/>
                <a:cs typeface="Arial" panose="020B0604020202020204" pitchFamily="34" charset="0"/>
              </a:rPr>
              <a:t>Training detail</a:t>
            </a:r>
            <a:endParaRPr lang="zh-CN" alt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A0509F2F-7182-450F-B6DA-270D555373F0}"/>
              </a:ext>
            </a:extLst>
          </p:cNvPr>
          <p:cNvPicPr>
            <a:picLocks noChangeAspect="1"/>
          </p:cNvPicPr>
          <p:nvPr/>
        </p:nvPicPr>
        <p:blipFill>
          <a:blip r:embed="rId3"/>
          <a:stretch>
            <a:fillRect/>
          </a:stretch>
        </p:blipFill>
        <p:spPr>
          <a:xfrm>
            <a:off x="6225251" y="2141397"/>
            <a:ext cx="5761458" cy="3591483"/>
          </a:xfrm>
          <a:prstGeom prst="rect">
            <a:avLst/>
          </a:prstGeom>
        </p:spPr>
      </p:pic>
      <p:sp>
        <p:nvSpPr>
          <p:cNvPr id="7" name="矩形: 圆角 6">
            <a:extLst>
              <a:ext uri="{FF2B5EF4-FFF2-40B4-BE49-F238E27FC236}">
                <a16:creationId xmlns:a16="http://schemas.microsoft.com/office/drawing/2014/main" id="{8E89782F-4D91-4D95-8923-0CC461857A87}"/>
              </a:ext>
            </a:extLst>
          </p:cNvPr>
          <p:cNvSpPr/>
          <p:nvPr/>
        </p:nvSpPr>
        <p:spPr>
          <a:xfrm>
            <a:off x="4241805" y="4310723"/>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b="0" i="0" dirty="0">
                <a:solidFill>
                  <a:srgbClr val="333333"/>
                </a:solidFill>
                <a:effectLst/>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Source</a:t>
            </a:r>
            <a:endParaRPr lang="zh-CN" altLang="en-US" sz="1600" dirty="0">
              <a:latin typeface="Times New Roman" panose="02020603050405020304" pitchFamily="18" charset="0"/>
              <a:cs typeface="Times New Roman" panose="02020603050405020304" pitchFamily="18" charset="0"/>
            </a:endParaRPr>
          </a:p>
        </p:txBody>
      </p:sp>
      <p:sp>
        <p:nvSpPr>
          <p:cNvPr id="9" name="箭头: 右 8">
            <a:extLst>
              <a:ext uri="{FF2B5EF4-FFF2-40B4-BE49-F238E27FC236}">
                <a16:creationId xmlns:a16="http://schemas.microsoft.com/office/drawing/2014/main" id="{3C772776-0A05-4AFA-8F5E-C2705689E27D}"/>
              </a:ext>
            </a:extLst>
          </p:cNvPr>
          <p:cNvSpPr/>
          <p:nvPr/>
        </p:nvSpPr>
        <p:spPr>
          <a:xfrm>
            <a:off x="5786429" y="4115883"/>
            <a:ext cx="576008"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126652F-34E1-4727-B342-3A6CF115850E}"/>
              </a:ext>
            </a:extLst>
          </p:cNvPr>
          <p:cNvPicPr>
            <a:picLocks noChangeAspect="1"/>
          </p:cNvPicPr>
          <p:nvPr/>
        </p:nvPicPr>
        <p:blipFill>
          <a:blip r:embed="rId4"/>
          <a:stretch>
            <a:fillRect/>
          </a:stretch>
        </p:blipFill>
        <p:spPr>
          <a:xfrm>
            <a:off x="502784" y="1454603"/>
            <a:ext cx="3056472" cy="4316771"/>
          </a:xfrm>
          <a:prstGeom prst="rect">
            <a:avLst/>
          </a:prstGeom>
        </p:spPr>
      </p:pic>
      <p:sp>
        <p:nvSpPr>
          <p:cNvPr id="15" name="矩形 14">
            <a:extLst>
              <a:ext uri="{FF2B5EF4-FFF2-40B4-BE49-F238E27FC236}">
                <a16:creationId xmlns:a16="http://schemas.microsoft.com/office/drawing/2014/main" id="{29573889-D90E-46DA-88A6-F4F98098D9D5}"/>
              </a:ext>
            </a:extLst>
          </p:cNvPr>
          <p:cNvSpPr/>
          <p:nvPr/>
        </p:nvSpPr>
        <p:spPr>
          <a:xfrm>
            <a:off x="535201" y="1412309"/>
            <a:ext cx="2917136" cy="440135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B4249DF-86EA-4013-946C-8B30FFC31718}"/>
              </a:ext>
            </a:extLst>
          </p:cNvPr>
          <p:cNvSpPr/>
          <p:nvPr/>
        </p:nvSpPr>
        <p:spPr>
          <a:xfrm>
            <a:off x="4241805" y="3386935"/>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dirty="0">
                <a:solidFill>
                  <a:srgbClr val="333333"/>
                </a:solidFill>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MT</a:t>
            </a:r>
            <a:endParaRPr lang="zh-CN" altLang="en-US" sz="16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1215C34C-4C39-483C-8B32-FBDC084CA4BA}"/>
              </a:ext>
            </a:extLst>
          </p:cNvPr>
          <p:cNvSpPr/>
          <p:nvPr/>
        </p:nvSpPr>
        <p:spPr>
          <a:xfrm>
            <a:off x="4142448" y="3276600"/>
            <a:ext cx="1631477" cy="1904999"/>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1CD88AFF-F8AD-4F7C-A259-C28C21D763AB}"/>
              </a:ext>
            </a:extLst>
          </p:cNvPr>
          <p:cNvSpPr>
            <a:spLocks noGrp="1"/>
          </p:cNvSpPr>
          <p:nvPr>
            <p:ph type="sldNum" sz="quarter" idx="12"/>
          </p:nvPr>
        </p:nvSpPr>
        <p:spPr/>
        <p:txBody>
          <a:bodyPr/>
          <a:lstStyle/>
          <a:p>
            <a:fld id="{102306DB-8BE8-4F77-8F05-A2B626800C50}" type="slidenum">
              <a:rPr lang="zh-CN" altLang="en-US" smtClean="0"/>
              <a:t>27</a:t>
            </a:fld>
            <a:endParaRPr lang="zh-CN" altLang="en-US"/>
          </a:p>
        </p:txBody>
      </p:sp>
      <p:sp>
        <p:nvSpPr>
          <p:cNvPr id="6" name="页脚占位符 5">
            <a:extLst>
              <a:ext uri="{FF2B5EF4-FFF2-40B4-BE49-F238E27FC236}">
                <a16:creationId xmlns:a16="http://schemas.microsoft.com/office/drawing/2014/main" id="{5DFBD4DC-194D-4168-8C17-19AF09BF197E}"/>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05620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578376-C9F9-451B-96CC-D7484BA8BDA6}"/>
              </a:ext>
            </a:extLst>
          </p:cNvPr>
          <p:cNvSpPr>
            <a:spLocks noGrp="1"/>
          </p:cNvSpPr>
          <p:nvPr>
            <p:ph type="title"/>
          </p:nvPr>
        </p:nvSpPr>
        <p:spPr>
          <a:xfrm>
            <a:off x="838199" y="365126"/>
            <a:ext cx="7448551" cy="881784"/>
          </a:xfrm>
        </p:spPr>
        <p:txBody>
          <a:bodyPr/>
          <a:lstStyle/>
          <a:p>
            <a:r>
              <a:rPr lang="en-US" altLang="zh-CN" noProof="1">
                <a:latin typeface="Arial" panose="020B0604020202020204" pitchFamily="34" charset="0"/>
                <a:cs typeface="Arial" panose="020B0604020202020204" pitchFamily="34" charset="0"/>
              </a:rPr>
              <a:t>Training detail</a:t>
            </a:r>
            <a:endParaRPr lang="zh-CN" alt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A0509F2F-7182-450F-B6DA-270D555373F0}"/>
              </a:ext>
            </a:extLst>
          </p:cNvPr>
          <p:cNvPicPr>
            <a:picLocks noChangeAspect="1"/>
          </p:cNvPicPr>
          <p:nvPr/>
        </p:nvPicPr>
        <p:blipFill>
          <a:blip r:embed="rId3"/>
          <a:stretch>
            <a:fillRect/>
          </a:stretch>
        </p:blipFill>
        <p:spPr>
          <a:xfrm>
            <a:off x="6225251" y="2141397"/>
            <a:ext cx="5761458" cy="3591483"/>
          </a:xfrm>
          <a:prstGeom prst="rect">
            <a:avLst/>
          </a:prstGeom>
        </p:spPr>
      </p:pic>
      <p:sp>
        <p:nvSpPr>
          <p:cNvPr id="7" name="矩形: 圆角 6">
            <a:extLst>
              <a:ext uri="{FF2B5EF4-FFF2-40B4-BE49-F238E27FC236}">
                <a16:creationId xmlns:a16="http://schemas.microsoft.com/office/drawing/2014/main" id="{8E89782F-4D91-4D95-8923-0CC461857A87}"/>
              </a:ext>
            </a:extLst>
          </p:cNvPr>
          <p:cNvSpPr/>
          <p:nvPr/>
        </p:nvSpPr>
        <p:spPr>
          <a:xfrm>
            <a:off x="4241805" y="4310723"/>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b="0" i="0" dirty="0">
                <a:solidFill>
                  <a:srgbClr val="333333"/>
                </a:solidFill>
                <a:effectLst/>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Source</a:t>
            </a:r>
            <a:endParaRPr lang="zh-CN" altLang="en-US" sz="1600" dirty="0">
              <a:latin typeface="Times New Roman" panose="02020603050405020304" pitchFamily="18" charset="0"/>
              <a:cs typeface="Times New Roman" panose="02020603050405020304" pitchFamily="18" charset="0"/>
            </a:endParaRPr>
          </a:p>
        </p:txBody>
      </p:sp>
      <p:sp>
        <p:nvSpPr>
          <p:cNvPr id="9" name="箭头: 右 8">
            <a:extLst>
              <a:ext uri="{FF2B5EF4-FFF2-40B4-BE49-F238E27FC236}">
                <a16:creationId xmlns:a16="http://schemas.microsoft.com/office/drawing/2014/main" id="{3C772776-0A05-4AFA-8F5E-C2705689E27D}"/>
              </a:ext>
            </a:extLst>
          </p:cNvPr>
          <p:cNvSpPr/>
          <p:nvPr/>
        </p:nvSpPr>
        <p:spPr>
          <a:xfrm>
            <a:off x="5786429" y="4115883"/>
            <a:ext cx="576008"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126652F-34E1-4727-B342-3A6CF115850E}"/>
              </a:ext>
            </a:extLst>
          </p:cNvPr>
          <p:cNvPicPr>
            <a:picLocks noChangeAspect="1"/>
          </p:cNvPicPr>
          <p:nvPr/>
        </p:nvPicPr>
        <p:blipFill>
          <a:blip r:embed="rId4"/>
          <a:stretch>
            <a:fillRect/>
          </a:stretch>
        </p:blipFill>
        <p:spPr>
          <a:xfrm>
            <a:off x="502784" y="1454603"/>
            <a:ext cx="3056472" cy="4316771"/>
          </a:xfrm>
          <a:prstGeom prst="rect">
            <a:avLst/>
          </a:prstGeom>
        </p:spPr>
      </p:pic>
      <p:sp>
        <p:nvSpPr>
          <p:cNvPr id="15" name="矩形 14">
            <a:extLst>
              <a:ext uri="{FF2B5EF4-FFF2-40B4-BE49-F238E27FC236}">
                <a16:creationId xmlns:a16="http://schemas.microsoft.com/office/drawing/2014/main" id="{29573889-D90E-46DA-88A6-F4F98098D9D5}"/>
              </a:ext>
            </a:extLst>
          </p:cNvPr>
          <p:cNvSpPr/>
          <p:nvPr/>
        </p:nvSpPr>
        <p:spPr>
          <a:xfrm>
            <a:off x="535201" y="1412309"/>
            <a:ext cx="2917136" cy="440135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B4249DF-86EA-4013-946C-8B30FFC31718}"/>
              </a:ext>
            </a:extLst>
          </p:cNvPr>
          <p:cNvSpPr/>
          <p:nvPr/>
        </p:nvSpPr>
        <p:spPr>
          <a:xfrm>
            <a:off x="4241805" y="3386935"/>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dirty="0">
                <a:solidFill>
                  <a:srgbClr val="333333"/>
                </a:solidFill>
                <a:latin typeface="Times New Roman" panose="02020603050405020304" pitchFamily="18" charset="0"/>
                <a:cs typeface="Times New Roman" panose="02020603050405020304" pitchFamily="18" charset="0"/>
              </a:rPr>
              <a:t>Test</a:t>
            </a:r>
          </a:p>
          <a:p>
            <a:pPr algn="ctr"/>
            <a:r>
              <a:rPr lang="en-US" altLang="zh-CN" sz="1600" dirty="0">
                <a:solidFill>
                  <a:srgbClr val="333333"/>
                </a:solidFill>
                <a:latin typeface="Times New Roman" panose="02020603050405020304" pitchFamily="18" charset="0"/>
                <a:cs typeface="Times New Roman" panose="02020603050405020304" pitchFamily="18" charset="0"/>
              </a:rPr>
              <a:t>MT</a:t>
            </a:r>
            <a:endParaRPr lang="zh-CN" altLang="en-US" sz="16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1215C34C-4C39-483C-8B32-FBDC084CA4BA}"/>
              </a:ext>
            </a:extLst>
          </p:cNvPr>
          <p:cNvSpPr/>
          <p:nvPr/>
        </p:nvSpPr>
        <p:spPr>
          <a:xfrm>
            <a:off x="4142448" y="3276600"/>
            <a:ext cx="1631477" cy="1904999"/>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DFFD3ACC-795B-41E5-BEFD-C23E44322A11}"/>
              </a:ext>
            </a:extLst>
          </p:cNvPr>
          <p:cNvSpPr/>
          <p:nvPr/>
        </p:nvSpPr>
        <p:spPr>
          <a:xfrm>
            <a:off x="4241805" y="2353539"/>
            <a:ext cx="1445267"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dirty="0">
                <a:solidFill>
                  <a:srgbClr val="333333"/>
                </a:solidFill>
                <a:latin typeface="Times New Roman" panose="02020603050405020304" pitchFamily="18" charset="0"/>
                <a:cs typeface="Times New Roman" panose="02020603050405020304" pitchFamily="18" charset="0"/>
              </a:rPr>
              <a:t>Redecoder</a:t>
            </a:r>
          </a:p>
          <a:p>
            <a:pPr algn="ctr"/>
            <a:r>
              <a:rPr lang="en-US" altLang="zh-CN" sz="1600" dirty="0">
                <a:solidFill>
                  <a:srgbClr val="333333"/>
                </a:solidFill>
                <a:latin typeface="Times New Roman" panose="02020603050405020304" pitchFamily="18" charset="0"/>
                <a:cs typeface="Times New Roman" panose="02020603050405020304" pitchFamily="18" charset="0"/>
              </a:rPr>
              <a:t>MT</a:t>
            </a:r>
          </a:p>
        </p:txBody>
      </p:sp>
      <p:sp>
        <p:nvSpPr>
          <p:cNvPr id="18" name="箭头: 右 17">
            <a:extLst>
              <a:ext uri="{FF2B5EF4-FFF2-40B4-BE49-F238E27FC236}">
                <a16:creationId xmlns:a16="http://schemas.microsoft.com/office/drawing/2014/main" id="{308664B7-4328-4313-ADC1-C8774FBE7CDE}"/>
              </a:ext>
            </a:extLst>
          </p:cNvPr>
          <p:cNvSpPr/>
          <p:nvPr/>
        </p:nvSpPr>
        <p:spPr>
          <a:xfrm rot="10800000">
            <a:off x="5786429" y="2628901"/>
            <a:ext cx="576008"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DD2C57F4-4726-4834-8123-38FD516FB115}"/>
              </a:ext>
            </a:extLst>
          </p:cNvPr>
          <p:cNvSpPr>
            <a:spLocks noGrp="1"/>
          </p:cNvSpPr>
          <p:nvPr>
            <p:ph type="sldNum" sz="quarter" idx="12"/>
          </p:nvPr>
        </p:nvSpPr>
        <p:spPr/>
        <p:txBody>
          <a:bodyPr/>
          <a:lstStyle/>
          <a:p>
            <a:fld id="{102306DB-8BE8-4F77-8F05-A2B626800C50}" type="slidenum">
              <a:rPr lang="zh-CN" altLang="en-US" smtClean="0"/>
              <a:t>28</a:t>
            </a:fld>
            <a:endParaRPr lang="zh-CN" altLang="en-US"/>
          </a:p>
        </p:txBody>
      </p:sp>
      <p:sp>
        <p:nvSpPr>
          <p:cNvPr id="6" name="页脚占位符 5">
            <a:extLst>
              <a:ext uri="{FF2B5EF4-FFF2-40B4-BE49-F238E27FC236}">
                <a16:creationId xmlns:a16="http://schemas.microsoft.com/office/drawing/2014/main" id="{AB5E9E8E-777D-44F2-9EBC-C5E4D56867A4}"/>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5900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CD90A-CDAB-4A1E-88F0-7DD42FB6582C}"/>
              </a:ext>
            </a:extLst>
          </p:cNvPr>
          <p:cNvSpPr>
            <a:spLocks noGrp="1"/>
          </p:cNvSpPr>
          <p:nvPr>
            <p:ph type="title"/>
          </p:nvPr>
        </p:nvSpPr>
        <p:spPr>
          <a:xfrm>
            <a:off x="838200" y="365126"/>
            <a:ext cx="7468402" cy="881784"/>
          </a:xfrm>
        </p:spPr>
        <p:txBody>
          <a:bodyPr/>
          <a:lstStyle/>
          <a:p>
            <a:r>
              <a:rPr lang="en-US" altLang="zh-CN" noProof="1">
                <a:latin typeface="Arial" panose="020B0604020202020204" pitchFamily="34" charset="0"/>
                <a:cs typeface="Arial" panose="020B0604020202020204" pitchFamily="34" charset="0"/>
              </a:rPr>
              <a:t>Training detail</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E8C32376-2866-4A8F-B8CD-DE9F835D934C}"/>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Statistics for bilingual translation task corpus.</a:t>
            </a:r>
          </a:p>
          <a:p>
            <a:endParaRPr lang="en-US" altLang="zh-CN" dirty="0"/>
          </a:p>
          <a:p>
            <a:endParaRPr lang="zh-CN" altLang="en-US" dirty="0"/>
          </a:p>
        </p:txBody>
      </p:sp>
      <p:graphicFrame>
        <p:nvGraphicFramePr>
          <p:cNvPr id="5" name="表格 4">
            <a:extLst>
              <a:ext uri="{FF2B5EF4-FFF2-40B4-BE49-F238E27FC236}">
                <a16:creationId xmlns:a16="http://schemas.microsoft.com/office/drawing/2014/main" id="{23967AA8-626A-415B-9568-7E90B8942155}"/>
              </a:ext>
            </a:extLst>
          </p:cNvPr>
          <p:cNvGraphicFramePr>
            <a:graphicFrameLocks noGrp="1"/>
          </p:cNvGraphicFramePr>
          <p:nvPr>
            <p:extLst>
              <p:ext uri="{D42A27DB-BD31-4B8C-83A1-F6EECF244321}">
                <p14:modId xmlns:p14="http://schemas.microsoft.com/office/powerpoint/2010/main" val="2849671182"/>
              </p:ext>
            </p:extLst>
          </p:nvPr>
        </p:nvGraphicFramePr>
        <p:xfrm>
          <a:off x="2228850" y="2942188"/>
          <a:ext cx="7734299" cy="1433869"/>
        </p:xfrm>
        <a:graphic>
          <a:graphicData uri="http://schemas.openxmlformats.org/drawingml/2006/table">
            <a:tbl>
              <a:tblPr>
                <a:tableStyleId>{5C22544A-7EE6-4342-B048-85BDC9FD1C3A}</a:tableStyleId>
              </a:tblPr>
              <a:tblGrid>
                <a:gridCol w="1621163">
                  <a:extLst>
                    <a:ext uri="{9D8B030D-6E8A-4147-A177-3AD203B41FA5}">
                      <a16:colId xmlns:a16="http://schemas.microsoft.com/office/drawing/2014/main" val="888517028"/>
                    </a:ext>
                  </a:extLst>
                </a:gridCol>
                <a:gridCol w="1621163">
                  <a:extLst>
                    <a:ext uri="{9D8B030D-6E8A-4147-A177-3AD203B41FA5}">
                      <a16:colId xmlns:a16="http://schemas.microsoft.com/office/drawing/2014/main" val="1008346612"/>
                    </a:ext>
                  </a:extLst>
                </a:gridCol>
                <a:gridCol w="1778776">
                  <a:extLst>
                    <a:ext uri="{9D8B030D-6E8A-4147-A177-3AD203B41FA5}">
                      <a16:colId xmlns:a16="http://schemas.microsoft.com/office/drawing/2014/main" val="1689672299"/>
                    </a:ext>
                  </a:extLst>
                </a:gridCol>
                <a:gridCol w="1778776">
                  <a:extLst>
                    <a:ext uri="{9D8B030D-6E8A-4147-A177-3AD203B41FA5}">
                      <a16:colId xmlns:a16="http://schemas.microsoft.com/office/drawing/2014/main" val="3884911022"/>
                    </a:ext>
                  </a:extLst>
                </a:gridCol>
                <a:gridCol w="934421">
                  <a:extLst>
                    <a:ext uri="{9D8B030D-6E8A-4147-A177-3AD203B41FA5}">
                      <a16:colId xmlns:a16="http://schemas.microsoft.com/office/drawing/2014/main" val="630573984"/>
                    </a:ext>
                  </a:extLst>
                </a:gridCol>
              </a:tblGrid>
              <a:tr h="413333">
                <a:tc>
                  <a:txBody>
                    <a:bodyPr/>
                    <a:lstStyle/>
                    <a:p>
                      <a:pPr algn="ctr" fontAlgn="t"/>
                      <a:endParaRPr lang="zh-CN" alt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Direction</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Training set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Development set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Test set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991787"/>
                  </a:ext>
                </a:extLst>
              </a:tr>
              <a:tr h="565150">
                <a:tc rowSpan="2">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CCMT2020</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zh-en</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9M</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10K</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2000</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54275559"/>
                  </a:ext>
                </a:extLst>
              </a:tr>
              <a:tr h="455386">
                <a:tc vMerge="1">
                  <a:txBody>
                    <a:bodyPr/>
                    <a:lstStyle/>
                    <a:p>
                      <a:endParaRPr lang="zh-CN" altLang="en-US"/>
                    </a:p>
                  </a:txBody>
                  <a:tcPr/>
                </a:tc>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en-zh</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9M</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10K</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tc>
                  <a:txBody>
                    <a:bodyPr/>
                    <a:lstStyle/>
                    <a:p>
                      <a:pPr algn="ctr" rtl="0" fontAlgn="ctr"/>
                      <a:r>
                        <a:rPr lang="en-US" altLang="zh-CN" sz="1600" u="none" strike="noStrike" dirty="0">
                          <a:effectLst/>
                          <a:latin typeface="Times New Roman" panose="02020603050405020304" pitchFamily="18" charset="0"/>
                          <a:cs typeface="Times New Roman" panose="02020603050405020304" pitchFamily="18" charset="0"/>
                        </a:rPr>
                        <a:t>1997</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338515"/>
                  </a:ext>
                </a:extLst>
              </a:tr>
            </a:tbl>
          </a:graphicData>
        </a:graphic>
      </p:graphicFrame>
      <p:sp>
        <p:nvSpPr>
          <p:cNvPr id="4" name="灯片编号占位符 3">
            <a:extLst>
              <a:ext uri="{FF2B5EF4-FFF2-40B4-BE49-F238E27FC236}">
                <a16:creationId xmlns:a16="http://schemas.microsoft.com/office/drawing/2014/main" id="{B0AD96E1-AF60-4339-A041-59C688BCE01F}"/>
              </a:ext>
            </a:extLst>
          </p:cNvPr>
          <p:cNvSpPr>
            <a:spLocks noGrp="1"/>
          </p:cNvSpPr>
          <p:nvPr>
            <p:ph type="sldNum" sz="quarter" idx="12"/>
          </p:nvPr>
        </p:nvSpPr>
        <p:spPr/>
        <p:txBody>
          <a:bodyPr/>
          <a:lstStyle/>
          <a:p>
            <a:fld id="{102306DB-8BE8-4F77-8F05-A2B626800C50}" type="slidenum">
              <a:rPr lang="zh-CN" altLang="en-US" smtClean="0"/>
              <a:t>29</a:t>
            </a:fld>
            <a:endParaRPr lang="zh-CN" altLang="en-US"/>
          </a:p>
        </p:txBody>
      </p:sp>
      <p:sp>
        <p:nvSpPr>
          <p:cNvPr id="6" name="页脚占位符 5">
            <a:extLst>
              <a:ext uri="{FF2B5EF4-FFF2-40B4-BE49-F238E27FC236}">
                <a16:creationId xmlns:a16="http://schemas.microsoft.com/office/drawing/2014/main" id="{49B3DC2B-FFAC-43EC-A682-BA4BCF6BA9FC}"/>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41264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B28511-27B2-401B-8631-8424E1CFFF6D}"/>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Quality Estimation Task</a:t>
            </a:r>
            <a:br>
              <a:rPr lang="en-US" altLang="zh-CN" sz="4400" dirty="0">
                <a:latin typeface="微软雅黑" panose="020B0503020204020204" pitchFamily="34" charset="-122"/>
                <a:ea typeface="微软雅黑" panose="020B0503020204020204" pitchFamily="34" charset="-122"/>
                <a:cs typeface="Times New Roman" panose="02020603050405020304" charset="0"/>
              </a:rPr>
            </a:br>
            <a:endParaRPr lang="zh-CN" altLang="en-US" dirty="0"/>
          </a:p>
        </p:txBody>
      </p:sp>
      <p:sp>
        <p:nvSpPr>
          <p:cNvPr id="3" name="内容占位符 2">
            <a:extLst>
              <a:ext uri="{FF2B5EF4-FFF2-40B4-BE49-F238E27FC236}">
                <a16:creationId xmlns:a16="http://schemas.microsoft.com/office/drawing/2014/main" id="{FB1FA9D7-7FE9-4D39-A7EB-A266C909A981}"/>
              </a:ext>
            </a:extLst>
          </p:cNvPr>
          <p:cNvSpPr>
            <a:spLocks noGrp="1"/>
          </p:cNvSpPr>
          <p:nvPr>
            <p:ph idx="1"/>
          </p:nvPr>
        </p:nvSpPr>
        <p:spPr/>
        <p:txBody>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Quality Estimation(QE): Estimate the quality of machine translation without relying on reference translation</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HTER: Human-targeted Translation Edit Rate</a:t>
            </a:r>
          </a:p>
          <a:p>
            <a:pPr marL="285750" indent="-285750">
              <a:buFont typeface="Arial" panose="020B0604020202020204" pitchFamily="34" charset="0"/>
              <a:buChar char="•"/>
            </a:pPr>
            <a:endParaRPr lang="zh-CN" altLang="en-US" dirty="0"/>
          </a:p>
          <a:p>
            <a:endParaRPr lang="zh-CN" altLang="en-US" dirty="0"/>
          </a:p>
        </p:txBody>
      </p:sp>
      <p:graphicFrame>
        <p:nvGraphicFramePr>
          <p:cNvPr id="10" name="表格 10">
            <a:extLst>
              <a:ext uri="{FF2B5EF4-FFF2-40B4-BE49-F238E27FC236}">
                <a16:creationId xmlns:a16="http://schemas.microsoft.com/office/drawing/2014/main" id="{22EF8596-EF9F-4C29-BC69-41081B64B5F7}"/>
              </a:ext>
            </a:extLst>
          </p:cNvPr>
          <p:cNvGraphicFramePr>
            <a:graphicFrameLocks noGrp="1"/>
          </p:cNvGraphicFramePr>
          <p:nvPr>
            <p:extLst>
              <p:ext uri="{D42A27DB-BD31-4B8C-83A1-F6EECF244321}">
                <p14:modId xmlns:p14="http://schemas.microsoft.com/office/powerpoint/2010/main" val="2554262789"/>
              </p:ext>
            </p:extLst>
          </p:nvPr>
        </p:nvGraphicFramePr>
        <p:xfrm>
          <a:off x="1841863" y="3719177"/>
          <a:ext cx="8508274" cy="1584960"/>
        </p:xfrm>
        <a:graphic>
          <a:graphicData uri="http://schemas.openxmlformats.org/drawingml/2006/table">
            <a:tbl>
              <a:tblPr firstRow="1" bandRow="1">
                <a:tableStyleId>{5C22544A-7EE6-4342-B048-85BDC9FD1C3A}</a:tableStyleId>
              </a:tblPr>
              <a:tblGrid>
                <a:gridCol w="1392759">
                  <a:extLst>
                    <a:ext uri="{9D8B030D-6E8A-4147-A177-3AD203B41FA5}">
                      <a16:colId xmlns:a16="http://schemas.microsoft.com/office/drawing/2014/main" val="404025551"/>
                    </a:ext>
                  </a:extLst>
                </a:gridCol>
                <a:gridCol w="7115515">
                  <a:extLst>
                    <a:ext uri="{9D8B030D-6E8A-4147-A177-3AD203B41FA5}">
                      <a16:colId xmlns:a16="http://schemas.microsoft.com/office/drawing/2014/main" val="58532579"/>
                    </a:ext>
                  </a:extLst>
                </a:gridCol>
              </a:tblGrid>
              <a:tr h="370840">
                <a:tc>
                  <a:txBody>
                    <a:bodyPr/>
                    <a:lstStyle/>
                    <a:p>
                      <a:r>
                        <a:rPr lang="en-US" altLang="zh-CN" sz="2000" b="0" dirty="0">
                          <a:solidFill>
                            <a:schemeClr val="tx1"/>
                          </a:solidFill>
                          <a:latin typeface="Times New Roman" panose="02020603050405020304" pitchFamily="18" charset="0"/>
                          <a:cs typeface="Times New Roman" panose="02020603050405020304" pitchFamily="18" charset="0"/>
                        </a:rPr>
                        <a:t>Source</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latin typeface="Times New Roman" panose="02020603050405020304" pitchFamily="18" charset="0"/>
                          <a:cs typeface="Times New Roman" panose="02020603050405020304" pitchFamily="18" charset="0"/>
                        </a:rPr>
                        <a:t>they advanced to a small plaza upon the outskirts of the city .</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619130"/>
                  </a:ext>
                </a:extLst>
              </a:tr>
              <a:tr h="370840">
                <a:tc>
                  <a:txBody>
                    <a:bodyPr/>
                    <a:lstStyle/>
                    <a:p>
                      <a:r>
                        <a:rPr lang="en-US" altLang="zh-CN" sz="2000" b="0" dirty="0">
                          <a:solidFill>
                            <a:schemeClr val="tx1"/>
                          </a:solidFill>
                          <a:latin typeface="Times New Roman" panose="02020603050405020304" pitchFamily="18" charset="0"/>
                          <a:cs typeface="Times New Roman" panose="02020603050405020304" pitchFamily="18" charset="0"/>
                        </a:rPr>
                        <a:t>MT</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微软雅黑" panose="020B0503020204020204" pitchFamily="34" charset="-122"/>
                          <a:ea typeface="微软雅黑" panose="020B0503020204020204" pitchFamily="34" charset="-122"/>
                        </a:rPr>
                        <a:t>他们 </a:t>
                      </a:r>
                      <a:r>
                        <a:rPr lang="zh-CN" altLang="en-US" sz="2000" b="1" dirty="0">
                          <a:solidFill>
                            <a:srgbClr val="FF0000"/>
                          </a:solidFill>
                          <a:latin typeface="微软雅黑" panose="020B0503020204020204" pitchFamily="34" charset="-122"/>
                          <a:ea typeface="微软雅黑" panose="020B0503020204020204" pitchFamily="34" charset="-122"/>
                        </a:rPr>
                        <a:t>向 城郊 </a:t>
                      </a:r>
                      <a:r>
                        <a:rPr lang="zh-CN" altLang="en-US" sz="2000" dirty="0">
                          <a:solidFill>
                            <a:schemeClr val="tx1"/>
                          </a:solidFill>
                          <a:latin typeface="微软雅黑" panose="020B0503020204020204" pitchFamily="34" charset="-122"/>
                          <a:ea typeface="微软雅黑" panose="020B0503020204020204" pitchFamily="34" charset="-122"/>
                        </a:rPr>
                        <a:t>的 一个 小 广场 </a:t>
                      </a:r>
                      <a:r>
                        <a:rPr lang="zh-CN" altLang="en-US" sz="2000" b="1" dirty="0">
                          <a:solidFill>
                            <a:srgbClr val="FF0000"/>
                          </a:solidFill>
                          <a:latin typeface="微软雅黑" panose="020B0503020204020204" pitchFamily="34" charset="-122"/>
                          <a:ea typeface="微软雅黑" panose="020B0503020204020204" pitchFamily="34" charset="-122"/>
                        </a:rPr>
                        <a:t>挺进 </a:t>
                      </a:r>
                      <a:r>
                        <a:rPr lang="en-US" altLang="zh-CN" sz="2000" b="1" dirty="0">
                          <a:solidFill>
                            <a:srgbClr val="FF0000"/>
                          </a:solidFill>
                          <a:latin typeface="微软雅黑" panose="020B0503020204020204" pitchFamily="34" charset="-122"/>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814658"/>
                  </a:ext>
                </a:extLst>
              </a:tr>
              <a:tr h="318157">
                <a:tc>
                  <a:txBody>
                    <a:bodyPr/>
                    <a:lstStyle/>
                    <a:p>
                      <a:r>
                        <a:rPr lang="en-US" altLang="zh-CN" sz="2000" b="0" dirty="0">
                          <a:solidFill>
                            <a:schemeClr val="tx1"/>
                          </a:solidFill>
                          <a:latin typeface="Times New Roman" panose="02020603050405020304" pitchFamily="18" charset="0"/>
                          <a:cs typeface="Times New Roman" panose="02020603050405020304" pitchFamily="18" charset="0"/>
                        </a:rPr>
                        <a:t>Post-edit</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微软雅黑" panose="020B0503020204020204" pitchFamily="34" charset="-122"/>
                          <a:ea typeface="微软雅黑" panose="020B0503020204020204" pitchFamily="34" charset="-122"/>
                        </a:rPr>
                        <a:t>他们 </a:t>
                      </a:r>
                      <a:r>
                        <a:rPr lang="zh-CN" altLang="en-US" sz="2000" b="1" dirty="0">
                          <a:solidFill>
                            <a:srgbClr val="FF0000"/>
                          </a:solidFill>
                          <a:latin typeface="微软雅黑" panose="020B0503020204020204" pitchFamily="34" charset="-122"/>
                          <a:ea typeface="微软雅黑" panose="020B0503020204020204" pitchFamily="34" charset="-122"/>
                        </a:rPr>
                        <a:t>前往 城市 郊区 </a:t>
                      </a:r>
                      <a:r>
                        <a:rPr lang="zh-CN" altLang="en-US" sz="2000" dirty="0">
                          <a:solidFill>
                            <a:schemeClr val="tx1"/>
                          </a:solidFill>
                          <a:latin typeface="微软雅黑" panose="020B0503020204020204" pitchFamily="34" charset="-122"/>
                          <a:ea typeface="微软雅黑" panose="020B0503020204020204" pitchFamily="34" charset="-122"/>
                        </a:rPr>
                        <a:t>的 一个 小 广场 </a:t>
                      </a:r>
                      <a:r>
                        <a:rPr lang="zh-CN" altLang="en-US" sz="2000" b="1" dirty="0">
                          <a:solidFill>
                            <a:srgbClr val="FF0000"/>
                          </a:solidFill>
                          <a:latin typeface="微软雅黑" panose="020B0503020204020204" pitchFamily="34" charset="-122"/>
                          <a:ea typeface="微软雅黑" panose="020B0503020204020204" pitchFamily="34" charset="-12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132993"/>
                  </a:ext>
                </a:extLst>
              </a:tr>
              <a:tr h="370840">
                <a:tc>
                  <a:txBody>
                    <a:bodyPr/>
                    <a:lstStyle/>
                    <a:p>
                      <a:r>
                        <a:rPr lang="en-US" altLang="zh-CN" sz="2000" b="0" dirty="0">
                          <a:solidFill>
                            <a:schemeClr val="tx1"/>
                          </a:solidFill>
                          <a:latin typeface="Times New Roman" panose="02020603050405020304" pitchFamily="18" charset="0"/>
                          <a:cs typeface="Times New Roman" panose="02020603050405020304" pitchFamily="18" charset="0"/>
                        </a:rPr>
                        <a:t>HTER</a:t>
                      </a:r>
                      <a:endParaRPr lang="zh-CN" alt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000" dirty="0">
                          <a:solidFill>
                            <a:schemeClr val="tx1"/>
                          </a:solidFill>
                          <a:latin typeface="Times New Roman" panose="02020603050405020304" pitchFamily="18" charset="0"/>
                          <a:cs typeface="Times New Roman" panose="02020603050405020304" pitchFamily="18" charset="0"/>
                        </a:rPr>
                        <a:t>5/9=0.55556</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642816"/>
                  </a:ext>
                </a:extLst>
              </a:tr>
            </a:tbl>
          </a:graphicData>
        </a:graphic>
      </p:graphicFrame>
      <p:sp>
        <p:nvSpPr>
          <p:cNvPr id="4" name="灯片编号占位符 3">
            <a:extLst>
              <a:ext uri="{FF2B5EF4-FFF2-40B4-BE49-F238E27FC236}">
                <a16:creationId xmlns:a16="http://schemas.microsoft.com/office/drawing/2014/main" id="{024A8FB5-196D-4027-A954-E9503AD5E6FE}"/>
              </a:ext>
            </a:extLst>
          </p:cNvPr>
          <p:cNvSpPr>
            <a:spLocks noGrp="1"/>
          </p:cNvSpPr>
          <p:nvPr>
            <p:ph type="sldNum" sz="quarter" idx="12"/>
          </p:nvPr>
        </p:nvSpPr>
        <p:spPr/>
        <p:txBody>
          <a:bodyPr/>
          <a:lstStyle/>
          <a:p>
            <a:fld id="{102306DB-8BE8-4F77-8F05-A2B626800C50}" type="slidenum">
              <a:rPr lang="zh-CN" altLang="en-US" smtClean="0"/>
              <a:t>3</a:t>
            </a:fld>
            <a:endParaRPr lang="zh-CN" altLang="en-US"/>
          </a:p>
        </p:txBody>
      </p:sp>
      <p:sp>
        <p:nvSpPr>
          <p:cNvPr id="5" name="页脚占位符 4">
            <a:extLst>
              <a:ext uri="{FF2B5EF4-FFF2-40B4-BE49-F238E27FC236}">
                <a16:creationId xmlns:a16="http://schemas.microsoft.com/office/drawing/2014/main" id="{E518DBC6-C488-4222-838D-BDA4EF34574F}"/>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9636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AAB87-681A-4537-B4CF-CDD67431C76F}"/>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Result</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88745395-F2B4-4327-8C64-4056CA7BD396}"/>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Results on the WMT2019 test set based on KSAI and Baidu</a:t>
            </a:r>
            <a:endParaRPr lang="zh-CN" altLang="en-US" dirty="0">
              <a:latin typeface="Arial" panose="020B0604020202020204" pitchFamily="34" charset="0"/>
              <a:cs typeface="Arial" panose="020B0604020202020204" pitchFamily="34" charset="0"/>
            </a:endParaRPr>
          </a:p>
        </p:txBody>
      </p:sp>
      <p:graphicFrame>
        <p:nvGraphicFramePr>
          <p:cNvPr id="4" name="表格 3">
            <a:extLst>
              <a:ext uri="{FF2B5EF4-FFF2-40B4-BE49-F238E27FC236}">
                <a16:creationId xmlns:a16="http://schemas.microsoft.com/office/drawing/2014/main" id="{7018271A-44DF-4AC0-939E-0EEC7F59CCEA}"/>
              </a:ext>
            </a:extLst>
          </p:cNvPr>
          <p:cNvGraphicFramePr>
            <a:graphicFrameLocks noGrp="1"/>
          </p:cNvGraphicFramePr>
          <p:nvPr>
            <p:extLst>
              <p:ext uri="{D42A27DB-BD31-4B8C-83A1-F6EECF244321}">
                <p14:modId xmlns:p14="http://schemas.microsoft.com/office/powerpoint/2010/main" val="2591049326"/>
              </p:ext>
            </p:extLst>
          </p:nvPr>
        </p:nvGraphicFramePr>
        <p:xfrm>
          <a:off x="1969745" y="2887887"/>
          <a:ext cx="8252510" cy="1988579"/>
        </p:xfrm>
        <a:graphic>
          <a:graphicData uri="http://schemas.openxmlformats.org/drawingml/2006/table">
            <a:tbl>
              <a:tblPr>
                <a:tableStyleId>{5C22544A-7EE6-4342-B048-85BDC9FD1C3A}</a:tableStyleId>
              </a:tblPr>
              <a:tblGrid>
                <a:gridCol w="1650502">
                  <a:extLst>
                    <a:ext uri="{9D8B030D-6E8A-4147-A177-3AD203B41FA5}">
                      <a16:colId xmlns:a16="http://schemas.microsoft.com/office/drawing/2014/main" val="2139476475"/>
                    </a:ext>
                  </a:extLst>
                </a:gridCol>
                <a:gridCol w="825251">
                  <a:extLst>
                    <a:ext uri="{9D8B030D-6E8A-4147-A177-3AD203B41FA5}">
                      <a16:colId xmlns:a16="http://schemas.microsoft.com/office/drawing/2014/main" val="3338896988"/>
                    </a:ext>
                  </a:extLst>
                </a:gridCol>
                <a:gridCol w="825251">
                  <a:extLst>
                    <a:ext uri="{9D8B030D-6E8A-4147-A177-3AD203B41FA5}">
                      <a16:colId xmlns:a16="http://schemas.microsoft.com/office/drawing/2014/main" val="1570757544"/>
                    </a:ext>
                  </a:extLst>
                </a:gridCol>
                <a:gridCol w="825251">
                  <a:extLst>
                    <a:ext uri="{9D8B030D-6E8A-4147-A177-3AD203B41FA5}">
                      <a16:colId xmlns:a16="http://schemas.microsoft.com/office/drawing/2014/main" val="1320065359"/>
                    </a:ext>
                  </a:extLst>
                </a:gridCol>
                <a:gridCol w="825251">
                  <a:extLst>
                    <a:ext uri="{9D8B030D-6E8A-4147-A177-3AD203B41FA5}">
                      <a16:colId xmlns:a16="http://schemas.microsoft.com/office/drawing/2014/main" val="392537653"/>
                    </a:ext>
                  </a:extLst>
                </a:gridCol>
                <a:gridCol w="825251">
                  <a:extLst>
                    <a:ext uri="{9D8B030D-6E8A-4147-A177-3AD203B41FA5}">
                      <a16:colId xmlns:a16="http://schemas.microsoft.com/office/drawing/2014/main" val="1089446091"/>
                    </a:ext>
                  </a:extLst>
                </a:gridCol>
                <a:gridCol w="825251">
                  <a:extLst>
                    <a:ext uri="{9D8B030D-6E8A-4147-A177-3AD203B41FA5}">
                      <a16:colId xmlns:a16="http://schemas.microsoft.com/office/drawing/2014/main" val="2132296961"/>
                    </a:ext>
                  </a:extLst>
                </a:gridCol>
                <a:gridCol w="825251">
                  <a:extLst>
                    <a:ext uri="{9D8B030D-6E8A-4147-A177-3AD203B41FA5}">
                      <a16:colId xmlns:a16="http://schemas.microsoft.com/office/drawing/2014/main" val="2771615248"/>
                    </a:ext>
                  </a:extLst>
                </a:gridCol>
                <a:gridCol w="825251">
                  <a:extLst>
                    <a:ext uri="{9D8B030D-6E8A-4147-A177-3AD203B41FA5}">
                      <a16:colId xmlns:a16="http://schemas.microsoft.com/office/drawing/2014/main" val="3711656097"/>
                    </a:ext>
                  </a:extLst>
                </a:gridCol>
              </a:tblGrid>
              <a:tr h="255232">
                <a:tc>
                  <a:txBody>
                    <a:bodyPr/>
                    <a:lstStyle/>
                    <a:p>
                      <a:pPr algn="ctr" fontAlgn="b"/>
                      <a:r>
                        <a:rPr lang="zh-CN" altLang="en-US" sz="1600" u="none" strike="noStrike">
                          <a:effectLst/>
                          <a:latin typeface="Times New Roman" panose="02020603050405020304" pitchFamily="18" charset="0"/>
                          <a:cs typeface="Times New Roman" panose="02020603050405020304" pitchFamily="18" charset="0"/>
                        </a:rPr>
                        <a:t>　</a:t>
                      </a:r>
                      <a:endParaRPr lang="zh-CN" altLang="en-US"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28575" cap="flat" cmpd="sng" algn="ctr">
                      <a:solidFill>
                        <a:schemeClr val="tx1"/>
                      </a:solidFill>
                      <a:prstDash val="solid"/>
                      <a:round/>
                      <a:headEnd type="none" w="med" len="med"/>
                      <a:tailEnd type="none" w="med" len="med"/>
                    </a:lnT>
                    <a:noFill/>
                  </a:tcPr>
                </a:tc>
                <a:tc gridSpan="4">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KSAI</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22511" marR="122511" marT="61256" marB="61256" anchor="b">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Baidu</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22511" marR="122511" marT="61256" marB="61256" anchor="b">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34067466"/>
                  </a:ext>
                </a:extLst>
              </a:tr>
              <a:tr h="246724">
                <a:tc>
                  <a:txBody>
                    <a:bodyPr/>
                    <a:lstStyle/>
                    <a:p>
                      <a:pPr algn="ctr" fontAlgn="b"/>
                      <a:endParaRPr lang="zh-CN" altLang="en-US"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gridSpan="2">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en-zh</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22511" marR="122511" marT="61256" marB="61256"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zh-en</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22511" marR="122511" marT="61256" marB="61256"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en-zh</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22511" marR="122511" marT="61256" marB="61256"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zh-en</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22511" marR="122511" marT="61256" marB="61256"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2336211549"/>
                  </a:ext>
                </a:extLst>
              </a:tr>
              <a:tr h="304253">
                <a:tc>
                  <a:txBody>
                    <a:bodyPr/>
                    <a:lstStyle/>
                    <a:p>
                      <a:pPr algn="ctr" fontAlgn="b"/>
                      <a:endParaRPr lang="zh-CN" altLang="en-US"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BLEU</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NIST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BLEU</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NIST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BLEU</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NIST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BLEU</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NIST</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039331"/>
                  </a:ext>
                </a:extLst>
              </a:tr>
              <a:tr h="359229">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original</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42.42</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9.14</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40.25</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9.09</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42.49</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9.22</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40.95</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9.21</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901405873"/>
                  </a:ext>
                </a:extLst>
              </a:tr>
              <a:tr h="301005">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re-decoding</a:t>
                      </a:r>
                      <a:endParaRPr 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42.61</a:t>
                      </a:r>
                      <a:endParaRPr lang="en-US" altLang="zh-CN"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9.15</a:t>
                      </a:r>
                      <a:endParaRPr lang="en-US" altLang="zh-CN"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40.79</a:t>
                      </a:r>
                      <a:endParaRPr lang="en-US" altLang="zh-CN"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9.13</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42.65</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9.24</a:t>
                      </a:r>
                      <a:endParaRPr lang="en-US" altLang="zh-CN"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41.45</a:t>
                      </a:r>
                      <a:endParaRPr lang="en-US" altLang="zh-CN" sz="16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9.25</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noFill/>
                  </a:tcPr>
                </a:tc>
                <a:extLst>
                  <a:ext uri="{0D108BD9-81ED-4DB2-BD59-A6C34878D82A}">
                    <a16:rowId xmlns:a16="http://schemas.microsoft.com/office/drawing/2014/main" val="343347521"/>
                  </a:ext>
                </a:extLst>
              </a:tr>
              <a:tr h="291388">
                <a:tc>
                  <a:txBody>
                    <a:bodyPr/>
                    <a:lstStyle/>
                    <a:p>
                      <a:pPr algn="ctr" fontAlgn="b"/>
                      <a:r>
                        <a:rPr lang="zh-CN" altLang="en-US" sz="1600" u="none" strike="noStrike" dirty="0">
                          <a:effectLst/>
                          <a:latin typeface="Times New Roman" panose="02020603050405020304" pitchFamily="18" charset="0"/>
                          <a:cs typeface="Times New Roman" panose="02020603050405020304" pitchFamily="18" charset="0"/>
                        </a:rPr>
                        <a:t>△</a:t>
                      </a:r>
                      <a:endParaRPr lang="zh-CN" altLang="en-US"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0.19</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0.01</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0.54</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0.04</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0.16</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0.02</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0.5</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0.04</a:t>
                      </a: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508" marR="8508" marT="8508" marB="0" anchor="b">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027744"/>
                  </a:ext>
                </a:extLst>
              </a:tr>
            </a:tbl>
          </a:graphicData>
        </a:graphic>
      </p:graphicFrame>
      <p:sp>
        <p:nvSpPr>
          <p:cNvPr id="5" name="灯片编号占位符 4">
            <a:extLst>
              <a:ext uri="{FF2B5EF4-FFF2-40B4-BE49-F238E27FC236}">
                <a16:creationId xmlns:a16="http://schemas.microsoft.com/office/drawing/2014/main" id="{44B86F86-74B9-4184-9E31-81CD48C266FC}"/>
              </a:ext>
            </a:extLst>
          </p:cNvPr>
          <p:cNvSpPr>
            <a:spLocks noGrp="1"/>
          </p:cNvSpPr>
          <p:nvPr>
            <p:ph type="sldNum" sz="quarter" idx="12"/>
          </p:nvPr>
        </p:nvSpPr>
        <p:spPr/>
        <p:txBody>
          <a:bodyPr/>
          <a:lstStyle/>
          <a:p>
            <a:fld id="{102306DB-8BE8-4F77-8F05-A2B626800C50}" type="slidenum">
              <a:rPr lang="zh-CN" altLang="en-US" smtClean="0"/>
              <a:t>30</a:t>
            </a:fld>
            <a:endParaRPr lang="zh-CN" altLang="en-US"/>
          </a:p>
        </p:txBody>
      </p:sp>
      <p:sp>
        <p:nvSpPr>
          <p:cNvPr id="6" name="页脚占位符 5">
            <a:extLst>
              <a:ext uri="{FF2B5EF4-FFF2-40B4-BE49-F238E27FC236}">
                <a16:creationId xmlns:a16="http://schemas.microsoft.com/office/drawing/2014/main" id="{F1299383-EB8D-4D9C-B0AC-DEACFBE2817F}"/>
              </a:ext>
            </a:extLst>
          </p:cNvPr>
          <p:cNvSpPr>
            <a:spLocks noGrp="1"/>
          </p:cNvSpPr>
          <p:nvPr>
            <p:ph type="ftr" sz="quarter" idx="11"/>
          </p:nvPr>
        </p:nvSpPr>
        <p:spPr/>
        <p:txBody>
          <a:bodyPr/>
          <a:lstStyle/>
          <a:p>
            <a:r>
              <a:rPr lang="en-US" altLang="zh-CN" dirty="0"/>
              <a:t>CCMT2020</a:t>
            </a:r>
            <a:endParaRPr lang="zh-CN" altLang="en-US" dirty="0"/>
          </a:p>
        </p:txBody>
      </p:sp>
    </p:spTree>
    <p:extLst>
      <p:ext uri="{BB962C8B-B14F-4D97-AF65-F5344CB8AC3E}">
        <p14:creationId xmlns:p14="http://schemas.microsoft.com/office/powerpoint/2010/main" val="273738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A6188EE-EB00-49E9-B0FC-18F5FF4CA7BB}"/>
              </a:ext>
            </a:extLst>
          </p:cNvPr>
          <p:cNvSpPr txBox="1"/>
          <p:nvPr/>
        </p:nvSpPr>
        <p:spPr>
          <a:xfrm>
            <a:off x="4226378" y="2767280"/>
            <a:ext cx="3739243" cy="1323439"/>
          </a:xfrm>
          <a:prstGeom prst="rect">
            <a:avLst/>
          </a:prstGeom>
          <a:noFill/>
        </p:spPr>
        <p:txBody>
          <a:bodyPr wrap="square" rtlCol="0">
            <a:spAutoFit/>
          </a:bodyPr>
          <a:lstStyle/>
          <a:p>
            <a:r>
              <a:rPr lang="en-US" altLang="zh-CN" sz="8000" dirty="0">
                <a:latin typeface="Arial" panose="020B0604020202020204" pitchFamily="34" charset="0"/>
                <a:cs typeface="Arial" panose="020B0604020202020204" pitchFamily="34" charset="0"/>
              </a:rPr>
              <a:t>Thanks</a:t>
            </a:r>
            <a:endParaRPr lang="zh-CN" altLang="en-US"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22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DABE6A-82F9-421E-A917-D7C4D309FA76}"/>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Architecture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E132B02-5D1E-408E-BFA4-3D044F5469FF}"/>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Feature Extraction Module</a:t>
            </a:r>
          </a:p>
          <a:p>
            <a:pPr lvl="1"/>
            <a:r>
              <a:rPr lang="en-US" altLang="zh-CN" dirty="0">
                <a:latin typeface="Arial" panose="020B0604020202020204" pitchFamily="34" charset="0"/>
                <a:cs typeface="Arial" panose="020B0604020202020204" pitchFamily="34" charset="0"/>
              </a:rPr>
              <a:t>extract QE features</a:t>
            </a:r>
          </a:p>
          <a:p>
            <a:r>
              <a:rPr lang="en-US" altLang="zh-CN" dirty="0">
                <a:latin typeface="Arial" panose="020B0604020202020204" pitchFamily="34" charset="0"/>
                <a:cs typeface="Arial" panose="020B0604020202020204" pitchFamily="34" charset="0"/>
              </a:rPr>
              <a:t>Quality Estimation Module</a:t>
            </a:r>
          </a:p>
          <a:p>
            <a:pPr lvl="1"/>
            <a:r>
              <a:rPr lang="en-US" altLang="zh-CN" dirty="0">
                <a:latin typeface="Arial" panose="020B0604020202020204" pitchFamily="34" charset="0"/>
                <a:cs typeface="Arial" panose="020B0604020202020204" pitchFamily="34" charset="0"/>
              </a:rPr>
              <a:t>use QE features to estimate QE scores</a:t>
            </a:r>
            <a:endParaRPr lang="zh-CN" altLang="en-US" dirty="0">
              <a:latin typeface="Arial" panose="020B0604020202020204" pitchFamily="34" charset="0"/>
              <a:cs typeface="Arial" panose="020B0604020202020204" pitchFamily="34" charset="0"/>
            </a:endParaRPr>
          </a:p>
        </p:txBody>
      </p:sp>
      <p:grpSp>
        <p:nvGrpSpPr>
          <p:cNvPr id="4" name="组合 3">
            <a:extLst>
              <a:ext uri="{FF2B5EF4-FFF2-40B4-BE49-F238E27FC236}">
                <a16:creationId xmlns:a16="http://schemas.microsoft.com/office/drawing/2014/main" id="{3CB049E7-55D0-44CE-92C1-E019C688D9A8}"/>
              </a:ext>
            </a:extLst>
          </p:cNvPr>
          <p:cNvGrpSpPr/>
          <p:nvPr/>
        </p:nvGrpSpPr>
        <p:grpSpPr>
          <a:xfrm>
            <a:off x="2195658" y="4001294"/>
            <a:ext cx="7807413" cy="1649370"/>
            <a:chOff x="1241701" y="2222810"/>
            <a:chExt cx="7807413" cy="1649370"/>
          </a:xfrm>
        </p:grpSpPr>
        <p:sp>
          <p:nvSpPr>
            <p:cNvPr id="5" name="矩形 4">
              <a:extLst>
                <a:ext uri="{FF2B5EF4-FFF2-40B4-BE49-F238E27FC236}">
                  <a16:creationId xmlns:a16="http://schemas.microsoft.com/office/drawing/2014/main" id="{60D67E85-D5E5-4B08-B264-4871C2ED498C}"/>
                </a:ext>
              </a:extLst>
            </p:cNvPr>
            <p:cNvSpPr/>
            <p:nvPr/>
          </p:nvSpPr>
          <p:spPr>
            <a:xfrm>
              <a:off x="2966223" y="2222810"/>
              <a:ext cx="1236235" cy="136044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Feature Extraction Module</a:t>
              </a:r>
              <a:endParaRPr lang="zh-CN" altLang="en-US" dirty="0">
                <a:solidFill>
                  <a:schemeClr val="tx1"/>
                </a:solidFill>
                <a:latin typeface="Times New Roman" panose="02020603050405020304" pitchFamily="18" charset="0"/>
                <a:cs typeface="Times New Roman" panose="02020603050405020304" pitchFamily="18" charset="0"/>
              </a:endParaRPr>
            </a:p>
          </p:txBody>
        </p:sp>
        <p:grpSp>
          <p:nvGrpSpPr>
            <p:cNvPr id="6" name="组合 5">
              <a:extLst>
                <a:ext uri="{FF2B5EF4-FFF2-40B4-BE49-F238E27FC236}">
                  <a16:creationId xmlns:a16="http://schemas.microsoft.com/office/drawing/2014/main" id="{1F3E16A2-5876-4A54-995F-DA892FF965EC}"/>
                </a:ext>
              </a:extLst>
            </p:cNvPr>
            <p:cNvGrpSpPr/>
            <p:nvPr/>
          </p:nvGrpSpPr>
          <p:grpSpPr>
            <a:xfrm>
              <a:off x="4949352" y="2368128"/>
              <a:ext cx="254715" cy="1069811"/>
              <a:chOff x="3189419" y="3405546"/>
              <a:chExt cx="196340" cy="431808"/>
            </a:xfrm>
          </p:grpSpPr>
          <p:sp>
            <p:nvSpPr>
              <p:cNvPr id="15" name="矩形 14">
                <a:extLst>
                  <a:ext uri="{FF2B5EF4-FFF2-40B4-BE49-F238E27FC236}">
                    <a16:creationId xmlns:a16="http://schemas.microsoft.com/office/drawing/2014/main" id="{9FE06EE1-9EAD-42A7-A5B2-918AA85F9490}"/>
                  </a:ext>
                </a:extLst>
              </p:cNvPr>
              <p:cNvSpPr/>
              <p:nvPr/>
            </p:nvSpPr>
            <p:spPr>
              <a:xfrm>
                <a:off x="3189419" y="3405546"/>
                <a:ext cx="196340" cy="107952"/>
              </a:xfrm>
              <a:prstGeom prst="rect">
                <a:avLst/>
              </a:prstGeom>
              <a:solidFill>
                <a:srgbClr val="47D98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2A97FAC7-D67B-409F-9E30-F04296FCB603}"/>
                  </a:ext>
                </a:extLst>
              </p:cNvPr>
              <p:cNvSpPr/>
              <p:nvPr/>
            </p:nvSpPr>
            <p:spPr>
              <a:xfrm>
                <a:off x="3189419" y="3513498"/>
                <a:ext cx="196340" cy="107952"/>
              </a:xfrm>
              <a:prstGeom prst="rect">
                <a:avLst/>
              </a:prstGeom>
              <a:solidFill>
                <a:srgbClr val="47D98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id="{60185F20-9708-4E6D-A6D2-C00A1B257457}"/>
                  </a:ext>
                </a:extLst>
              </p:cNvPr>
              <p:cNvSpPr/>
              <p:nvPr/>
            </p:nvSpPr>
            <p:spPr>
              <a:xfrm>
                <a:off x="3189419" y="3621450"/>
                <a:ext cx="196340" cy="107952"/>
              </a:xfrm>
              <a:prstGeom prst="rect">
                <a:avLst/>
              </a:prstGeom>
              <a:solidFill>
                <a:srgbClr val="47D98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id="{A579B854-1A43-47D6-BF76-3FC87D107AB0}"/>
                  </a:ext>
                </a:extLst>
              </p:cNvPr>
              <p:cNvSpPr/>
              <p:nvPr/>
            </p:nvSpPr>
            <p:spPr>
              <a:xfrm>
                <a:off x="3189419" y="3729402"/>
                <a:ext cx="196340" cy="107952"/>
              </a:xfrm>
              <a:prstGeom prst="rect">
                <a:avLst/>
              </a:prstGeom>
              <a:solidFill>
                <a:srgbClr val="47D98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7" name="文本框 6">
              <a:extLst>
                <a:ext uri="{FF2B5EF4-FFF2-40B4-BE49-F238E27FC236}">
                  <a16:creationId xmlns:a16="http://schemas.microsoft.com/office/drawing/2014/main" id="{FE497554-5ADF-4798-90CB-EE33756BE68E}"/>
                </a:ext>
              </a:extLst>
            </p:cNvPr>
            <p:cNvSpPr txBox="1"/>
            <p:nvPr/>
          </p:nvSpPr>
          <p:spPr>
            <a:xfrm>
              <a:off x="4458591" y="3502848"/>
              <a:ext cx="1236236"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QE feature</a:t>
              </a:r>
              <a:endParaRPr lang="zh-CN" altLang="en-US"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28261889-EAD2-4912-956E-3B57AC6C4C06}"/>
                </a:ext>
              </a:extLst>
            </p:cNvPr>
            <p:cNvSpPr/>
            <p:nvPr/>
          </p:nvSpPr>
          <p:spPr>
            <a:xfrm>
              <a:off x="5950962" y="2222810"/>
              <a:ext cx="1236235" cy="136044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Quality Estimation Module</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9" name="箭头: 右 8">
              <a:extLst>
                <a:ext uri="{FF2B5EF4-FFF2-40B4-BE49-F238E27FC236}">
                  <a16:creationId xmlns:a16="http://schemas.microsoft.com/office/drawing/2014/main" id="{6A3BAA4B-FB90-417B-A005-ABE201576EED}"/>
                </a:ext>
              </a:extLst>
            </p:cNvPr>
            <p:cNvSpPr/>
            <p:nvPr/>
          </p:nvSpPr>
          <p:spPr>
            <a:xfrm>
              <a:off x="2292796" y="2799745"/>
              <a:ext cx="595223" cy="20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0C83AB86-AD8A-4463-BE4D-4A2531544BB7}"/>
                </a:ext>
              </a:extLst>
            </p:cNvPr>
            <p:cNvSpPr/>
            <p:nvPr/>
          </p:nvSpPr>
          <p:spPr>
            <a:xfrm>
              <a:off x="4278293" y="2799745"/>
              <a:ext cx="595223" cy="20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4596534B-6F0A-4399-B3A0-66B6B18F2BFD}"/>
                </a:ext>
              </a:extLst>
            </p:cNvPr>
            <p:cNvSpPr/>
            <p:nvPr/>
          </p:nvSpPr>
          <p:spPr>
            <a:xfrm>
              <a:off x="5279903" y="2799745"/>
              <a:ext cx="595223" cy="20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3DEDA0CE-0B46-45C8-90A8-E1290903B5FE}"/>
                </a:ext>
              </a:extLst>
            </p:cNvPr>
            <p:cNvSpPr/>
            <p:nvPr/>
          </p:nvSpPr>
          <p:spPr>
            <a:xfrm>
              <a:off x="7263033" y="2799745"/>
              <a:ext cx="595223" cy="20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F9BAFFB-2A0A-40B9-B381-A03873942537}"/>
                </a:ext>
              </a:extLst>
            </p:cNvPr>
            <p:cNvSpPr txBox="1"/>
            <p:nvPr/>
          </p:nvSpPr>
          <p:spPr>
            <a:xfrm>
              <a:off x="1241701" y="2441369"/>
              <a:ext cx="923027" cy="923330"/>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Source</a:t>
              </a:r>
            </a:p>
            <a:p>
              <a:pPr algn="ct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MT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2782A43-B868-451C-A1B8-6B1E1C76EEC9}"/>
                </a:ext>
              </a:extLst>
            </p:cNvPr>
            <p:cNvSpPr txBox="1"/>
            <p:nvPr/>
          </p:nvSpPr>
          <p:spPr>
            <a:xfrm>
              <a:off x="7909162" y="2718368"/>
              <a:ext cx="113995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QE Score</a:t>
              </a:r>
              <a:endParaRPr lang="zh-CN" altLang="en-US" dirty="0">
                <a:latin typeface="Times New Roman" panose="02020603050405020304" pitchFamily="18" charset="0"/>
                <a:cs typeface="Times New Roman" panose="02020603050405020304" pitchFamily="18" charset="0"/>
              </a:endParaRPr>
            </a:p>
          </p:txBody>
        </p:sp>
      </p:grpSp>
      <p:sp>
        <p:nvSpPr>
          <p:cNvPr id="19" name="灯片编号占位符 18">
            <a:extLst>
              <a:ext uri="{FF2B5EF4-FFF2-40B4-BE49-F238E27FC236}">
                <a16:creationId xmlns:a16="http://schemas.microsoft.com/office/drawing/2014/main" id="{7FFA5964-5572-4F45-9C2C-CA11B1A328B9}"/>
              </a:ext>
            </a:extLst>
          </p:cNvPr>
          <p:cNvSpPr>
            <a:spLocks noGrp="1"/>
          </p:cNvSpPr>
          <p:nvPr>
            <p:ph type="sldNum" sz="quarter" idx="12"/>
          </p:nvPr>
        </p:nvSpPr>
        <p:spPr/>
        <p:txBody>
          <a:bodyPr/>
          <a:lstStyle/>
          <a:p>
            <a:fld id="{102306DB-8BE8-4F77-8F05-A2B626800C50}" type="slidenum">
              <a:rPr lang="zh-CN" altLang="en-US" smtClean="0"/>
              <a:t>4</a:t>
            </a:fld>
            <a:endParaRPr lang="zh-CN" altLang="en-US"/>
          </a:p>
        </p:txBody>
      </p:sp>
      <p:sp>
        <p:nvSpPr>
          <p:cNvPr id="20" name="页脚占位符 19">
            <a:extLst>
              <a:ext uri="{FF2B5EF4-FFF2-40B4-BE49-F238E27FC236}">
                <a16:creationId xmlns:a16="http://schemas.microsoft.com/office/drawing/2014/main" id="{D5DFA95D-06AB-41B8-8B91-36C221C4456E}"/>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25569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9A321-5EB0-441E-9A75-3CE9F0A79669}"/>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Architecture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CE1A5034-12AD-47EC-A037-D64D4519D15A}"/>
              </a:ext>
            </a:extLst>
          </p:cNvPr>
          <p:cNvSpPr>
            <a:spLocks noGrp="1"/>
          </p:cNvSpPr>
          <p:nvPr>
            <p:ph idx="1"/>
          </p:nvPr>
        </p:nvSpPr>
        <p:spPr>
          <a:xfrm>
            <a:off x="838200" y="1825625"/>
            <a:ext cx="3611336" cy="4351338"/>
          </a:xfrm>
        </p:spPr>
        <p:txBody>
          <a:bodyPr/>
          <a:lstStyle/>
          <a:p>
            <a:r>
              <a:rPr lang="en-US" altLang="zh-CN" dirty="0">
                <a:latin typeface="Arial" panose="020B0604020202020204" pitchFamily="34" charset="0"/>
                <a:cs typeface="Arial" panose="020B0604020202020204" pitchFamily="34" charset="0"/>
              </a:rPr>
              <a:t>Transformer-based Unified Neural Network for the Quality Estimation (TUNQE)</a:t>
            </a:r>
            <a:endParaRPr lang="zh-CN" alt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5C904EE9-C627-4C44-8195-AE6FC8306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880" y="1323700"/>
            <a:ext cx="6918288" cy="4801009"/>
          </a:xfrm>
          <a:prstGeom prst="rect">
            <a:avLst/>
          </a:prstGeom>
        </p:spPr>
      </p:pic>
      <p:sp>
        <p:nvSpPr>
          <p:cNvPr id="4" name="灯片编号占位符 3">
            <a:extLst>
              <a:ext uri="{FF2B5EF4-FFF2-40B4-BE49-F238E27FC236}">
                <a16:creationId xmlns:a16="http://schemas.microsoft.com/office/drawing/2014/main" id="{245CCF9F-1711-4967-8D04-ED15E389D258}"/>
              </a:ext>
            </a:extLst>
          </p:cNvPr>
          <p:cNvSpPr>
            <a:spLocks noGrp="1"/>
          </p:cNvSpPr>
          <p:nvPr>
            <p:ph type="sldNum" sz="quarter" idx="12"/>
          </p:nvPr>
        </p:nvSpPr>
        <p:spPr/>
        <p:txBody>
          <a:bodyPr/>
          <a:lstStyle/>
          <a:p>
            <a:fld id="{102306DB-8BE8-4F77-8F05-A2B626800C50}" type="slidenum">
              <a:rPr lang="zh-CN" altLang="en-US" smtClean="0"/>
              <a:t>5</a:t>
            </a:fld>
            <a:endParaRPr lang="zh-CN" altLang="en-US"/>
          </a:p>
        </p:txBody>
      </p:sp>
      <p:sp>
        <p:nvSpPr>
          <p:cNvPr id="6" name="页脚占位符 5">
            <a:extLst>
              <a:ext uri="{FF2B5EF4-FFF2-40B4-BE49-F238E27FC236}">
                <a16:creationId xmlns:a16="http://schemas.microsoft.com/office/drawing/2014/main" id="{6B8F06E2-B970-4F3D-A06B-5853740CFFC6}"/>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69590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AD7652-0382-48A5-8788-5FE570AD82E5}"/>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Architecture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7C76A78C-B877-4826-AF47-3744EE1BAA2B}"/>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Masked Matrix in Decoder</a:t>
            </a:r>
          </a:p>
        </p:txBody>
      </p:sp>
      <p:sp>
        <p:nvSpPr>
          <p:cNvPr id="7" name="文本框 6">
            <a:extLst>
              <a:ext uri="{FF2B5EF4-FFF2-40B4-BE49-F238E27FC236}">
                <a16:creationId xmlns:a16="http://schemas.microsoft.com/office/drawing/2014/main" id="{B820674B-0F44-49B6-A830-576E9B8A69B1}"/>
              </a:ext>
            </a:extLst>
          </p:cNvPr>
          <p:cNvSpPr txBox="1"/>
          <p:nvPr/>
        </p:nvSpPr>
        <p:spPr>
          <a:xfrm>
            <a:off x="1649639" y="4877130"/>
            <a:ext cx="2557462"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masked self-attention in decoder layer 1~4</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C0839070-7B4A-4637-B4AA-19FAB39CA956}"/>
              </a:ext>
            </a:extLst>
          </p:cNvPr>
          <p:cNvSpPr txBox="1"/>
          <p:nvPr/>
        </p:nvSpPr>
        <p:spPr>
          <a:xfrm>
            <a:off x="1661862" y="3053216"/>
            <a:ext cx="2557462"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self-attention in decoder layer 5,6</a:t>
            </a:r>
            <a:endParaRPr lang="zh-CN" altLang="en-US" dirty="0">
              <a:latin typeface="Times New Roman" panose="02020603050405020304" pitchFamily="18" charset="0"/>
              <a:cs typeface="Times New Roman" panose="02020603050405020304" pitchFamily="18" charset="0"/>
            </a:endParaRPr>
          </a:p>
        </p:txBody>
      </p:sp>
      <p:sp>
        <p:nvSpPr>
          <p:cNvPr id="16" name="灯片编号占位符 15">
            <a:extLst>
              <a:ext uri="{FF2B5EF4-FFF2-40B4-BE49-F238E27FC236}">
                <a16:creationId xmlns:a16="http://schemas.microsoft.com/office/drawing/2014/main" id="{147E7C8C-3A4A-4305-98B5-2C1B5D8F28BB}"/>
              </a:ext>
            </a:extLst>
          </p:cNvPr>
          <p:cNvSpPr>
            <a:spLocks noGrp="1"/>
          </p:cNvSpPr>
          <p:nvPr>
            <p:ph type="sldNum" sz="quarter" idx="12"/>
          </p:nvPr>
        </p:nvSpPr>
        <p:spPr/>
        <p:txBody>
          <a:bodyPr/>
          <a:lstStyle/>
          <a:p>
            <a:fld id="{102306DB-8BE8-4F77-8F05-A2B626800C50}" type="slidenum">
              <a:rPr lang="zh-CN" altLang="en-US" smtClean="0"/>
              <a:t>6</a:t>
            </a:fld>
            <a:endParaRPr lang="zh-CN" altLang="en-US"/>
          </a:p>
        </p:txBody>
      </p:sp>
      <p:sp>
        <p:nvSpPr>
          <p:cNvPr id="17" name="页脚占位符 16">
            <a:extLst>
              <a:ext uri="{FF2B5EF4-FFF2-40B4-BE49-F238E27FC236}">
                <a16:creationId xmlns:a16="http://schemas.microsoft.com/office/drawing/2014/main" id="{CB4B54CC-7459-454A-9075-903D7BE93A44}"/>
              </a:ext>
            </a:extLst>
          </p:cNvPr>
          <p:cNvSpPr>
            <a:spLocks noGrp="1"/>
          </p:cNvSpPr>
          <p:nvPr>
            <p:ph type="ftr" sz="quarter" idx="11"/>
          </p:nvPr>
        </p:nvSpPr>
        <p:spPr/>
        <p:txBody>
          <a:bodyPr/>
          <a:lstStyle/>
          <a:p>
            <a:r>
              <a:rPr lang="en-US" altLang="zh-CN"/>
              <a:t>CCMT2020</a:t>
            </a:r>
            <a:endParaRPr lang="zh-CN" altLang="en-US"/>
          </a:p>
        </p:txBody>
      </p:sp>
      <p:pic>
        <p:nvPicPr>
          <p:cNvPr id="5" name="图片 4">
            <a:extLst>
              <a:ext uri="{FF2B5EF4-FFF2-40B4-BE49-F238E27FC236}">
                <a16:creationId xmlns:a16="http://schemas.microsoft.com/office/drawing/2014/main" id="{B26FA820-ABE9-4EB3-9FFB-4A6ACAF4A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874" y="1730932"/>
            <a:ext cx="6419584" cy="4499421"/>
          </a:xfrm>
          <a:prstGeom prst="rect">
            <a:avLst/>
          </a:prstGeom>
        </p:spPr>
      </p:pic>
    </p:spTree>
    <p:extLst>
      <p:ext uri="{BB962C8B-B14F-4D97-AF65-F5344CB8AC3E}">
        <p14:creationId xmlns:p14="http://schemas.microsoft.com/office/powerpoint/2010/main" val="400217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38E1D-0639-4AD7-A8D2-E3D3CC772CA6}"/>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Training</a:t>
            </a:r>
            <a:r>
              <a:rPr lang="en-US" altLang="zh-CN" noProof="1"/>
              <a:t> </a:t>
            </a:r>
            <a:r>
              <a:rPr lang="en-US" altLang="zh-CN" noProof="1">
                <a:latin typeface="Arial" panose="020B0604020202020204" pitchFamily="34" charset="0"/>
                <a:cs typeface="Arial" panose="020B0604020202020204" pitchFamily="34" charset="0"/>
              </a:rPr>
              <a:t>detail</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578272EC-DC1D-42BF-B1C5-F42C06F56C50}"/>
              </a:ext>
            </a:extLst>
          </p:cNvPr>
          <p:cNvPicPr>
            <a:picLocks noChangeAspect="1"/>
          </p:cNvPicPr>
          <p:nvPr/>
        </p:nvPicPr>
        <p:blipFill>
          <a:blip r:embed="rId3"/>
          <a:stretch>
            <a:fillRect/>
          </a:stretch>
        </p:blipFill>
        <p:spPr>
          <a:xfrm>
            <a:off x="2795687" y="1652120"/>
            <a:ext cx="3056472" cy="4316771"/>
          </a:xfrm>
          <a:prstGeom prst="rect">
            <a:avLst/>
          </a:prstGeom>
        </p:spPr>
      </p:pic>
      <p:sp>
        <p:nvSpPr>
          <p:cNvPr id="6" name="矩形: 圆角 5">
            <a:extLst>
              <a:ext uri="{FF2B5EF4-FFF2-40B4-BE49-F238E27FC236}">
                <a16:creationId xmlns:a16="http://schemas.microsoft.com/office/drawing/2014/main" id="{4C600C26-9C17-4148-BD45-931DC7911769}"/>
              </a:ext>
            </a:extLst>
          </p:cNvPr>
          <p:cNvSpPr/>
          <p:nvPr/>
        </p:nvSpPr>
        <p:spPr>
          <a:xfrm>
            <a:off x="543758" y="3378877"/>
            <a:ext cx="1085850"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b="0" i="0" dirty="0">
                <a:solidFill>
                  <a:srgbClr val="333333"/>
                </a:solidFill>
                <a:effectLst/>
                <a:latin typeface="Times New Roman" panose="02020603050405020304" pitchFamily="18" charset="0"/>
                <a:cs typeface="Times New Roman" panose="02020603050405020304" pitchFamily="18" charset="0"/>
              </a:rPr>
              <a:t>Parallel corpus</a:t>
            </a:r>
            <a:endParaRPr lang="zh-CN" altLang="en-US" dirty="0">
              <a:latin typeface="Times New Roman" panose="02020603050405020304" pitchFamily="18" charset="0"/>
              <a:cs typeface="Times New Roman" panose="02020603050405020304" pitchFamily="18" charset="0"/>
            </a:endParaRPr>
          </a:p>
        </p:txBody>
      </p:sp>
      <p:sp>
        <p:nvSpPr>
          <p:cNvPr id="7" name="箭头: 右 6">
            <a:extLst>
              <a:ext uri="{FF2B5EF4-FFF2-40B4-BE49-F238E27FC236}">
                <a16:creationId xmlns:a16="http://schemas.microsoft.com/office/drawing/2014/main" id="{CB0017BD-A275-409E-B9D2-5C42A21F1177}"/>
              </a:ext>
            </a:extLst>
          </p:cNvPr>
          <p:cNvSpPr/>
          <p:nvPr/>
        </p:nvSpPr>
        <p:spPr>
          <a:xfrm>
            <a:off x="1882393" y="3662825"/>
            <a:ext cx="791374"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E63F9D5B-B7F4-4F17-B590-AFD6850F7488}"/>
              </a:ext>
            </a:extLst>
          </p:cNvPr>
          <p:cNvSpPr txBox="1"/>
          <p:nvPr/>
        </p:nvSpPr>
        <p:spPr>
          <a:xfrm>
            <a:off x="1786046" y="3293493"/>
            <a:ext cx="98406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Training</a:t>
            </a:r>
            <a:endParaRPr lang="zh-CN" altLang="en-US"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08050D8-E966-4DA3-9580-9F96B79BA8CE}"/>
              </a:ext>
            </a:extLst>
          </p:cNvPr>
          <p:cNvSpPr/>
          <p:nvPr/>
        </p:nvSpPr>
        <p:spPr>
          <a:xfrm>
            <a:off x="2795687" y="1567534"/>
            <a:ext cx="2917136" cy="440135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54D1BA3C-3E12-4EAD-B435-F30BDDEF8826}"/>
              </a:ext>
            </a:extLst>
          </p:cNvPr>
          <p:cNvSpPr txBox="1"/>
          <p:nvPr/>
        </p:nvSpPr>
        <p:spPr>
          <a:xfrm>
            <a:off x="6618756" y="3247326"/>
            <a:ext cx="5217644" cy="830997"/>
          </a:xfrm>
          <a:prstGeom prst="rect">
            <a:avLst/>
          </a:prstGeom>
          <a:noFill/>
        </p:spPr>
        <p:txBody>
          <a:bodyPr wrap="square">
            <a:spAutoFit/>
          </a:bodyPr>
          <a:lstStyle/>
          <a:p>
            <a:r>
              <a:rPr lang="en-US" altLang="zh-CN" sz="2400" dirty="0">
                <a:solidFill>
                  <a:srgbClr val="333333"/>
                </a:solidFill>
                <a:latin typeface="Arial" panose="020B0604020202020204" pitchFamily="34" charset="0"/>
                <a:cs typeface="Arial" panose="020B0604020202020204" pitchFamily="34" charset="0"/>
              </a:rPr>
              <a:t>Step1:</a:t>
            </a:r>
            <a:r>
              <a:rPr lang="zh-CN" altLang="en-US" sz="2400" dirty="0">
                <a:solidFill>
                  <a:srgbClr val="333333"/>
                </a:solidFill>
                <a:latin typeface="Arial" panose="020B0604020202020204" pitchFamily="34" charset="0"/>
                <a:cs typeface="Arial" panose="020B0604020202020204" pitchFamily="34" charset="0"/>
              </a:rPr>
              <a:t> </a:t>
            </a:r>
            <a:r>
              <a:rPr lang="en-US" altLang="zh-CN" sz="2400" b="0" i="0" dirty="0">
                <a:solidFill>
                  <a:srgbClr val="333333"/>
                </a:solidFill>
                <a:effectLst/>
                <a:latin typeface="Arial" panose="020B0604020202020204" pitchFamily="34" charset="0"/>
                <a:cs typeface="Arial" panose="020B0604020202020204" pitchFamily="34" charset="0"/>
              </a:rPr>
              <a:t>Use parallel corpus training a Transformer model</a:t>
            </a:r>
            <a:endParaRPr lang="zh-CN" altLang="en-US" sz="2400" dirty="0">
              <a:latin typeface="Arial" panose="020B0604020202020204" pitchFamily="34" charset="0"/>
              <a:cs typeface="Arial" panose="020B0604020202020204" pitchFamily="34" charset="0"/>
            </a:endParaRPr>
          </a:p>
        </p:txBody>
      </p:sp>
      <p:sp>
        <p:nvSpPr>
          <p:cNvPr id="3" name="灯片编号占位符 2">
            <a:extLst>
              <a:ext uri="{FF2B5EF4-FFF2-40B4-BE49-F238E27FC236}">
                <a16:creationId xmlns:a16="http://schemas.microsoft.com/office/drawing/2014/main" id="{F6E65E1D-0D5D-4A99-8EAF-0BA9F0BC5DAF}"/>
              </a:ext>
            </a:extLst>
          </p:cNvPr>
          <p:cNvSpPr>
            <a:spLocks noGrp="1"/>
          </p:cNvSpPr>
          <p:nvPr>
            <p:ph type="sldNum" sz="quarter" idx="12"/>
          </p:nvPr>
        </p:nvSpPr>
        <p:spPr/>
        <p:txBody>
          <a:bodyPr/>
          <a:lstStyle/>
          <a:p>
            <a:fld id="{102306DB-8BE8-4F77-8F05-A2B626800C50}" type="slidenum">
              <a:rPr lang="zh-CN" altLang="en-US" smtClean="0"/>
              <a:t>7</a:t>
            </a:fld>
            <a:endParaRPr lang="zh-CN" altLang="en-US"/>
          </a:p>
        </p:txBody>
      </p:sp>
      <p:sp>
        <p:nvSpPr>
          <p:cNvPr id="5" name="页脚占位符 4">
            <a:extLst>
              <a:ext uri="{FF2B5EF4-FFF2-40B4-BE49-F238E27FC236}">
                <a16:creationId xmlns:a16="http://schemas.microsoft.com/office/drawing/2014/main" id="{4FEACFD2-C9E0-487D-A2C3-4FC916D943C5}"/>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37308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38E1D-0639-4AD7-A8D2-E3D3CC772CA6}"/>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Training</a:t>
            </a:r>
            <a:r>
              <a:rPr lang="en-US" altLang="zh-CN" noProof="1"/>
              <a:t> </a:t>
            </a:r>
            <a:r>
              <a:rPr lang="en-US" altLang="zh-CN" noProof="1">
                <a:latin typeface="Arial" panose="020B0604020202020204" pitchFamily="34" charset="0"/>
                <a:cs typeface="Arial" panose="020B0604020202020204" pitchFamily="34" charset="0"/>
              </a:rPr>
              <a:t>detail</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578272EC-DC1D-42BF-B1C5-F42C06F56C50}"/>
              </a:ext>
            </a:extLst>
          </p:cNvPr>
          <p:cNvPicPr>
            <a:picLocks noChangeAspect="1"/>
          </p:cNvPicPr>
          <p:nvPr/>
        </p:nvPicPr>
        <p:blipFill rotWithShape="1">
          <a:blip r:embed="rId3"/>
          <a:srcRect t="22653"/>
          <a:stretch/>
        </p:blipFill>
        <p:spPr>
          <a:xfrm>
            <a:off x="2795687" y="2629989"/>
            <a:ext cx="3056472" cy="3338902"/>
          </a:xfrm>
          <a:prstGeom prst="rect">
            <a:avLst/>
          </a:prstGeom>
        </p:spPr>
      </p:pic>
      <p:sp>
        <p:nvSpPr>
          <p:cNvPr id="13" name="文本框 12">
            <a:extLst>
              <a:ext uri="{FF2B5EF4-FFF2-40B4-BE49-F238E27FC236}">
                <a16:creationId xmlns:a16="http://schemas.microsoft.com/office/drawing/2014/main" id="{E63F9D5B-B7F4-4F17-B590-AFD6850F7488}"/>
              </a:ext>
            </a:extLst>
          </p:cNvPr>
          <p:cNvSpPr txBox="1"/>
          <p:nvPr/>
        </p:nvSpPr>
        <p:spPr>
          <a:xfrm>
            <a:off x="5769971" y="3293493"/>
            <a:ext cx="1389963" cy="338554"/>
          </a:xfrm>
          <a:prstGeom prst="rect">
            <a:avLst/>
          </a:prstGeom>
          <a:noFill/>
        </p:spPr>
        <p:txBody>
          <a:bodyPr wrap="square" rtlCol="0">
            <a:spAutoFit/>
          </a:bodyPr>
          <a:lstStyle/>
          <a:p>
            <a:r>
              <a:rPr lang="en-US" altLang="zh-CN" sz="1600" b="0" i="0" dirty="0">
                <a:solidFill>
                  <a:srgbClr val="333333"/>
                </a:solidFill>
                <a:effectLst/>
                <a:latin typeface="Times New Roman" panose="02020603050405020304" pitchFamily="18" charset="0"/>
                <a:cs typeface="Times New Roman" panose="02020603050405020304" pitchFamily="18" charset="0"/>
              </a:rPr>
              <a:t>Initialization</a:t>
            </a:r>
            <a:endParaRPr lang="zh-CN" altLang="en-US"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08050D8-E966-4DA3-9580-9F96B79BA8CE}"/>
              </a:ext>
            </a:extLst>
          </p:cNvPr>
          <p:cNvSpPr/>
          <p:nvPr/>
        </p:nvSpPr>
        <p:spPr>
          <a:xfrm>
            <a:off x="2795687" y="2629989"/>
            <a:ext cx="2917136" cy="3338902"/>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9E079B59-8BFA-4EB6-826E-426788C721A7}"/>
              </a:ext>
            </a:extLst>
          </p:cNvPr>
          <p:cNvPicPr>
            <a:picLocks noChangeAspect="1"/>
          </p:cNvPicPr>
          <p:nvPr/>
        </p:nvPicPr>
        <p:blipFill rotWithShape="1">
          <a:blip r:embed="rId4">
            <a:extLst>
              <a:ext uri="{28A0092B-C50C-407E-A947-70E740481C1C}">
                <a14:useLocalDpi xmlns:a14="http://schemas.microsoft.com/office/drawing/2010/main" val="0"/>
              </a:ext>
            </a:extLst>
          </a:blip>
          <a:srcRect t="29888"/>
          <a:stretch/>
        </p:blipFill>
        <p:spPr>
          <a:xfrm>
            <a:off x="7102786" y="3229859"/>
            <a:ext cx="4724495" cy="2298700"/>
          </a:xfrm>
          <a:prstGeom prst="rect">
            <a:avLst/>
          </a:prstGeom>
        </p:spPr>
      </p:pic>
      <p:sp>
        <p:nvSpPr>
          <p:cNvPr id="10" name="箭头: 右 9">
            <a:extLst>
              <a:ext uri="{FF2B5EF4-FFF2-40B4-BE49-F238E27FC236}">
                <a16:creationId xmlns:a16="http://schemas.microsoft.com/office/drawing/2014/main" id="{7CADB637-8852-4B5A-A170-9200301C393F}"/>
              </a:ext>
            </a:extLst>
          </p:cNvPr>
          <p:cNvSpPr/>
          <p:nvPr/>
        </p:nvSpPr>
        <p:spPr>
          <a:xfrm>
            <a:off x="6023159" y="3662825"/>
            <a:ext cx="791374"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2FF552C-D58E-4863-88EB-843C8D0B6BE1}"/>
              </a:ext>
            </a:extLst>
          </p:cNvPr>
          <p:cNvSpPr/>
          <p:nvPr/>
        </p:nvSpPr>
        <p:spPr>
          <a:xfrm>
            <a:off x="7040033" y="3164840"/>
            <a:ext cx="4834467" cy="240368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3C9B53DF-0007-4341-8038-D75C370E7DFB}"/>
              </a:ext>
            </a:extLst>
          </p:cNvPr>
          <p:cNvSpPr txBox="1"/>
          <p:nvPr/>
        </p:nvSpPr>
        <p:spPr>
          <a:xfrm>
            <a:off x="839670" y="1427759"/>
            <a:ext cx="10094629" cy="830997"/>
          </a:xfrm>
          <a:prstGeom prst="rect">
            <a:avLst/>
          </a:prstGeom>
          <a:noFill/>
        </p:spPr>
        <p:txBody>
          <a:bodyPr wrap="square">
            <a:spAutoFit/>
          </a:bodyPr>
          <a:lstStyle/>
          <a:p>
            <a:r>
              <a:rPr lang="en-US" altLang="zh-CN" sz="2400" dirty="0">
                <a:solidFill>
                  <a:srgbClr val="333333"/>
                </a:solidFill>
                <a:latin typeface="Arial" panose="020B0604020202020204" pitchFamily="34" charset="0"/>
                <a:ea typeface="微软雅黑" panose="020B0503020204020204" pitchFamily="34" charset="-122"/>
                <a:cs typeface="Arial" panose="020B0604020202020204" pitchFamily="34" charset="0"/>
              </a:rPr>
              <a:t>Step2:</a:t>
            </a:r>
            <a:r>
              <a:rPr lang="zh-CN" altLang="en-US" sz="2400" dirty="0">
                <a:solidFill>
                  <a:srgbClr val="333333"/>
                </a:solidFill>
                <a:latin typeface="Arial" panose="020B0604020202020204" pitchFamily="34" charset="0"/>
                <a:ea typeface="微软雅黑" panose="020B0503020204020204" pitchFamily="34" charset="-122"/>
                <a:cs typeface="Arial" panose="020B0604020202020204" pitchFamily="34" charset="0"/>
              </a:rPr>
              <a:t> </a:t>
            </a:r>
            <a:r>
              <a:rPr lang="en-US" altLang="zh-CN" sz="2400" b="0" i="0" dirty="0">
                <a:solidFill>
                  <a:srgbClr val="333333"/>
                </a:solidFill>
                <a:effectLst/>
                <a:latin typeface="Arial" panose="020B0604020202020204" pitchFamily="34" charset="0"/>
                <a:ea typeface="微软雅黑" panose="020B0503020204020204" pitchFamily="34" charset="-122"/>
                <a:cs typeface="Arial" panose="020B0604020202020204" pitchFamily="34" charset="0"/>
              </a:rPr>
              <a:t>Use pre-trained Transformer Bottleneck layer to initialize Feature Extraction Module</a:t>
            </a:r>
            <a:endParaRPr lang="zh-CN" altLang="en-US" sz="2400" dirty="0">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CDD7E165-8C5A-4077-ADE0-44ECA1B3CBBA}"/>
              </a:ext>
            </a:extLst>
          </p:cNvPr>
          <p:cNvSpPr>
            <a:spLocks noGrp="1"/>
          </p:cNvSpPr>
          <p:nvPr>
            <p:ph type="sldNum" sz="quarter" idx="12"/>
          </p:nvPr>
        </p:nvSpPr>
        <p:spPr/>
        <p:txBody>
          <a:bodyPr/>
          <a:lstStyle/>
          <a:p>
            <a:fld id="{102306DB-8BE8-4F77-8F05-A2B626800C50}" type="slidenum">
              <a:rPr lang="zh-CN" altLang="en-US" smtClean="0"/>
              <a:t>8</a:t>
            </a:fld>
            <a:endParaRPr lang="zh-CN" altLang="en-US"/>
          </a:p>
        </p:txBody>
      </p:sp>
      <p:sp>
        <p:nvSpPr>
          <p:cNvPr id="7" name="页脚占位符 6">
            <a:extLst>
              <a:ext uri="{FF2B5EF4-FFF2-40B4-BE49-F238E27FC236}">
                <a16:creationId xmlns:a16="http://schemas.microsoft.com/office/drawing/2014/main" id="{F1B7ABA4-65E5-4257-9AF0-0B18CB1C3E6E}"/>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199028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38E1D-0639-4AD7-A8D2-E3D3CC772CA6}"/>
              </a:ext>
            </a:extLst>
          </p:cNvPr>
          <p:cNvSpPr>
            <a:spLocks noGrp="1"/>
          </p:cNvSpPr>
          <p:nvPr>
            <p:ph type="title"/>
          </p:nvPr>
        </p:nvSpPr>
        <p:spPr/>
        <p:txBody>
          <a:bodyPr/>
          <a:lstStyle/>
          <a:p>
            <a:r>
              <a:rPr lang="en-US" altLang="zh-CN" noProof="1">
                <a:latin typeface="Arial" panose="020B0604020202020204" pitchFamily="34" charset="0"/>
                <a:cs typeface="Arial" panose="020B0604020202020204" pitchFamily="34" charset="0"/>
              </a:rPr>
              <a:t>Training</a:t>
            </a:r>
            <a:r>
              <a:rPr lang="en-US" altLang="zh-CN" noProof="1"/>
              <a:t> </a:t>
            </a:r>
            <a:r>
              <a:rPr lang="en-US" altLang="zh-CN" noProof="1">
                <a:latin typeface="Arial" panose="020B0604020202020204" pitchFamily="34" charset="0"/>
                <a:cs typeface="Arial" panose="020B0604020202020204" pitchFamily="34" charset="0"/>
              </a:rPr>
              <a:t>detail</a:t>
            </a:r>
            <a:endParaRPr lang="zh-CN" altLang="en-US"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F73BDF6-4244-4EF5-BC44-361107C1C117}"/>
              </a:ext>
            </a:extLst>
          </p:cNvPr>
          <p:cNvSpPr txBox="1"/>
          <p:nvPr/>
        </p:nvSpPr>
        <p:spPr>
          <a:xfrm>
            <a:off x="5906963" y="3293493"/>
            <a:ext cx="1085851"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Training</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3BF47C95-58B7-4D1C-BC84-05E2A8314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786" y="2249952"/>
            <a:ext cx="4724495" cy="3278607"/>
          </a:xfrm>
          <a:prstGeom prst="rect">
            <a:avLst/>
          </a:prstGeom>
        </p:spPr>
      </p:pic>
      <p:sp>
        <p:nvSpPr>
          <p:cNvPr id="8" name="箭头: 右 7">
            <a:extLst>
              <a:ext uri="{FF2B5EF4-FFF2-40B4-BE49-F238E27FC236}">
                <a16:creationId xmlns:a16="http://schemas.microsoft.com/office/drawing/2014/main" id="{7697D027-8872-4102-882B-CA0A1BBDC73D}"/>
              </a:ext>
            </a:extLst>
          </p:cNvPr>
          <p:cNvSpPr/>
          <p:nvPr/>
        </p:nvSpPr>
        <p:spPr>
          <a:xfrm>
            <a:off x="6023159" y="3662825"/>
            <a:ext cx="791374" cy="22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46CF40A-CAE5-42A5-95C1-8BE15F2F0DEA}"/>
              </a:ext>
            </a:extLst>
          </p:cNvPr>
          <p:cNvSpPr/>
          <p:nvPr/>
        </p:nvSpPr>
        <p:spPr>
          <a:xfrm>
            <a:off x="7040033" y="2057400"/>
            <a:ext cx="4834467" cy="3500967"/>
          </a:xfrm>
          <a:prstGeom prst="rect">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C9422AA6-A3D3-4886-B1E2-845540607A21}"/>
              </a:ext>
            </a:extLst>
          </p:cNvPr>
          <p:cNvSpPr/>
          <p:nvPr/>
        </p:nvSpPr>
        <p:spPr>
          <a:xfrm>
            <a:off x="4769400" y="3386705"/>
            <a:ext cx="1085850" cy="778669"/>
          </a:xfrm>
          <a:prstGeom prst="round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600" b="0" i="0" dirty="0">
                <a:solidFill>
                  <a:srgbClr val="333333"/>
                </a:solidFill>
                <a:effectLst/>
                <a:latin typeface="Times New Roman" panose="02020603050405020304" pitchFamily="18" charset="0"/>
                <a:cs typeface="Times New Roman" panose="02020603050405020304" pitchFamily="18" charset="0"/>
              </a:rPr>
              <a:t>QE</a:t>
            </a:r>
          </a:p>
          <a:p>
            <a:pPr algn="ctr"/>
            <a:r>
              <a:rPr lang="en-US" altLang="zh-CN" sz="1600" dirty="0">
                <a:solidFill>
                  <a:srgbClr val="333333"/>
                </a:solidFill>
                <a:latin typeface="Times New Roman" panose="02020603050405020304" pitchFamily="18" charset="0"/>
                <a:cs typeface="Times New Roman" panose="02020603050405020304" pitchFamily="18" charset="0"/>
              </a:rPr>
              <a:t>Data</a:t>
            </a:r>
            <a:endParaRPr lang="zh-CN" altLang="en-US" sz="1600" dirty="0">
              <a:latin typeface="Times New Roman" panose="02020603050405020304" pitchFamily="18" charset="0"/>
              <a:cs typeface="Times New Roman" panose="02020603050405020304" pitchFamily="18" charset="0"/>
            </a:endParaRPr>
          </a:p>
        </p:txBody>
      </p:sp>
      <p:grpSp>
        <p:nvGrpSpPr>
          <p:cNvPr id="30" name="组合 29">
            <a:extLst>
              <a:ext uri="{FF2B5EF4-FFF2-40B4-BE49-F238E27FC236}">
                <a16:creationId xmlns:a16="http://schemas.microsoft.com/office/drawing/2014/main" id="{221EA4BA-FC58-4511-ADC6-2C81D1E44843}"/>
              </a:ext>
            </a:extLst>
          </p:cNvPr>
          <p:cNvGrpSpPr/>
          <p:nvPr/>
        </p:nvGrpSpPr>
        <p:grpSpPr>
          <a:xfrm>
            <a:off x="843333" y="3002672"/>
            <a:ext cx="3517445" cy="1320306"/>
            <a:chOff x="996778" y="3059668"/>
            <a:chExt cx="3517445" cy="1320306"/>
          </a:xfrm>
        </p:grpSpPr>
        <p:sp>
          <p:nvSpPr>
            <p:cNvPr id="23" name="文本框 22">
              <a:extLst>
                <a:ext uri="{FF2B5EF4-FFF2-40B4-BE49-F238E27FC236}">
                  <a16:creationId xmlns:a16="http://schemas.microsoft.com/office/drawing/2014/main" id="{D80CEEFE-6475-4E21-A407-A26EAB857217}"/>
                </a:ext>
              </a:extLst>
            </p:cNvPr>
            <p:cNvSpPr txBox="1"/>
            <p:nvPr/>
          </p:nvSpPr>
          <p:spPr>
            <a:xfrm>
              <a:off x="996778" y="3059668"/>
              <a:ext cx="3252937" cy="738664"/>
            </a:xfrm>
            <a:prstGeom prst="rect">
              <a:avLst/>
            </a:prstGeom>
            <a:noFill/>
          </p:spPr>
          <p:txBody>
            <a:bodyPr wrap="square" rtlCol="0">
              <a:spAutoFit/>
            </a:bodyPr>
            <a:lstStyle/>
            <a:p>
              <a:r>
                <a:rPr lang="en-US" altLang="zh-CN" sz="2400" dirty="0">
                  <a:solidFill>
                    <a:srgbClr val="333333"/>
                  </a:solidFill>
                  <a:latin typeface="Times New Roman" panose="02020603050405020304" pitchFamily="18" charset="0"/>
                  <a:cs typeface="Times New Roman" panose="02020603050405020304" pitchFamily="18" charset="0"/>
                </a:rPr>
                <a:t>Loss function</a:t>
              </a:r>
              <a:r>
                <a:rPr lang="zh-CN" altLang="en-US" sz="2400" dirty="0">
                  <a:solidFill>
                    <a:srgbClr val="333333"/>
                  </a:solidFill>
                  <a:latin typeface="Times New Roman" panose="02020603050405020304" pitchFamily="18" charset="0"/>
                  <a:cs typeface="Times New Roman" panose="02020603050405020304" pitchFamily="18" charset="0"/>
                </a:rPr>
                <a:t>：</a:t>
              </a:r>
              <a:endParaRPr lang="en-US" altLang="zh-CN" sz="2400" dirty="0">
                <a:solidFill>
                  <a:srgbClr val="333333"/>
                </a:solidFill>
                <a:latin typeface="Times New Roman" panose="02020603050405020304" pitchFamily="18" charset="0"/>
                <a:cs typeface="Times New Roman" panose="02020603050405020304" pitchFamily="18" charset="0"/>
              </a:endParaRPr>
            </a:p>
            <a:p>
              <a:endParaRPr lang="zh-CN" altLang="en-US" dirty="0"/>
            </a:p>
          </p:txBody>
        </p:sp>
        <p:graphicFrame>
          <p:nvGraphicFramePr>
            <p:cNvPr id="25" name="对象 24">
              <a:extLst>
                <a:ext uri="{FF2B5EF4-FFF2-40B4-BE49-F238E27FC236}">
                  <a16:creationId xmlns:a16="http://schemas.microsoft.com/office/drawing/2014/main" id="{D59624A1-BC04-44E3-8CD5-DD2C8D85CA5D}"/>
                </a:ext>
              </a:extLst>
            </p:cNvPr>
            <p:cNvGraphicFramePr>
              <a:graphicFrameLocks noChangeAspect="1"/>
            </p:cNvGraphicFramePr>
            <p:nvPr>
              <p:extLst>
                <p:ext uri="{D42A27DB-BD31-4B8C-83A1-F6EECF244321}">
                  <p14:modId xmlns:p14="http://schemas.microsoft.com/office/powerpoint/2010/main" val="3811357113"/>
                </p:ext>
              </p:extLst>
            </p:nvPr>
          </p:nvGraphicFramePr>
          <p:xfrm>
            <a:off x="996778" y="3641310"/>
            <a:ext cx="3517445" cy="738664"/>
          </p:xfrm>
          <a:graphic>
            <a:graphicData uri="http://schemas.openxmlformats.org/presentationml/2006/ole">
              <mc:AlternateContent xmlns:mc="http://schemas.openxmlformats.org/markup-compatibility/2006">
                <mc:Choice xmlns:v="urn:schemas-microsoft-com:vml" Requires="v">
                  <p:oleObj spid="_x0000_s3105" name="Equation" r:id="rId5" imgW="1688760" imgH="355320" progId="Equation.DSMT4">
                    <p:embed/>
                  </p:oleObj>
                </mc:Choice>
                <mc:Fallback>
                  <p:oleObj name="Equation" r:id="rId5" imgW="1688760" imgH="355320" progId="Equation.DSMT4">
                    <p:embed/>
                    <p:pic>
                      <p:nvPicPr>
                        <p:cNvPr id="18" name="对象 17">
                          <a:extLst>
                            <a:ext uri="{FF2B5EF4-FFF2-40B4-BE49-F238E27FC236}">
                              <a16:creationId xmlns:a16="http://schemas.microsoft.com/office/drawing/2014/main" id="{779788C2-9541-4E8C-A9C2-2040118CF45D}"/>
                            </a:ext>
                          </a:extLst>
                        </p:cNvPr>
                        <p:cNvPicPr>
                          <a:picLocks noChangeAspect="1" noChangeArrowheads="1"/>
                        </p:cNvPicPr>
                        <p:nvPr/>
                      </p:nvPicPr>
                      <p:blipFill>
                        <a:blip r:embed="rId6"/>
                        <a:srcRect/>
                        <a:stretch>
                          <a:fillRect/>
                        </a:stretch>
                      </p:blipFill>
                      <p:spPr bwMode="auto">
                        <a:xfrm>
                          <a:off x="996778" y="3641310"/>
                          <a:ext cx="3517445" cy="738664"/>
                        </a:xfrm>
                        <a:prstGeom prst="rect">
                          <a:avLst/>
                        </a:prstGeom>
                        <a:noFill/>
                      </p:spPr>
                    </p:pic>
                  </p:oleObj>
                </mc:Fallback>
              </mc:AlternateContent>
            </a:graphicData>
          </a:graphic>
        </p:graphicFrame>
      </p:grpSp>
      <p:sp>
        <p:nvSpPr>
          <p:cNvPr id="29" name="文本框 28">
            <a:extLst>
              <a:ext uri="{FF2B5EF4-FFF2-40B4-BE49-F238E27FC236}">
                <a16:creationId xmlns:a16="http://schemas.microsoft.com/office/drawing/2014/main" id="{27617B24-93FB-41C0-807F-C61ACEF47B81}"/>
              </a:ext>
            </a:extLst>
          </p:cNvPr>
          <p:cNvSpPr txBox="1"/>
          <p:nvPr/>
        </p:nvSpPr>
        <p:spPr>
          <a:xfrm>
            <a:off x="839670" y="1427759"/>
            <a:ext cx="7755690" cy="461665"/>
          </a:xfrm>
          <a:prstGeom prst="rect">
            <a:avLst/>
          </a:prstGeom>
          <a:noFill/>
        </p:spPr>
        <p:txBody>
          <a:bodyPr wrap="square">
            <a:spAutoFit/>
          </a:bodyPr>
          <a:lstStyle/>
          <a:p>
            <a:r>
              <a:rPr lang="en-US" altLang="zh-CN" sz="2400" dirty="0">
                <a:solidFill>
                  <a:srgbClr val="333333"/>
                </a:solidFill>
                <a:latin typeface="Arial" panose="020B0604020202020204" pitchFamily="34" charset="0"/>
                <a:cs typeface="Arial" panose="020B0604020202020204" pitchFamily="34" charset="0"/>
              </a:rPr>
              <a:t>Step3:</a:t>
            </a:r>
            <a:r>
              <a:rPr lang="zh-CN" altLang="en-US" sz="2400" dirty="0">
                <a:solidFill>
                  <a:srgbClr val="333333"/>
                </a:solidFill>
                <a:latin typeface="Arial" panose="020B0604020202020204" pitchFamily="34" charset="0"/>
                <a:cs typeface="Arial" panose="020B0604020202020204" pitchFamily="34" charset="0"/>
              </a:rPr>
              <a:t> </a:t>
            </a:r>
            <a:r>
              <a:rPr lang="en-US" altLang="zh-CN" sz="2400" noProof="1">
                <a:solidFill>
                  <a:srgbClr val="333333"/>
                </a:solidFill>
                <a:latin typeface="Arial" panose="020B0604020202020204" pitchFamily="34" charset="0"/>
                <a:cs typeface="Arial" panose="020B0604020202020204" pitchFamily="34" charset="0"/>
              </a:rPr>
              <a:t>Jointly train the TUNQE model using QE data</a:t>
            </a:r>
            <a:endParaRPr lang="zh-CN" altLang="en-US" sz="2400" dirty="0">
              <a:solidFill>
                <a:srgbClr val="333333"/>
              </a:solidFill>
              <a:latin typeface="Arial" panose="020B0604020202020204" pitchFamily="34" charset="0"/>
              <a:cs typeface="Arial" panose="020B0604020202020204" pitchFamily="34" charset="0"/>
            </a:endParaRPr>
          </a:p>
        </p:txBody>
      </p:sp>
      <p:sp>
        <p:nvSpPr>
          <p:cNvPr id="3" name="灯片编号占位符 2">
            <a:extLst>
              <a:ext uri="{FF2B5EF4-FFF2-40B4-BE49-F238E27FC236}">
                <a16:creationId xmlns:a16="http://schemas.microsoft.com/office/drawing/2014/main" id="{071047F1-E233-4300-862F-01100F6F0693}"/>
              </a:ext>
            </a:extLst>
          </p:cNvPr>
          <p:cNvSpPr>
            <a:spLocks noGrp="1"/>
          </p:cNvSpPr>
          <p:nvPr>
            <p:ph type="sldNum" sz="quarter" idx="12"/>
          </p:nvPr>
        </p:nvSpPr>
        <p:spPr/>
        <p:txBody>
          <a:bodyPr/>
          <a:lstStyle/>
          <a:p>
            <a:fld id="{102306DB-8BE8-4F77-8F05-A2B626800C50}" type="slidenum">
              <a:rPr lang="zh-CN" altLang="en-US" smtClean="0"/>
              <a:t>9</a:t>
            </a:fld>
            <a:endParaRPr lang="zh-CN" altLang="en-US"/>
          </a:p>
        </p:txBody>
      </p:sp>
      <p:sp>
        <p:nvSpPr>
          <p:cNvPr id="4" name="页脚占位符 3">
            <a:extLst>
              <a:ext uri="{FF2B5EF4-FFF2-40B4-BE49-F238E27FC236}">
                <a16:creationId xmlns:a16="http://schemas.microsoft.com/office/drawing/2014/main" id="{0D0FE933-10BE-437E-A5CA-3368DBBA234A}"/>
              </a:ext>
            </a:extLst>
          </p:cNvPr>
          <p:cNvSpPr>
            <a:spLocks noGrp="1"/>
          </p:cNvSpPr>
          <p:nvPr>
            <p:ph type="ftr" sz="quarter" idx="11"/>
          </p:nvPr>
        </p:nvSpPr>
        <p:spPr/>
        <p:txBody>
          <a:bodyPr/>
          <a:lstStyle/>
          <a:p>
            <a:r>
              <a:rPr lang="en-US" altLang="zh-CN"/>
              <a:t>CCMT2020</a:t>
            </a:r>
            <a:endParaRPr lang="zh-CN" altLang="en-US"/>
          </a:p>
        </p:txBody>
      </p:sp>
    </p:spTree>
    <p:extLst>
      <p:ext uri="{BB962C8B-B14F-4D97-AF65-F5344CB8AC3E}">
        <p14:creationId xmlns:p14="http://schemas.microsoft.com/office/powerpoint/2010/main" val="5782439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10700</TotalTime>
  <Words>2652</Words>
  <Application>Microsoft Office PowerPoint</Application>
  <PresentationFormat>宽屏</PresentationFormat>
  <Paragraphs>551</Paragraphs>
  <Slides>31</Slides>
  <Notes>27</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39" baseType="lpstr">
      <vt:lpstr>Helvetica Neue</vt:lpstr>
      <vt:lpstr>等线</vt:lpstr>
      <vt:lpstr>等线 Light</vt:lpstr>
      <vt:lpstr>微软雅黑</vt:lpstr>
      <vt:lpstr>Arial</vt:lpstr>
      <vt:lpstr>Times New Roman</vt:lpstr>
      <vt:lpstr>Office 主题​​</vt:lpstr>
      <vt:lpstr>Equation</vt:lpstr>
      <vt:lpstr>JXNU Submission for CCMT2020  Quality Estimation and Bilingual Translation Task</vt:lpstr>
      <vt:lpstr>Outline</vt:lpstr>
      <vt:lpstr>Quality Estimation Task </vt:lpstr>
      <vt:lpstr>Architecture</vt:lpstr>
      <vt:lpstr>Architecture</vt:lpstr>
      <vt:lpstr>Architecture</vt:lpstr>
      <vt:lpstr>Training detail</vt:lpstr>
      <vt:lpstr>Training detail</vt:lpstr>
      <vt:lpstr>Training detail</vt:lpstr>
      <vt:lpstr>Training detail</vt:lpstr>
      <vt:lpstr>Result</vt:lpstr>
      <vt:lpstr>Bilingual Translation Task </vt:lpstr>
      <vt:lpstr>Bilingual Translation Task </vt:lpstr>
      <vt:lpstr>Bilingual Translation Task </vt:lpstr>
      <vt:lpstr>Bilingual Translation Task </vt:lpstr>
      <vt:lpstr>PowerPoint 演示文稿</vt:lpstr>
      <vt:lpstr>PowerPoint 演示文稿</vt:lpstr>
      <vt:lpstr>PowerPoint 演示文稿</vt:lpstr>
      <vt:lpstr>PowerPoint 演示文稿</vt:lpstr>
      <vt:lpstr>PowerPoint 演示文稿</vt:lpstr>
      <vt:lpstr>PowerPoint 演示文稿</vt:lpstr>
      <vt:lpstr>Architecture</vt:lpstr>
      <vt:lpstr>Architecture</vt:lpstr>
      <vt:lpstr>Training detail</vt:lpstr>
      <vt:lpstr>Training detail</vt:lpstr>
      <vt:lpstr>Training detail</vt:lpstr>
      <vt:lpstr>Training detail</vt:lpstr>
      <vt:lpstr>Training detail</vt:lpstr>
      <vt:lpstr>Training detail</vt:lpstr>
      <vt:lpstr>Result</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 聪</dc:creator>
  <cp:lastModifiedBy>陈 聪</cp:lastModifiedBy>
  <cp:revision>108</cp:revision>
  <dcterms:created xsi:type="dcterms:W3CDTF">2020-09-26T02:28:46Z</dcterms:created>
  <dcterms:modified xsi:type="dcterms:W3CDTF">2020-10-10T13:28:50Z</dcterms:modified>
</cp:coreProperties>
</file>